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tif" ContentType="image/tiff"/>
  <Default Extension="gif" ContentType="image/gif"/>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theme/themeOverride1.xml" ContentType="application/vnd.openxmlformats-officedocument.themeOverride+xml"/>
  <Override PartName="/ppt/charts/chart4.xml" ContentType="application/vnd.openxmlformats-officedocument.drawingml.chart+xml"/>
  <Override PartName="/ppt/theme/themeOverride2.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5.xml" ContentType="application/vnd.openxmlformats-officedocument.drawingml.chart+xml"/>
  <Override PartName="/ppt/notesSlides/notesSlide8.xml" ContentType="application/vnd.openxmlformats-officedocument.presentationml.notesSlide+xml"/>
  <Override PartName="/ppt/charts/chart6.xml" ContentType="application/vnd.openxmlformats-officedocument.drawingml.chart+xml"/>
  <Override PartName="/ppt/notesSlides/notesSlide9.xml" ContentType="application/vnd.openxmlformats-officedocument.presentationml.notesSlide+xml"/>
  <Override PartName="/ppt/charts/chart7.xml" ContentType="application/vnd.openxmlformats-officedocument.drawingml.chart+xml"/>
  <Override PartName="/ppt/notesSlides/notesSlide10.xml" ContentType="application/vnd.openxmlformats-officedocument.presentationml.notesSlide+xml"/>
  <Override PartName="/ppt/charts/chart8.xml" ContentType="application/vnd.openxmlformats-officedocument.drawingml.chart+xml"/>
  <Override PartName="/ppt/notesSlides/notesSlide11.xml" ContentType="application/vnd.openxmlformats-officedocument.presentationml.notesSlide+xml"/>
  <Override PartName="/ppt/charts/chart9.xml" ContentType="application/vnd.openxmlformats-officedocument.drawingml.chart+xml"/>
  <Override PartName="/ppt/notesSlides/notesSlide12.xml" ContentType="application/vnd.openxmlformats-officedocument.presentationml.notesSlide+xml"/>
  <Override PartName="/ppt/charts/chart10.xml" ContentType="application/vnd.openxmlformats-officedocument.drawingml.chart+xml"/>
  <Override PartName="/ppt/notesSlides/notesSlide13.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4.xml" ContentType="application/vnd.openxmlformats-officedocument.drawingml.chart+xml"/>
  <Override PartName="/ppt/notesSlides/notesSlide16.xml" ContentType="application/vnd.openxmlformats-officedocument.presentationml.notesSlide+xml"/>
  <Override PartName="/ppt/charts/chart15.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6.xml" ContentType="application/vnd.openxmlformats-officedocument.drawingml.chart+xml"/>
  <Override PartName="/ppt/notesSlides/notesSlide19.xml" ContentType="application/vnd.openxmlformats-officedocument.presentationml.notesSlide+xml"/>
  <Override PartName="/ppt/charts/chart17.xml" ContentType="application/vnd.openxmlformats-officedocument.drawingml.chart+xml"/>
  <Override PartName="/ppt/notesSlides/notesSlide20.xml" ContentType="application/vnd.openxmlformats-officedocument.presentationml.notesSlide+xml"/>
  <Override PartName="/ppt/charts/chart18.xml" ContentType="application/vnd.openxmlformats-officedocument.drawingml.chart+xml"/>
  <Override PartName="/ppt/notesSlides/notesSlide21.xml" ContentType="application/vnd.openxmlformats-officedocument.presentationml.notesSlide+xml"/>
  <Override PartName="/ppt/charts/chart19.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20.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21.xml" ContentType="application/vnd.openxmlformats-officedocument.drawingml.chart+xml"/>
  <Override PartName="/ppt/notesSlides/notesSlide32.xml" ContentType="application/vnd.openxmlformats-officedocument.presentationml.notesSlide+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Override PartName="/ppt/charts/colors3.xml" ContentType="application/vnd.ms-office.chartcolorstyle+xml"/>
  <Override PartName="/ppt/charts/style3.xml" ContentType="application/vnd.ms-office.chartstyle+xml"/>
  <Override PartName="/ppt/charts/colors4.xml" ContentType="application/vnd.ms-office.chartcolorstyle+xml"/>
  <Override PartName="/ppt/charts/style4.xml" ContentType="application/vnd.ms-office.chartstyle+xml"/>
  <Override PartName="/ppt/charts/colors5.xml" ContentType="application/vnd.ms-office.chartcolorstyle+xml"/>
  <Override PartName="/ppt/charts/style5.xml" ContentType="application/vnd.ms-office.chartstyle+xml"/>
  <Override PartName="/ppt/charts/colors6.xml" ContentType="application/vnd.ms-office.chartcolorstyle+xml"/>
  <Override PartName="/ppt/charts/style6.xml" ContentType="application/vnd.ms-office.chartstyle+xml"/>
  <Override PartName="/ppt/charts/colors7.xml" ContentType="application/vnd.ms-office.chartcolorstyle+xml"/>
  <Override PartName="/ppt/charts/style7.xml" ContentType="application/vnd.ms-office.chartstyle+xml"/>
  <Override PartName="/ppt/charts/colors8.xml" ContentType="application/vnd.ms-office.chartcolorstyle+xml"/>
  <Override PartName="/ppt/charts/style8.xml" ContentType="application/vnd.ms-office.chartstyle+xml"/>
  <Override PartName="/ppt/charts/colors9.xml" ContentType="application/vnd.ms-office.chartcolorstyle+xml"/>
  <Override PartName="/ppt/charts/style9.xml" ContentType="application/vnd.ms-office.chartstyle+xml"/>
  <Override PartName="/ppt/charts/colors10.xml" ContentType="application/vnd.ms-office.chartcolorstyle+xml"/>
  <Override PartName="/ppt/charts/style10.xml" ContentType="application/vnd.ms-office.chartstyle+xml"/>
  <Override PartName="/ppt/charts/colors11.xml" ContentType="application/vnd.ms-office.chartcolorstyle+xml"/>
  <Override PartName="/ppt/charts/style11.xml" ContentType="application/vnd.ms-office.chartstyle+xml"/>
  <Override PartName="/ppt/charts/colors12.xml" ContentType="application/vnd.ms-office.chartcolorstyle+xml"/>
  <Override PartName="/ppt/charts/style12.xml" ContentType="application/vnd.ms-office.chartstyle+xml"/>
  <Override PartName="/ppt/charts/colors13.xml" ContentType="application/vnd.ms-office.chartcolorstyle+xml"/>
  <Override PartName="/ppt/charts/style13.xml" ContentType="application/vnd.ms-office.chartstyle+xml"/>
  <Override PartName="/ppt/charts/colors14.xml" ContentType="application/vnd.ms-office.chartcolorstyle+xml"/>
  <Override PartName="/ppt/charts/style14.xml" ContentType="application/vnd.ms-office.chartstyle+xml"/>
  <Override PartName="/ppt/charts/colors15.xml" ContentType="application/vnd.ms-office.chartcolorstyle+xml"/>
  <Override PartName="/ppt/charts/style15.xml" ContentType="application/vnd.ms-office.chartstyle+xml"/>
  <Override PartName="/ppt/charts/colors16.xml" ContentType="application/vnd.ms-office.chartcolorstyle+xml"/>
  <Override PartName="/ppt/charts/style16.xml" ContentType="application/vnd.ms-office.chartstyle+xml"/>
  <Override PartName="/ppt/charts/colors17.xml" ContentType="application/vnd.ms-office.chartcolorstyle+xml"/>
  <Override PartName="/ppt/charts/style17.xml" ContentType="application/vnd.ms-office.chartstyle+xml"/>
  <Override PartName="/ppt/charts/colors18.xml" ContentType="application/vnd.ms-office.chartcolorstyle+xml"/>
  <Override PartName="/ppt/charts/style18.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1" r:id="rId1"/>
    <p:sldMasterId id="2147483798" r:id="rId2"/>
  </p:sldMasterIdLst>
  <p:notesMasterIdLst>
    <p:notesMasterId r:id="rId62"/>
  </p:notesMasterIdLst>
  <p:sldIdLst>
    <p:sldId id="275" r:id="rId3"/>
    <p:sldId id="775" r:id="rId4"/>
    <p:sldId id="779" r:id="rId5"/>
    <p:sldId id="782" r:id="rId6"/>
    <p:sldId id="1304" r:id="rId7"/>
    <p:sldId id="976" r:id="rId8"/>
    <p:sldId id="1059" r:id="rId9"/>
    <p:sldId id="267" r:id="rId10"/>
    <p:sldId id="1299" r:id="rId11"/>
    <p:sldId id="1027" r:id="rId12"/>
    <p:sldId id="1328" r:id="rId13"/>
    <p:sldId id="1327" r:id="rId14"/>
    <p:sldId id="344" r:id="rId15"/>
    <p:sldId id="332" r:id="rId16"/>
    <p:sldId id="335" r:id="rId17"/>
    <p:sldId id="1329" r:id="rId18"/>
    <p:sldId id="342" r:id="rId19"/>
    <p:sldId id="341" r:id="rId20"/>
    <p:sldId id="263" r:id="rId21"/>
    <p:sldId id="1332" r:id="rId22"/>
    <p:sldId id="1333" r:id="rId23"/>
    <p:sldId id="287" r:id="rId24"/>
    <p:sldId id="285" r:id="rId25"/>
    <p:sldId id="290" r:id="rId26"/>
    <p:sldId id="279" r:id="rId27"/>
    <p:sldId id="288" r:id="rId28"/>
    <p:sldId id="282" r:id="rId29"/>
    <p:sldId id="289" r:id="rId30"/>
    <p:sldId id="1341" r:id="rId31"/>
    <p:sldId id="1338" r:id="rId32"/>
    <p:sldId id="1339" r:id="rId33"/>
    <p:sldId id="300" r:id="rId34"/>
    <p:sldId id="306" r:id="rId35"/>
    <p:sldId id="366" r:id="rId36"/>
    <p:sldId id="291" r:id="rId37"/>
    <p:sldId id="1334" r:id="rId38"/>
    <p:sldId id="1335" r:id="rId39"/>
    <p:sldId id="1336" r:id="rId40"/>
    <p:sldId id="292" r:id="rId41"/>
    <p:sldId id="293" r:id="rId42"/>
    <p:sldId id="294" r:id="rId43"/>
    <p:sldId id="304" r:id="rId44"/>
    <p:sldId id="318" r:id="rId45"/>
    <p:sldId id="363" r:id="rId46"/>
    <p:sldId id="362" r:id="rId47"/>
    <p:sldId id="359" r:id="rId48"/>
    <p:sldId id="1337" r:id="rId49"/>
    <p:sldId id="317" r:id="rId50"/>
    <p:sldId id="1330" r:id="rId51"/>
    <p:sldId id="305" r:id="rId52"/>
    <p:sldId id="307" r:id="rId53"/>
    <p:sldId id="272" r:id="rId54"/>
    <p:sldId id="1064" r:id="rId55"/>
    <p:sldId id="703" r:id="rId56"/>
    <p:sldId id="680" r:id="rId57"/>
    <p:sldId id="1287" r:id="rId58"/>
    <p:sldId id="1288" r:id="rId59"/>
    <p:sldId id="482" r:id="rId60"/>
    <p:sldId id="1045" r:id="rId61"/>
  </p:sldIdLst>
  <p:sldSz cx="9144000" cy="5143500" type="screen16x9"/>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guide id="3"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1EA185"/>
    <a:srgbClr val="C7FF87"/>
    <a:srgbClr val="9BFF5B"/>
    <a:srgbClr val="286FC6"/>
    <a:srgbClr val="15365E"/>
    <a:srgbClr val="9BBB59"/>
    <a:srgbClr val="CB4D3E"/>
    <a:srgbClr val="1F497D"/>
    <a:srgbClr val="F29B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97" autoAdjust="0"/>
    <p:restoredTop sz="94747" autoAdjust="0"/>
  </p:normalViewPr>
  <p:slideViewPr>
    <p:cSldViewPr>
      <p:cViewPr>
        <p:scale>
          <a:sx n="157" d="100"/>
          <a:sy n="157" d="100"/>
        </p:scale>
        <p:origin x="-324" y="0"/>
      </p:cViewPr>
      <p:guideLst>
        <p:guide orient="horz" pos="2160"/>
        <p:guide orient="horz" pos="1620"/>
        <p:guide pos="2880"/>
      </p:guideLst>
    </p:cSldViewPr>
  </p:slideViewPr>
  <p:outlineViewPr>
    <p:cViewPr>
      <p:scale>
        <a:sx n="70" d="100"/>
        <a:sy n="70"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3" Type="http://schemas.microsoft.com/office/2011/relationships/chartStyle" Target="style8.xml"/><Relationship Id="rId2" Type="http://schemas.microsoft.com/office/2011/relationships/chartColorStyle" Target="colors8.xml"/><Relationship Id="rId1"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3" Type="http://schemas.microsoft.com/office/2011/relationships/chartStyle" Target="style9.xml"/><Relationship Id="rId2" Type="http://schemas.microsoft.com/office/2011/relationships/chartColorStyle" Target="colors9.xml"/><Relationship Id="rId1"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3" Type="http://schemas.microsoft.com/office/2011/relationships/chartStyle" Target="style10.xml"/><Relationship Id="rId2" Type="http://schemas.microsoft.com/office/2011/relationships/chartColorStyle" Target="colors10.xml"/><Relationship Id="rId1" Type="http://schemas.openxmlformats.org/officeDocument/2006/relationships/package" Target="../embeddings/Microsoft_Excel_Worksheet12.xlsx"/></Relationships>
</file>

<file path=ppt/charts/_rels/chart13.xml.rels><?xml version="1.0" encoding="UTF-8" standalone="yes"?>
<Relationships xmlns="http://schemas.openxmlformats.org/package/2006/relationships"><Relationship Id="rId3" Type="http://schemas.microsoft.com/office/2011/relationships/chartStyle" Target="style11.xml"/><Relationship Id="rId2" Type="http://schemas.microsoft.com/office/2011/relationships/chartColorStyle" Target="colors11.xml"/><Relationship Id="rId1" Type="http://schemas.openxmlformats.org/officeDocument/2006/relationships/package" Target="../embeddings/Microsoft_Excel_Worksheet13.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xml.rels><?xml version="1.0" encoding="UTF-8" standalone="yes"?>
<Relationships xmlns="http://schemas.openxmlformats.org/package/2006/relationships"><Relationship Id="rId3" Type="http://schemas.microsoft.com/office/2011/relationships/chartStyle" Target="style12.xml"/><Relationship Id="rId2" Type="http://schemas.microsoft.com/office/2011/relationships/chartColorStyle" Target="colors12.xml"/><Relationship Id="rId1" Type="http://schemas.openxmlformats.org/officeDocument/2006/relationships/package" Target="../embeddings/Microsoft_Excel_Worksheet15.xlsx"/></Relationships>
</file>

<file path=ppt/charts/_rels/chart16.xml.rels><?xml version="1.0" encoding="UTF-8" standalone="yes"?>
<Relationships xmlns="http://schemas.openxmlformats.org/package/2006/relationships"><Relationship Id="rId3" Type="http://schemas.microsoft.com/office/2011/relationships/chartStyle" Target="style13.xml"/><Relationship Id="rId2" Type="http://schemas.microsoft.com/office/2011/relationships/chartColorStyle" Target="colors13.xml"/><Relationship Id="rId1" Type="http://schemas.openxmlformats.org/officeDocument/2006/relationships/package" Target="../embeddings/Microsoft_Excel_Worksheet16.xlsx"/></Relationships>
</file>

<file path=ppt/charts/_rels/chart17.xml.rels><?xml version="1.0" encoding="UTF-8" standalone="yes"?>
<Relationships xmlns="http://schemas.openxmlformats.org/package/2006/relationships"><Relationship Id="rId3" Type="http://schemas.microsoft.com/office/2011/relationships/chartStyle" Target="style14.xml"/><Relationship Id="rId2" Type="http://schemas.microsoft.com/office/2011/relationships/chartColorStyle" Target="colors14.xml"/><Relationship Id="rId1" Type="http://schemas.openxmlformats.org/officeDocument/2006/relationships/package" Target="../embeddings/Microsoft_Excel_Worksheet17.xlsx"/></Relationships>
</file>

<file path=ppt/charts/_rels/chart18.xml.rels><?xml version="1.0" encoding="UTF-8" standalone="yes"?>
<Relationships xmlns="http://schemas.openxmlformats.org/package/2006/relationships"><Relationship Id="rId3" Type="http://schemas.microsoft.com/office/2011/relationships/chartStyle" Target="style15.xml"/><Relationship Id="rId2" Type="http://schemas.microsoft.com/office/2011/relationships/chartColorStyle" Target="colors15.xml"/><Relationship Id="rId1" Type="http://schemas.openxmlformats.org/officeDocument/2006/relationships/package" Target="../embeddings/Microsoft_Excel_Worksheet18.xlsx"/></Relationships>
</file>

<file path=ppt/charts/_rels/chart19.xml.rels><?xml version="1.0" encoding="UTF-8" standalone="yes"?>
<Relationships xmlns="http://schemas.openxmlformats.org/package/2006/relationships"><Relationship Id="rId3" Type="http://schemas.microsoft.com/office/2011/relationships/chartStyle" Target="style16.xml"/><Relationship Id="rId2" Type="http://schemas.microsoft.com/office/2011/relationships/chartColorStyle" Target="colors16.xml"/><Relationship Id="rId1" Type="http://schemas.openxmlformats.org/officeDocument/2006/relationships/package" Target="../embeddings/Microsoft_Excel_Worksheet19.xlsx"/></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Excel_Worksheet2.xlsx"/></Relationships>
</file>

<file path=ppt/charts/_rels/chart20.xml.rels><?xml version="1.0" encoding="UTF-8" standalone="yes"?>
<Relationships xmlns="http://schemas.openxmlformats.org/package/2006/relationships"><Relationship Id="rId3" Type="http://schemas.microsoft.com/office/2011/relationships/chartStyle" Target="style17.xml"/><Relationship Id="rId2" Type="http://schemas.microsoft.com/office/2011/relationships/chartColorStyle" Target="colors17.xml"/><Relationship Id="rId1" Type="http://schemas.openxmlformats.org/officeDocument/2006/relationships/package" Target="../embeddings/Microsoft_Excel_Worksheet20.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24.xml.rels><?xml version="1.0" encoding="UTF-8" standalone="yes"?>
<Relationships xmlns="http://schemas.openxmlformats.org/package/2006/relationships"><Relationship Id="rId3" Type="http://schemas.microsoft.com/office/2011/relationships/chartStyle" Target="style18.xml"/><Relationship Id="rId2" Type="http://schemas.microsoft.com/office/2011/relationships/chartColorStyle" Target="colors18.xml"/><Relationship Id="rId1" Type="http://schemas.openxmlformats.org/officeDocument/2006/relationships/package" Target="../embeddings/Microsoft_Excel_Worksheet24.xlsx"/></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2.xml"/></Relationships>
</file>

<file path=ppt/charts/_rels/chart5.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3" Type="http://schemas.microsoft.com/office/2011/relationships/chartStyle" Target="style5.xml"/><Relationship Id="rId2" Type="http://schemas.microsoft.com/office/2011/relationships/chartColorStyle" Target="colors5.xml"/><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3" Type="http://schemas.microsoft.com/office/2011/relationships/chartStyle" Target="style6.xml"/><Relationship Id="rId2" Type="http://schemas.microsoft.com/office/2011/relationships/chartColorStyle" Target="colors6.xml"/><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3" Type="http://schemas.microsoft.com/office/2011/relationships/chartStyle" Target="style7.xml"/><Relationship Id="rId2" Type="http://schemas.microsoft.com/office/2011/relationships/chartColorStyle" Target="colors7.xml"/><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3433534108899002"/>
          <c:y val="0.14598950373842801"/>
          <c:w val="0.53143988075959903"/>
          <c:h val="0.80901731609399896"/>
        </c:manualLayout>
      </c:layout>
      <c:barChart>
        <c:barDir val="bar"/>
        <c:grouping val="percentStacked"/>
        <c:varyColors val="0"/>
        <c:ser>
          <c:idx val="0"/>
          <c:order val="0"/>
          <c:tx>
            <c:strRef>
              <c:f>Sheet1!$B$1</c:f>
              <c:strCache>
                <c:ptCount val="1"/>
                <c:pt idx="0">
                  <c:v>5: Very important</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Destination is LGBTQ-friendly</c:v>
                </c:pt>
                <c:pt idx="1">
                  <c:v>Destination offers natural beauty</c:v>
                </c:pt>
                <c:pt idx="2">
                  <c:v>Destination is safe / has low crime rates</c:v>
                </c:pt>
                <c:pt idx="3">
                  <c:v>Destination is low cost for you</c:v>
                </c:pt>
                <c:pt idx="4">
                  <c:v>Destination offers diverse ethnic/cultural experiences</c:v>
                </c:pt>
                <c:pt idx="5">
                  <c:v>Destination offers urban excitement</c:v>
                </c:pt>
                <c:pt idx="6">
                  <c:v>Destination is an LGBTQ hot spot</c:v>
                </c:pt>
                <c:pt idx="7">
                  <c:v>Destination is known to offer luxury experiences</c:v>
                </c:pt>
              </c:strCache>
            </c:strRef>
          </c:cat>
          <c:val>
            <c:numRef>
              <c:f>Sheet1!$B$2:$B$9</c:f>
              <c:numCache>
                <c:formatCode>0%</c:formatCode>
                <c:ptCount val="8"/>
                <c:pt idx="0">
                  <c:v>0.38785999999999998</c:v>
                </c:pt>
                <c:pt idx="1">
                  <c:v>0.36138999999999999</c:v>
                </c:pt>
                <c:pt idx="2">
                  <c:v>0.34082000000000001</c:v>
                </c:pt>
                <c:pt idx="3">
                  <c:v>0.25774999999999998</c:v>
                </c:pt>
                <c:pt idx="4">
                  <c:v>0.24773000000000001</c:v>
                </c:pt>
                <c:pt idx="5">
                  <c:v>0.14907000000000001</c:v>
                </c:pt>
                <c:pt idx="6">
                  <c:v>6.4119999999999996E-2</c:v>
                </c:pt>
                <c:pt idx="7">
                  <c:v>5.0520000000000002E-2</c:v>
                </c:pt>
              </c:numCache>
            </c:numRef>
          </c:val>
          <c:extLst xmlns:c16r2="http://schemas.microsoft.com/office/drawing/2015/06/chart">
            <c:ext xmlns:c16="http://schemas.microsoft.com/office/drawing/2014/chart" uri="{C3380CC4-5D6E-409C-BE32-E72D297353CC}">
              <c16:uniqueId val="{00000000-2683-4354-9FBA-0BE40404DEF9}"/>
            </c:ext>
          </c:extLst>
        </c:ser>
        <c:ser>
          <c:idx val="1"/>
          <c:order val="1"/>
          <c:tx>
            <c:strRef>
              <c:f>Sheet1!$C$1</c:f>
              <c:strCache>
                <c:ptCount val="1"/>
                <c:pt idx="0">
                  <c:v>4</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Destination is LGBTQ-friendly</c:v>
                </c:pt>
                <c:pt idx="1">
                  <c:v>Destination offers natural beauty</c:v>
                </c:pt>
                <c:pt idx="2">
                  <c:v>Destination is safe / has low crime rates</c:v>
                </c:pt>
                <c:pt idx="3">
                  <c:v>Destination is low cost for you</c:v>
                </c:pt>
                <c:pt idx="4">
                  <c:v>Destination offers diverse ethnic/cultural experiences</c:v>
                </c:pt>
                <c:pt idx="5">
                  <c:v>Destination offers urban excitement</c:v>
                </c:pt>
                <c:pt idx="6">
                  <c:v>Destination is an LGBTQ hot spot</c:v>
                </c:pt>
                <c:pt idx="7">
                  <c:v>Destination is known to offer luxury experiences</c:v>
                </c:pt>
              </c:strCache>
            </c:strRef>
          </c:cat>
          <c:val>
            <c:numRef>
              <c:f>Sheet1!$C$2:$C$9</c:f>
              <c:numCache>
                <c:formatCode>0%</c:formatCode>
                <c:ptCount val="8"/>
                <c:pt idx="0">
                  <c:v>0.41352</c:v>
                </c:pt>
                <c:pt idx="1">
                  <c:v>0.44346999999999998</c:v>
                </c:pt>
                <c:pt idx="2">
                  <c:v>0.40326000000000001</c:v>
                </c:pt>
                <c:pt idx="3">
                  <c:v>0.36431000000000002</c:v>
                </c:pt>
                <c:pt idx="4">
                  <c:v>0.42837999999999998</c:v>
                </c:pt>
                <c:pt idx="5">
                  <c:v>0.36065000000000003</c:v>
                </c:pt>
                <c:pt idx="6">
                  <c:v>0.23821000000000001</c:v>
                </c:pt>
                <c:pt idx="7">
                  <c:v>0.15422</c:v>
                </c:pt>
              </c:numCache>
            </c:numRef>
          </c:val>
          <c:extLst xmlns:c16r2="http://schemas.microsoft.com/office/drawing/2015/06/chart">
            <c:ext xmlns:c16="http://schemas.microsoft.com/office/drawing/2014/chart" uri="{C3380CC4-5D6E-409C-BE32-E72D297353CC}">
              <c16:uniqueId val="{00000001-2683-4354-9FBA-0BE40404DEF9}"/>
            </c:ext>
          </c:extLst>
        </c:ser>
        <c:ser>
          <c:idx val="2"/>
          <c:order val="2"/>
          <c:tx>
            <c:strRef>
              <c:f>Sheet1!$D$1</c:f>
              <c:strCache>
                <c:ptCount val="1"/>
                <c:pt idx="0">
                  <c:v>3: Neutral</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Destination is LGBTQ-friendly</c:v>
                </c:pt>
                <c:pt idx="1">
                  <c:v>Destination offers natural beauty</c:v>
                </c:pt>
                <c:pt idx="2">
                  <c:v>Destination is safe / has low crime rates</c:v>
                </c:pt>
                <c:pt idx="3">
                  <c:v>Destination is low cost for you</c:v>
                </c:pt>
                <c:pt idx="4">
                  <c:v>Destination offers diverse ethnic/cultural experiences</c:v>
                </c:pt>
                <c:pt idx="5">
                  <c:v>Destination offers urban excitement</c:v>
                </c:pt>
                <c:pt idx="6">
                  <c:v>Destination is an LGBTQ hot spot</c:v>
                </c:pt>
                <c:pt idx="7">
                  <c:v>Destination is known to offer luxury experiences</c:v>
                </c:pt>
              </c:strCache>
            </c:strRef>
          </c:cat>
          <c:val>
            <c:numRef>
              <c:f>Sheet1!$D$2:$D$9</c:f>
              <c:numCache>
                <c:formatCode>0%</c:formatCode>
                <c:ptCount val="8"/>
                <c:pt idx="0">
                  <c:v>0.14995</c:v>
                </c:pt>
                <c:pt idx="1">
                  <c:v>0.16188</c:v>
                </c:pt>
                <c:pt idx="2">
                  <c:v>0.20502999999999999</c:v>
                </c:pt>
                <c:pt idx="3">
                  <c:v>0.30044999999999999</c:v>
                </c:pt>
                <c:pt idx="4">
                  <c:v>0.25431999999999999</c:v>
                </c:pt>
                <c:pt idx="5">
                  <c:v>0.34089999999999998</c:v>
                </c:pt>
                <c:pt idx="6">
                  <c:v>0.42453999999999997</c:v>
                </c:pt>
                <c:pt idx="7">
                  <c:v>0.33779999999999999</c:v>
                </c:pt>
              </c:numCache>
            </c:numRef>
          </c:val>
          <c:extLst xmlns:c16r2="http://schemas.microsoft.com/office/drawing/2015/06/chart">
            <c:ext xmlns:c16="http://schemas.microsoft.com/office/drawing/2014/chart" uri="{C3380CC4-5D6E-409C-BE32-E72D297353CC}">
              <c16:uniqueId val="{00000002-2683-4354-9FBA-0BE40404DEF9}"/>
            </c:ext>
          </c:extLst>
        </c:ser>
        <c:ser>
          <c:idx val="3"/>
          <c:order val="3"/>
          <c:tx>
            <c:strRef>
              <c:f>Sheet1!$E$1</c:f>
              <c:strCache>
                <c:ptCount val="1"/>
                <c:pt idx="0">
                  <c:v>2</c:v>
                </c:pt>
              </c:strCache>
            </c:strRef>
          </c:tx>
          <c:spPr>
            <a:solidFill>
              <a:schemeClr val="accent2">
                <a:lumMod val="40000"/>
                <a:lumOff val="60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Destination is LGBTQ-friendly</c:v>
                </c:pt>
                <c:pt idx="1">
                  <c:v>Destination offers natural beauty</c:v>
                </c:pt>
                <c:pt idx="2">
                  <c:v>Destination is safe / has low crime rates</c:v>
                </c:pt>
                <c:pt idx="3">
                  <c:v>Destination is low cost for you</c:v>
                </c:pt>
                <c:pt idx="4">
                  <c:v>Destination offers diverse ethnic/cultural experiences</c:v>
                </c:pt>
                <c:pt idx="5">
                  <c:v>Destination offers urban excitement</c:v>
                </c:pt>
                <c:pt idx="6">
                  <c:v>Destination is an LGBTQ hot spot</c:v>
                </c:pt>
                <c:pt idx="7">
                  <c:v>Destination is known to offer luxury experiences</c:v>
                </c:pt>
              </c:strCache>
            </c:strRef>
          </c:cat>
          <c:val>
            <c:numRef>
              <c:f>Sheet1!$E$2:$E$9</c:f>
              <c:numCache>
                <c:formatCode>0%</c:formatCode>
                <c:ptCount val="8"/>
                <c:pt idx="0">
                  <c:v>2.3300000000000001E-2</c:v>
                </c:pt>
                <c:pt idx="1">
                  <c:v>2.0619999999999999E-2</c:v>
                </c:pt>
                <c:pt idx="2">
                  <c:v>3.5979999999999998E-2</c:v>
                </c:pt>
                <c:pt idx="3">
                  <c:v>5.6489999999999999E-2</c:v>
                </c:pt>
                <c:pt idx="4">
                  <c:v>3.7229999999999999E-2</c:v>
                </c:pt>
                <c:pt idx="5">
                  <c:v>8.0579999999999999E-2</c:v>
                </c:pt>
                <c:pt idx="6">
                  <c:v>0.12554999999999999</c:v>
                </c:pt>
                <c:pt idx="7">
                  <c:v>0.17452000000000001</c:v>
                </c:pt>
              </c:numCache>
            </c:numRef>
          </c:val>
          <c:extLst xmlns:c16r2="http://schemas.microsoft.com/office/drawing/2015/06/chart">
            <c:ext xmlns:c16="http://schemas.microsoft.com/office/drawing/2014/chart" uri="{C3380CC4-5D6E-409C-BE32-E72D297353CC}">
              <c16:uniqueId val="{00000003-2683-4354-9FBA-0BE40404DEF9}"/>
            </c:ext>
          </c:extLst>
        </c:ser>
        <c:ser>
          <c:idx val="4"/>
          <c:order val="4"/>
          <c:tx>
            <c:strRef>
              <c:f>Sheet1!$F$1</c:f>
              <c:strCache>
                <c:ptCount val="1"/>
                <c:pt idx="0">
                  <c:v>1: Not at all important</c:v>
                </c:pt>
              </c:strCache>
            </c:strRef>
          </c:tx>
          <c:spPr>
            <a:solidFill>
              <a:schemeClr val="accent2"/>
            </a:solidFill>
            <a:ln>
              <a:noFill/>
            </a:ln>
            <a:effectLst/>
          </c:spPr>
          <c:invertIfNegative val="0"/>
          <c:dLbls>
            <c:dLbl>
              <c:idx val="0"/>
              <c:layout>
                <c:manualLayout>
                  <c:x val="1.73110740798629E-2"/>
                  <c:y val="4.0906111761513601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2683-4354-9FBA-0BE40404DEF9}"/>
                </c:ext>
              </c:extLst>
            </c:dLbl>
            <c:dLbl>
              <c:idx val="1"/>
              <c:layout>
                <c:manualLayout>
                  <c:x val="1.40010456073954E-2"/>
                  <c:y val="0"/>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2683-4354-9FBA-0BE40404DEF9}"/>
                </c:ext>
              </c:extLst>
            </c:dLbl>
            <c:dLbl>
              <c:idx val="2"/>
              <c:layout>
                <c:manualLayout>
                  <c:x val="1.55567173415504E-2"/>
                  <c:y val="-4.0902891061430002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2683-4354-9FBA-0BE40404DEF9}"/>
                </c:ext>
              </c:extLst>
            </c:dLbl>
            <c:dLbl>
              <c:idx val="3"/>
              <c:layout>
                <c:manualLayout>
                  <c:x val="1.7112389075705701E-2"/>
                  <c:y val="4.0909332461597199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2683-4354-9FBA-0BE40404DEF9}"/>
                </c:ext>
              </c:extLst>
            </c:dLbl>
            <c:dLbl>
              <c:idx val="4"/>
              <c:layout>
                <c:manualLayout>
                  <c:x val="2.0223732544015698E-2"/>
                  <c:y val="3.22070008357717E-7"/>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2683-4354-9FBA-0BE40404DEF9}"/>
                </c:ext>
              </c:extLst>
            </c:dLbl>
            <c:dLbl>
              <c:idx val="5"/>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dLbl>
            <c:dLbl>
              <c:idx val="6"/>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dLbl>
            <c:dLbl>
              <c:idx val="7"/>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Destination is LGBTQ-friendly</c:v>
                </c:pt>
                <c:pt idx="1">
                  <c:v>Destination offers natural beauty</c:v>
                </c:pt>
                <c:pt idx="2">
                  <c:v>Destination is safe / has low crime rates</c:v>
                </c:pt>
                <c:pt idx="3">
                  <c:v>Destination is low cost for you</c:v>
                </c:pt>
                <c:pt idx="4">
                  <c:v>Destination offers diverse ethnic/cultural experiences</c:v>
                </c:pt>
                <c:pt idx="5">
                  <c:v>Destination offers urban excitement</c:v>
                </c:pt>
                <c:pt idx="6">
                  <c:v>Destination is an LGBTQ hot spot</c:v>
                </c:pt>
                <c:pt idx="7">
                  <c:v>Destination is known to offer luxury experiences</c:v>
                </c:pt>
              </c:strCache>
            </c:strRef>
          </c:cat>
          <c:val>
            <c:numRef>
              <c:f>Sheet1!$F$2:$F$9</c:f>
              <c:numCache>
                <c:formatCode>0%</c:formatCode>
                <c:ptCount val="8"/>
                <c:pt idx="0">
                  <c:v>2.537E-2</c:v>
                </c:pt>
                <c:pt idx="1">
                  <c:v>1.265E-2</c:v>
                </c:pt>
                <c:pt idx="2">
                  <c:v>1.491E-2</c:v>
                </c:pt>
                <c:pt idx="3">
                  <c:v>2.1010000000000001E-2</c:v>
                </c:pt>
                <c:pt idx="4">
                  <c:v>3.2340000000000001E-2</c:v>
                </c:pt>
                <c:pt idx="5">
                  <c:v>6.88E-2</c:v>
                </c:pt>
                <c:pt idx="6">
                  <c:v>0.14757000000000001</c:v>
                </c:pt>
                <c:pt idx="7">
                  <c:v>0.28293000000000001</c:v>
                </c:pt>
              </c:numCache>
            </c:numRef>
          </c:val>
          <c:extLst xmlns:c16r2="http://schemas.microsoft.com/office/drawing/2015/06/chart">
            <c:ext xmlns:c16="http://schemas.microsoft.com/office/drawing/2014/chart" uri="{C3380CC4-5D6E-409C-BE32-E72D297353CC}">
              <c16:uniqueId val="{00000004-2683-4354-9FBA-0BE40404DEF9}"/>
            </c:ext>
          </c:extLst>
        </c:ser>
        <c:dLbls>
          <c:showLegendKey val="0"/>
          <c:showVal val="1"/>
          <c:showCatName val="0"/>
          <c:showSerName val="0"/>
          <c:showPercent val="0"/>
          <c:showBubbleSize val="0"/>
        </c:dLbls>
        <c:gapWidth val="95"/>
        <c:overlap val="100"/>
        <c:axId val="178252032"/>
        <c:axId val="178151424"/>
      </c:barChart>
      <c:catAx>
        <c:axId val="17825203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78151424"/>
        <c:crosses val="autoZero"/>
        <c:auto val="1"/>
        <c:lblAlgn val="ctr"/>
        <c:lblOffset val="100"/>
        <c:noMultiLvlLbl val="0"/>
      </c:catAx>
      <c:valAx>
        <c:axId val="178151424"/>
        <c:scaling>
          <c:orientation val="minMax"/>
        </c:scaling>
        <c:delete val="1"/>
        <c:axPos val="t"/>
        <c:numFmt formatCode="0%" sourceLinked="1"/>
        <c:majorTickMark val="none"/>
        <c:minorTickMark val="none"/>
        <c:tickLblPos val="nextTo"/>
        <c:crossAx val="178252032"/>
        <c:crosses val="autoZero"/>
        <c:crossBetween val="between"/>
      </c:valAx>
      <c:spPr>
        <a:noFill/>
        <a:ln>
          <a:noFill/>
        </a:ln>
        <a:effectLst/>
      </c:spPr>
    </c:plotArea>
    <c:legend>
      <c:legendPos val="t"/>
      <c:layout>
        <c:manualLayout>
          <c:xMode val="edge"/>
          <c:yMode val="edge"/>
          <c:x val="0.44376072226545299"/>
          <c:y val="5.8770137366106201E-2"/>
          <c:w val="0.524736231637844"/>
          <c:h val="7.8465405279263906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solidFill>
            <a:schemeClr val="tx1"/>
          </a:solidFill>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Strong interest</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Gay &amp; Bi+ Men</c:v>
                </c:pt>
                <c:pt idx="1">
                  <c:v>Lesbian &amp; Bi+ Women</c:v>
                </c:pt>
                <c:pt idx="2">
                  <c:v>Millennial+</c:v>
                </c:pt>
                <c:pt idx="3">
                  <c:v>Gen X</c:v>
                </c:pt>
                <c:pt idx="4">
                  <c:v>Boomer+</c:v>
                </c:pt>
              </c:strCache>
            </c:strRef>
          </c:cat>
          <c:val>
            <c:numRef>
              <c:f>Sheet1!$B$2:$B$6</c:f>
              <c:numCache>
                <c:formatCode>0%</c:formatCode>
                <c:ptCount val="5"/>
                <c:pt idx="0">
                  <c:v>0.23185</c:v>
                </c:pt>
                <c:pt idx="1">
                  <c:v>0.39190000000000003</c:v>
                </c:pt>
                <c:pt idx="2">
                  <c:v>0.36379</c:v>
                </c:pt>
                <c:pt idx="3">
                  <c:v>0.32131999999999999</c:v>
                </c:pt>
                <c:pt idx="4">
                  <c:v>0.25716</c:v>
                </c:pt>
              </c:numCache>
            </c:numRef>
          </c:val>
          <c:extLst xmlns:c16r2="http://schemas.microsoft.com/office/drawing/2015/06/chart">
            <c:ext xmlns:c16="http://schemas.microsoft.com/office/drawing/2014/chart" uri="{C3380CC4-5D6E-409C-BE32-E72D297353CC}">
              <c16:uniqueId val="{00000000-C8BC-439A-A146-A26D057A2654}"/>
            </c:ext>
          </c:extLst>
        </c:ser>
        <c:ser>
          <c:idx val="1"/>
          <c:order val="1"/>
          <c:tx>
            <c:strRef>
              <c:f>Sheet1!$C$1</c:f>
              <c:strCache>
                <c:ptCount val="1"/>
                <c:pt idx="0">
                  <c:v>Some interest</c:v>
                </c:pt>
              </c:strCache>
            </c:strRef>
          </c:tx>
          <c:spPr>
            <a:solidFill>
              <a:schemeClr val="accent6">
                <a:lumMod val="40000"/>
                <a:lumOff val="60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Gay &amp; Bi+ Men</c:v>
                </c:pt>
                <c:pt idx="1">
                  <c:v>Lesbian &amp; Bi+ Women</c:v>
                </c:pt>
                <c:pt idx="2">
                  <c:v>Millennial+</c:v>
                </c:pt>
                <c:pt idx="3">
                  <c:v>Gen X</c:v>
                </c:pt>
                <c:pt idx="4">
                  <c:v>Boomer+</c:v>
                </c:pt>
              </c:strCache>
            </c:strRef>
          </c:cat>
          <c:val>
            <c:numRef>
              <c:f>Sheet1!$C$2:$C$6</c:f>
              <c:numCache>
                <c:formatCode>0%</c:formatCode>
                <c:ptCount val="5"/>
                <c:pt idx="0">
                  <c:v>0.44269999999999998</c:v>
                </c:pt>
                <c:pt idx="1">
                  <c:v>0.38229999999999997</c:v>
                </c:pt>
                <c:pt idx="2">
                  <c:v>0.37641000000000002</c:v>
                </c:pt>
                <c:pt idx="3">
                  <c:v>0.39887</c:v>
                </c:pt>
                <c:pt idx="4">
                  <c:v>0.46029999999999999</c:v>
                </c:pt>
              </c:numCache>
            </c:numRef>
          </c:val>
          <c:extLst xmlns:c16r2="http://schemas.microsoft.com/office/drawing/2015/06/chart">
            <c:ext xmlns:c16="http://schemas.microsoft.com/office/drawing/2014/chart" uri="{C3380CC4-5D6E-409C-BE32-E72D297353CC}">
              <c16:uniqueId val="{00000001-C8BC-439A-A146-A26D057A2654}"/>
            </c:ext>
          </c:extLst>
        </c:ser>
        <c:ser>
          <c:idx val="2"/>
          <c:order val="2"/>
          <c:tx>
            <c:strRef>
              <c:f>Sheet1!$D$1</c:f>
              <c:strCache>
                <c:ptCount val="1"/>
                <c:pt idx="0">
                  <c:v>Little or No interest</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Gay &amp; Bi+ Men</c:v>
                </c:pt>
                <c:pt idx="1">
                  <c:v>Lesbian &amp; Bi+ Women</c:v>
                </c:pt>
                <c:pt idx="2">
                  <c:v>Millennial+</c:v>
                </c:pt>
                <c:pt idx="3">
                  <c:v>Gen X</c:v>
                </c:pt>
                <c:pt idx="4">
                  <c:v>Boomer+</c:v>
                </c:pt>
              </c:strCache>
            </c:strRef>
          </c:cat>
          <c:val>
            <c:numRef>
              <c:f>Sheet1!$D$2:$D$6</c:f>
              <c:numCache>
                <c:formatCode>0%</c:formatCode>
                <c:ptCount val="5"/>
                <c:pt idx="0">
                  <c:v>0.27034999999999998</c:v>
                </c:pt>
                <c:pt idx="1">
                  <c:v>0.18581</c:v>
                </c:pt>
                <c:pt idx="2">
                  <c:v>0.2261</c:v>
                </c:pt>
                <c:pt idx="3">
                  <c:v>0.24532999999999999</c:v>
                </c:pt>
                <c:pt idx="4">
                  <c:v>0.20391000000000001</c:v>
                </c:pt>
              </c:numCache>
            </c:numRef>
          </c:val>
          <c:extLst xmlns:c16r2="http://schemas.microsoft.com/office/drawing/2015/06/chart">
            <c:ext xmlns:c16="http://schemas.microsoft.com/office/drawing/2014/chart" uri="{C3380CC4-5D6E-409C-BE32-E72D297353CC}">
              <c16:uniqueId val="{00000001-B090-4641-BA69-153FA87B2349}"/>
            </c:ext>
          </c:extLst>
        </c:ser>
        <c:ser>
          <c:idx val="3"/>
          <c:order val="3"/>
          <c:tx>
            <c:strRef>
              <c:f>Sheet1!$E$1</c:f>
              <c:strCache>
                <c:ptCount val="1"/>
                <c:pt idx="0">
                  <c:v>Not sure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Gay &amp; Bi+ Men</c:v>
                </c:pt>
                <c:pt idx="1">
                  <c:v>Lesbian &amp; Bi+ Women</c:v>
                </c:pt>
                <c:pt idx="2">
                  <c:v>Millennial+</c:v>
                </c:pt>
                <c:pt idx="3">
                  <c:v>Gen X</c:v>
                </c:pt>
                <c:pt idx="4">
                  <c:v>Boomer+</c:v>
                </c:pt>
              </c:strCache>
            </c:strRef>
          </c:cat>
          <c:val>
            <c:numRef>
              <c:f>Sheet1!$E$2:$E$6</c:f>
              <c:numCache>
                <c:formatCode>0%</c:formatCode>
                <c:ptCount val="5"/>
                <c:pt idx="0">
                  <c:v>5.5109999999999999E-2</c:v>
                </c:pt>
                <c:pt idx="1">
                  <c:v>3.9989999999999998E-2</c:v>
                </c:pt>
                <c:pt idx="2">
                  <c:v>3.3700000000000001E-2</c:v>
                </c:pt>
                <c:pt idx="3">
                  <c:v>3.4479999999999997E-2</c:v>
                </c:pt>
                <c:pt idx="4">
                  <c:v>7.8630000000000005E-2</c:v>
                </c:pt>
              </c:numCache>
            </c:numRef>
          </c:val>
          <c:extLst xmlns:c16r2="http://schemas.microsoft.com/office/drawing/2015/06/chart">
            <c:ext xmlns:c16="http://schemas.microsoft.com/office/drawing/2014/chart" uri="{C3380CC4-5D6E-409C-BE32-E72D297353CC}">
              <c16:uniqueId val="{00000000-A8BD-40ED-A835-98FAA09DFE90}"/>
            </c:ext>
          </c:extLst>
        </c:ser>
        <c:dLbls>
          <c:showLegendKey val="0"/>
          <c:showVal val="1"/>
          <c:showCatName val="0"/>
          <c:showSerName val="0"/>
          <c:showPercent val="0"/>
          <c:showBubbleSize val="0"/>
        </c:dLbls>
        <c:gapWidth val="80"/>
        <c:overlap val="100"/>
        <c:axId val="186308480"/>
        <c:axId val="186310016"/>
      </c:barChart>
      <c:catAx>
        <c:axId val="18630848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86310016"/>
        <c:crosses val="autoZero"/>
        <c:auto val="1"/>
        <c:lblAlgn val="ctr"/>
        <c:lblOffset val="100"/>
        <c:noMultiLvlLbl val="0"/>
      </c:catAx>
      <c:valAx>
        <c:axId val="186310016"/>
        <c:scaling>
          <c:orientation val="minMax"/>
        </c:scaling>
        <c:delete val="1"/>
        <c:axPos val="t"/>
        <c:numFmt formatCode="0%" sourceLinked="1"/>
        <c:majorTickMark val="none"/>
        <c:minorTickMark val="none"/>
        <c:tickLblPos val="nextTo"/>
        <c:crossAx val="186308480"/>
        <c:crosses val="autoZero"/>
        <c:crossBetween val="between"/>
      </c:valAx>
      <c:spPr>
        <a:noFill/>
        <a:ln>
          <a:noFill/>
        </a:ln>
        <a:effectLst/>
      </c:spPr>
    </c:plotArea>
    <c:legend>
      <c:legendPos val="t"/>
      <c:layout>
        <c:manualLayout>
          <c:xMode val="edge"/>
          <c:yMode val="edge"/>
          <c:x val="0.23479671118639101"/>
          <c:y val="5.8211944275207497E-2"/>
          <c:w val="0.62145368788741095"/>
          <c:h val="7.6527293194465301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solidFill>
            <a:schemeClr val="tx1"/>
          </a:solidFill>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869072138797439"/>
          <c:y val="0.10258679312813171"/>
          <c:w val="0.81393821122521604"/>
          <c:h val="0.12847381293247434"/>
        </c:manualLayout>
      </c:layout>
      <c:barChart>
        <c:barDir val="bar"/>
        <c:grouping val="stacked"/>
        <c:varyColors val="0"/>
        <c:ser>
          <c:idx val="0"/>
          <c:order val="0"/>
          <c:tx>
            <c:strRef>
              <c:f>Sheet1!$B$1</c:f>
              <c:strCache>
                <c:ptCount val="1"/>
                <c:pt idx="0">
                  <c:v>Very LGBTQ-friendly</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Santa Cruz County</c:v>
                </c:pt>
              </c:strCache>
            </c:strRef>
          </c:cat>
          <c:val>
            <c:numRef>
              <c:f>Sheet1!$B$2</c:f>
              <c:numCache>
                <c:formatCode>0%</c:formatCode>
                <c:ptCount val="1"/>
                <c:pt idx="0">
                  <c:v>0.31470999999999999</c:v>
                </c:pt>
              </c:numCache>
            </c:numRef>
          </c:val>
          <c:extLst xmlns:c16r2="http://schemas.microsoft.com/office/drawing/2015/06/chart">
            <c:ext xmlns:c16="http://schemas.microsoft.com/office/drawing/2014/chart" uri="{C3380CC4-5D6E-409C-BE32-E72D297353CC}">
              <c16:uniqueId val="{00000000-C8BC-439A-A146-A26D057A2654}"/>
            </c:ext>
          </c:extLst>
        </c:ser>
        <c:ser>
          <c:idx val="1"/>
          <c:order val="1"/>
          <c:tx>
            <c:strRef>
              <c:f>Sheet1!$C$1</c:f>
              <c:strCache>
                <c:ptCount val="1"/>
                <c:pt idx="0">
                  <c:v>Somewhat LGBTQ-friendly</c:v>
                </c:pt>
              </c:strCache>
            </c:strRef>
          </c:tx>
          <c:spPr>
            <a:solidFill>
              <a:schemeClr val="accent6">
                <a:lumMod val="40000"/>
                <a:lumOff val="60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Santa Cruz County</c:v>
                </c:pt>
              </c:strCache>
            </c:strRef>
          </c:cat>
          <c:val>
            <c:numRef>
              <c:f>Sheet1!$C$2</c:f>
              <c:numCache>
                <c:formatCode>0%</c:formatCode>
                <c:ptCount val="1"/>
                <c:pt idx="0">
                  <c:v>0.27826000000000001</c:v>
                </c:pt>
              </c:numCache>
            </c:numRef>
          </c:val>
          <c:extLst xmlns:c16r2="http://schemas.microsoft.com/office/drawing/2015/06/chart">
            <c:ext xmlns:c16="http://schemas.microsoft.com/office/drawing/2014/chart" uri="{C3380CC4-5D6E-409C-BE32-E72D297353CC}">
              <c16:uniqueId val="{00000001-C8BC-439A-A146-A26D057A2654}"/>
            </c:ext>
          </c:extLst>
        </c:ser>
        <c:ser>
          <c:idx val="2"/>
          <c:order val="2"/>
          <c:tx>
            <c:strRef>
              <c:f>Sheet1!$D$1</c:f>
              <c:strCache>
                <c:ptCount val="1"/>
                <c:pt idx="0">
                  <c:v>Not LGBTQ-friendly</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Santa Cruz County</c:v>
                </c:pt>
              </c:strCache>
            </c:strRef>
          </c:cat>
          <c:val>
            <c:numRef>
              <c:f>Sheet1!$D$2</c:f>
              <c:numCache>
                <c:formatCode>0%</c:formatCode>
                <c:ptCount val="1"/>
                <c:pt idx="0">
                  <c:v>2.7709999999999999E-2</c:v>
                </c:pt>
              </c:numCache>
            </c:numRef>
          </c:val>
          <c:extLst xmlns:c16r2="http://schemas.microsoft.com/office/drawing/2015/06/chart">
            <c:ext xmlns:c16="http://schemas.microsoft.com/office/drawing/2014/chart" uri="{C3380CC4-5D6E-409C-BE32-E72D297353CC}">
              <c16:uniqueId val="{00000001-B090-4641-BA69-153FA87B2349}"/>
            </c:ext>
          </c:extLst>
        </c:ser>
        <c:ser>
          <c:idx val="3"/>
          <c:order val="3"/>
          <c:tx>
            <c:strRef>
              <c:f>Sheet1!$E$1</c:f>
              <c:strCache>
                <c:ptCount val="1"/>
                <c:pt idx="0">
                  <c:v>Not Sure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Santa Cruz County</c:v>
                </c:pt>
              </c:strCache>
            </c:strRef>
          </c:cat>
          <c:val>
            <c:numRef>
              <c:f>Sheet1!$E$2</c:f>
              <c:numCache>
                <c:formatCode>0%</c:formatCode>
                <c:ptCount val="1"/>
                <c:pt idx="0">
                  <c:v>0.37930999999999998</c:v>
                </c:pt>
              </c:numCache>
            </c:numRef>
          </c:val>
          <c:extLst xmlns:c16r2="http://schemas.microsoft.com/office/drawing/2015/06/chart">
            <c:ext xmlns:c16="http://schemas.microsoft.com/office/drawing/2014/chart" uri="{C3380CC4-5D6E-409C-BE32-E72D297353CC}">
              <c16:uniqueId val="{00000000-5084-4190-A741-B185836B5614}"/>
            </c:ext>
          </c:extLst>
        </c:ser>
        <c:dLbls>
          <c:showLegendKey val="0"/>
          <c:showVal val="1"/>
          <c:showCatName val="0"/>
          <c:showSerName val="0"/>
          <c:showPercent val="0"/>
          <c:showBubbleSize val="0"/>
        </c:dLbls>
        <c:gapWidth val="80"/>
        <c:overlap val="100"/>
        <c:axId val="186179584"/>
        <c:axId val="186181120"/>
      </c:barChart>
      <c:catAx>
        <c:axId val="1861795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86181120"/>
        <c:crosses val="autoZero"/>
        <c:auto val="1"/>
        <c:lblAlgn val="ctr"/>
        <c:lblOffset val="100"/>
        <c:noMultiLvlLbl val="0"/>
      </c:catAx>
      <c:valAx>
        <c:axId val="186181120"/>
        <c:scaling>
          <c:orientation val="minMax"/>
        </c:scaling>
        <c:delete val="1"/>
        <c:axPos val="t"/>
        <c:numFmt formatCode="0%" sourceLinked="1"/>
        <c:majorTickMark val="none"/>
        <c:minorTickMark val="none"/>
        <c:tickLblPos val="nextTo"/>
        <c:crossAx val="186179584"/>
        <c:crosses val="autoZero"/>
        <c:crossBetween val="between"/>
      </c:valAx>
      <c:spPr>
        <a:noFill/>
        <a:ln>
          <a:noFill/>
        </a:ln>
        <a:effectLst/>
      </c:spPr>
    </c:plotArea>
    <c:legend>
      <c:legendPos val="t"/>
      <c:layout>
        <c:manualLayout>
          <c:xMode val="edge"/>
          <c:yMode val="edge"/>
          <c:x val="0.206508875153875"/>
          <c:y val="3.9701010750220901E-2"/>
          <c:w val="0.66074234904368301"/>
          <c:h val="7.6527293194465301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solidFill>
            <a:schemeClr val="tx1"/>
          </a:solidFill>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Overnight trip</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Santa Cruz County</c:v>
                </c:pt>
              </c:strCache>
            </c:strRef>
          </c:cat>
          <c:val>
            <c:numRef>
              <c:f>Sheet1!$B$2</c:f>
              <c:numCache>
                <c:formatCode>0%</c:formatCode>
                <c:ptCount val="1"/>
                <c:pt idx="0">
                  <c:v>6.0940000000000001E-2</c:v>
                </c:pt>
              </c:numCache>
            </c:numRef>
          </c:val>
          <c:extLst xmlns:c16r2="http://schemas.microsoft.com/office/drawing/2015/06/chart">
            <c:ext xmlns:c16="http://schemas.microsoft.com/office/drawing/2014/chart" uri="{C3380CC4-5D6E-409C-BE32-E72D297353CC}">
              <c16:uniqueId val="{00000000-A657-4940-82FB-DB1200283751}"/>
            </c:ext>
          </c:extLst>
        </c:ser>
        <c:ser>
          <c:idx val="1"/>
          <c:order val="1"/>
          <c:tx>
            <c:strRef>
              <c:f>Sheet1!$C$1</c:f>
              <c:strCache>
                <c:ptCount val="1"/>
                <c:pt idx="0">
                  <c:v>Day trip Only</c:v>
                </c:pt>
              </c:strCache>
            </c:strRef>
          </c:tx>
          <c:spPr>
            <a:solidFill>
              <a:schemeClr val="accent6">
                <a:lumMod val="40000"/>
                <a:lumOff val="60000"/>
              </a:schemeClr>
            </a:solidFill>
            <a:ln>
              <a:noFill/>
            </a:ln>
            <a:effectLst/>
          </c:spPr>
          <c:invertIfNegative val="0"/>
          <c:dLbls>
            <c:dLbl>
              <c:idx val="6"/>
              <c:layout>
                <c:manualLayout>
                  <c:x val="6.2861239130961796E-3"/>
                  <c:y val="1.0941223435069499E-6"/>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manualLayout>
                      <c:w val="3.6687813659634215E-2"/>
                      <c:h val="9.8478513469114945E-2"/>
                    </c:manualLayout>
                  </c15:layout>
                </c:ext>
                <c:ext xmlns:c16="http://schemas.microsoft.com/office/drawing/2014/chart" uri="{C3380CC4-5D6E-409C-BE32-E72D297353CC}">
                  <c16:uniqueId val="{00000001-A657-4940-82FB-DB1200283751}"/>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Santa Cruz County</c:v>
                </c:pt>
              </c:strCache>
            </c:strRef>
          </c:cat>
          <c:val>
            <c:numRef>
              <c:f>Sheet1!$C$2</c:f>
              <c:numCache>
                <c:formatCode>0%</c:formatCode>
                <c:ptCount val="1"/>
                <c:pt idx="0">
                  <c:v>3.7769999999999998E-2</c:v>
                </c:pt>
              </c:numCache>
            </c:numRef>
          </c:val>
          <c:extLst xmlns:c16r2="http://schemas.microsoft.com/office/drawing/2015/06/chart">
            <c:ext xmlns:c16="http://schemas.microsoft.com/office/drawing/2014/chart" uri="{C3380CC4-5D6E-409C-BE32-E72D297353CC}">
              <c16:uniqueId val="{00000002-A657-4940-82FB-DB1200283751}"/>
            </c:ext>
          </c:extLst>
        </c:ser>
        <c:ser>
          <c:idx val="2"/>
          <c:order val="2"/>
          <c:tx>
            <c:strRef>
              <c:f>Sheet1!$D$1</c:f>
              <c:strCache>
                <c:ptCount val="1"/>
                <c:pt idx="0">
                  <c:v>No visit in past year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Santa Cruz County</c:v>
                </c:pt>
              </c:strCache>
            </c:strRef>
          </c:cat>
          <c:val>
            <c:numRef>
              <c:f>Sheet1!$D$2</c:f>
              <c:numCache>
                <c:formatCode>0%</c:formatCode>
                <c:ptCount val="1"/>
                <c:pt idx="0">
                  <c:v>0.90129000000000004</c:v>
                </c:pt>
              </c:numCache>
            </c:numRef>
          </c:val>
          <c:extLst xmlns:c16r2="http://schemas.microsoft.com/office/drawing/2015/06/chart">
            <c:ext xmlns:c16="http://schemas.microsoft.com/office/drawing/2014/chart" uri="{C3380CC4-5D6E-409C-BE32-E72D297353CC}">
              <c16:uniqueId val="{00000003-A657-4940-82FB-DB1200283751}"/>
            </c:ext>
          </c:extLst>
        </c:ser>
        <c:dLbls>
          <c:showLegendKey val="0"/>
          <c:showVal val="1"/>
          <c:showCatName val="0"/>
          <c:showSerName val="0"/>
          <c:showPercent val="0"/>
          <c:showBubbleSize val="0"/>
        </c:dLbls>
        <c:gapWidth val="80"/>
        <c:overlap val="100"/>
        <c:axId val="186242944"/>
        <c:axId val="186244480"/>
      </c:barChart>
      <c:catAx>
        <c:axId val="18624294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86244480"/>
        <c:crosses val="autoZero"/>
        <c:auto val="1"/>
        <c:lblAlgn val="ctr"/>
        <c:lblOffset val="100"/>
        <c:noMultiLvlLbl val="0"/>
      </c:catAx>
      <c:valAx>
        <c:axId val="186244480"/>
        <c:scaling>
          <c:orientation val="minMax"/>
        </c:scaling>
        <c:delete val="1"/>
        <c:axPos val="t"/>
        <c:numFmt formatCode="0%" sourceLinked="1"/>
        <c:majorTickMark val="none"/>
        <c:minorTickMark val="none"/>
        <c:tickLblPos val="nextTo"/>
        <c:crossAx val="186242944"/>
        <c:crosses val="autoZero"/>
        <c:crossBetween val="between"/>
      </c:valAx>
      <c:spPr>
        <a:noFill/>
        <a:ln>
          <a:noFill/>
        </a:ln>
        <a:effectLst/>
      </c:spPr>
    </c:plotArea>
    <c:legend>
      <c:legendPos val="t"/>
      <c:layout>
        <c:manualLayout>
          <c:xMode val="edge"/>
          <c:yMode val="edge"/>
          <c:x val="0.23008201850793886"/>
          <c:y val="0.27284752215040048"/>
          <c:w val="0.62145368788741095"/>
          <c:h val="7.6527293194465301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solidFill>
            <a:schemeClr val="tx1"/>
          </a:solidFill>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877595298578597"/>
          <c:y val="0.16057269673089605"/>
          <c:w val="0.83590371947284914"/>
          <c:h val="0.13716135932360204"/>
        </c:manualLayout>
      </c:layout>
      <c:barChart>
        <c:barDir val="bar"/>
        <c:grouping val="stacked"/>
        <c:varyColors val="0"/>
        <c:ser>
          <c:idx val="0"/>
          <c:order val="0"/>
          <c:tx>
            <c:strRef>
              <c:f>Sheet1!$B$1</c:f>
              <c:strCache>
                <c:ptCount val="1"/>
                <c:pt idx="0">
                  <c:v>Strong interest</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Santa Cruz County</c:v>
                </c:pt>
              </c:strCache>
            </c:strRef>
          </c:cat>
          <c:val>
            <c:numRef>
              <c:f>Sheet1!$B$2</c:f>
              <c:numCache>
                <c:formatCode>0%</c:formatCode>
                <c:ptCount val="1"/>
                <c:pt idx="0">
                  <c:v>0.16263</c:v>
                </c:pt>
              </c:numCache>
            </c:numRef>
          </c:val>
          <c:extLst xmlns:c16r2="http://schemas.microsoft.com/office/drawing/2015/06/chart">
            <c:ext xmlns:c16="http://schemas.microsoft.com/office/drawing/2014/chart" uri="{C3380CC4-5D6E-409C-BE32-E72D297353CC}">
              <c16:uniqueId val="{00000000-43A6-764C-A6E2-1910FFE98681}"/>
            </c:ext>
          </c:extLst>
        </c:ser>
        <c:ser>
          <c:idx val="1"/>
          <c:order val="1"/>
          <c:tx>
            <c:strRef>
              <c:f>Sheet1!$C$1</c:f>
              <c:strCache>
                <c:ptCount val="1"/>
                <c:pt idx="0">
                  <c:v>Some interest</c:v>
                </c:pt>
              </c:strCache>
            </c:strRef>
          </c:tx>
          <c:spPr>
            <a:solidFill>
              <a:schemeClr val="accent6">
                <a:lumMod val="40000"/>
                <a:lumOff val="60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Santa Cruz County</c:v>
                </c:pt>
              </c:strCache>
            </c:strRef>
          </c:cat>
          <c:val>
            <c:numRef>
              <c:f>Sheet1!$C$2</c:f>
              <c:numCache>
                <c:formatCode>0%</c:formatCode>
                <c:ptCount val="1"/>
                <c:pt idx="0">
                  <c:v>0.32912000000000002</c:v>
                </c:pt>
              </c:numCache>
            </c:numRef>
          </c:val>
          <c:extLst xmlns:c16r2="http://schemas.microsoft.com/office/drawing/2015/06/chart">
            <c:ext xmlns:c16="http://schemas.microsoft.com/office/drawing/2014/chart" uri="{C3380CC4-5D6E-409C-BE32-E72D297353CC}">
              <c16:uniqueId val="{00000001-43A6-764C-A6E2-1910FFE98681}"/>
            </c:ext>
          </c:extLst>
        </c:ser>
        <c:ser>
          <c:idx val="2"/>
          <c:order val="2"/>
          <c:tx>
            <c:strRef>
              <c:f>Sheet1!$D$1</c:f>
              <c:strCache>
                <c:ptCount val="1"/>
                <c:pt idx="0">
                  <c:v>Little or No interest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Santa Cruz County</c:v>
                </c:pt>
              </c:strCache>
            </c:strRef>
          </c:cat>
          <c:val>
            <c:numRef>
              <c:f>Sheet1!$D$2</c:f>
              <c:numCache>
                <c:formatCode>0%</c:formatCode>
                <c:ptCount val="1"/>
                <c:pt idx="0">
                  <c:v>0.41709000000000002</c:v>
                </c:pt>
              </c:numCache>
            </c:numRef>
          </c:val>
          <c:extLst xmlns:c16r2="http://schemas.microsoft.com/office/drawing/2015/06/chart">
            <c:ext xmlns:c16="http://schemas.microsoft.com/office/drawing/2014/chart" uri="{C3380CC4-5D6E-409C-BE32-E72D297353CC}">
              <c16:uniqueId val="{00000002-43A6-764C-A6E2-1910FFE98681}"/>
            </c:ext>
          </c:extLst>
        </c:ser>
        <c:ser>
          <c:idx val="3"/>
          <c:order val="3"/>
          <c:tx>
            <c:strRef>
              <c:f>Sheet1!$E$1</c:f>
              <c:strCache>
                <c:ptCount val="1"/>
                <c:pt idx="0">
                  <c:v>Not sure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Santa Cruz County</c:v>
                </c:pt>
              </c:strCache>
            </c:strRef>
          </c:cat>
          <c:val>
            <c:numRef>
              <c:f>Sheet1!$E$2</c:f>
              <c:numCache>
                <c:formatCode>0%</c:formatCode>
                <c:ptCount val="1"/>
                <c:pt idx="0">
                  <c:v>9.1149999999999995E-2</c:v>
                </c:pt>
              </c:numCache>
            </c:numRef>
          </c:val>
          <c:extLst xmlns:c16r2="http://schemas.microsoft.com/office/drawing/2015/06/chart">
            <c:ext xmlns:c16="http://schemas.microsoft.com/office/drawing/2014/chart" uri="{C3380CC4-5D6E-409C-BE32-E72D297353CC}">
              <c16:uniqueId val="{00000003-43A6-764C-A6E2-1910FFE98681}"/>
            </c:ext>
          </c:extLst>
        </c:ser>
        <c:dLbls>
          <c:showLegendKey val="0"/>
          <c:showVal val="1"/>
          <c:showCatName val="0"/>
          <c:showSerName val="0"/>
          <c:showPercent val="0"/>
          <c:showBubbleSize val="0"/>
        </c:dLbls>
        <c:gapWidth val="80"/>
        <c:overlap val="100"/>
        <c:axId val="186786944"/>
        <c:axId val="186788480"/>
      </c:barChart>
      <c:catAx>
        <c:axId val="18678694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86788480"/>
        <c:crosses val="autoZero"/>
        <c:auto val="1"/>
        <c:lblAlgn val="ctr"/>
        <c:lblOffset val="100"/>
        <c:noMultiLvlLbl val="0"/>
      </c:catAx>
      <c:valAx>
        <c:axId val="186788480"/>
        <c:scaling>
          <c:orientation val="minMax"/>
        </c:scaling>
        <c:delete val="1"/>
        <c:axPos val="t"/>
        <c:numFmt formatCode="0%" sourceLinked="1"/>
        <c:majorTickMark val="none"/>
        <c:minorTickMark val="none"/>
        <c:tickLblPos val="nextTo"/>
        <c:crossAx val="186786944"/>
        <c:crosses val="autoZero"/>
        <c:crossBetween val="between"/>
      </c:valAx>
      <c:spPr>
        <a:noFill/>
        <a:ln>
          <a:noFill/>
        </a:ln>
        <a:effectLst/>
      </c:spPr>
    </c:plotArea>
    <c:legend>
      <c:legendPos val="t"/>
      <c:layout>
        <c:manualLayout>
          <c:xMode val="edge"/>
          <c:yMode val="edge"/>
          <c:x val="0.23008203887349424"/>
          <c:y val="8.6804089785382038E-2"/>
          <c:w val="0.62145368788741095"/>
          <c:h val="7.6527293194465301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solidFill>
            <a:schemeClr val="tx1"/>
          </a:solidFill>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All LGBTQ</c:v>
                </c:pt>
              </c:strCache>
            </c:strRef>
          </c:tx>
          <c:spPr>
            <a:solidFill>
              <a:srgbClr val="F9A134"/>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City of Santa Cruz</c:v>
                </c:pt>
                <c:pt idx="1">
                  <c:v>City of Capitola</c:v>
                </c:pt>
                <c:pt idx="2">
                  <c:v>Aptos</c:v>
                </c:pt>
                <c:pt idx="3">
                  <c:v>City of Watsonville</c:v>
                </c:pt>
                <c:pt idx="4">
                  <c:v>San Lorenzo Valley</c:v>
                </c:pt>
                <c:pt idx="5">
                  <c:v>City of Scotts Valley</c:v>
                </c:pt>
                <c:pt idx="6">
                  <c:v>Davenport 
(north coast)</c:v>
                </c:pt>
                <c:pt idx="7">
                  <c:v>Other areas of Santa Cruz County</c:v>
                </c:pt>
              </c:strCache>
            </c:strRef>
          </c:cat>
          <c:val>
            <c:numRef>
              <c:f>Sheet1!$B$2:$B$9</c:f>
              <c:numCache>
                <c:formatCode>0%</c:formatCode>
                <c:ptCount val="8"/>
                <c:pt idx="0">
                  <c:v>0.90364999999999995</c:v>
                </c:pt>
                <c:pt idx="1">
                  <c:v>0.32140999999999997</c:v>
                </c:pt>
                <c:pt idx="2">
                  <c:v>0.18801999999999999</c:v>
                </c:pt>
                <c:pt idx="3">
                  <c:v>0.15268999999999999</c:v>
                </c:pt>
                <c:pt idx="4">
                  <c:v>0.13199</c:v>
                </c:pt>
                <c:pt idx="5">
                  <c:v>0.12876000000000001</c:v>
                </c:pt>
                <c:pt idx="6">
                  <c:v>0.10925</c:v>
                </c:pt>
                <c:pt idx="7">
                  <c:v>0.17199</c:v>
                </c:pt>
              </c:numCache>
            </c:numRef>
          </c:val>
          <c:extLst xmlns:c16r2="http://schemas.microsoft.com/office/drawing/2015/06/chart">
            <c:ext xmlns:c16="http://schemas.microsoft.com/office/drawing/2014/chart" uri="{C3380CC4-5D6E-409C-BE32-E72D297353CC}">
              <c16:uniqueId val="{00000000-C8BC-439A-A146-A26D057A2654}"/>
            </c:ext>
          </c:extLst>
        </c:ser>
        <c:dLbls>
          <c:showLegendKey val="0"/>
          <c:showVal val="1"/>
          <c:showCatName val="0"/>
          <c:showSerName val="0"/>
          <c:showPercent val="0"/>
          <c:showBubbleSize val="0"/>
        </c:dLbls>
        <c:gapWidth val="150"/>
        <c:axId val="186540416"/>
        <c:axId val="186541952"/>
      </c:barChart>
      <c:catAx>
        <c:axId val="186540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86541952"/>
        <c:crosses val="autoZero"/>
        <c:auto val="1"/>
        <c:lblAlgn val="ctr"/>
        <c:lblOffset val="100"/>
        <c:noMultiLvlLbl val="0"/>
      </c:catAx>
      <c:valAx>
        <c:axId val="186541952"/>
        <c:scaling>
          <c:orientation val="minMax"/>
        </c:scaling>
        <c:delete val="1"/>
        <c:axPos val="l"/>
        <c:numFmt formatCode="0%" sourceLinked="1"/>
        <c:majorTickMark val="none"/>
        <c:minorTickMark val="none"/>
        <c:tickLblPos val="nextTo"/>
        <c:crossAx val="186540416"/>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solidFill>
            <a:schemeClr val="tx1"/>
          </a:solidFill>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Overnight Trip(s)</c:v>
                </c:pt>
              </c:strCache>
            </c:strRef>
          </c:tx>
          <c:spPr>
            <a:solidFill>
              <a:schemeClr val="accent5">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Summer</c:v>
                </c:pt>
                <c:pt idx="1">
                  <c:v>Fall</c:v>
                </c:pt>
                <c:pt idx="2">
                  <c:v>Winter</c:v>
                </c:pt>
                <c:pt idx="3">
                  <c:v>Spring</c:v>
                </c:pt>
              </c:strCache>
            </c:strRef>
          </c:cat>
          <c:val>
            <c:numRef>
              <c:f>Sheet1!$B$2:$B$5</c:f>
              <c:numCache>
                <c:formatCode>0%</c:formatCode>
                <c:ptCount val="4"/>
                <c:pt idx="0">
                  <c:v>0.45868804973683303</c:v>
                </c:pt>
                <c:pt idx="1">
                  <c:v>0.50176033534682696</c:v>
                </c:pt>
                <c:pt idx="2">
                  <c:v>0.16892154438517801</c:v>
                </c:pt>
                <c:pt idx="3">
                  <c:v>0.30393161185488698</c:v>
                </c:pt>
              </c:numCache>
            </c:numRef>
          </c:val>
          <c:extLst xmlns:c16r2="http://schemas.microsoft.com/office/drawing/2015/06/chart">
            <c:ext xmlns:c16="http://schemas.microsoft.com/office/drawing/2014/chart" uri="{C3380CC4-5D6E-409C-BE32-E72D297353CC}">
              <c16:uniqueId val="{00000000-C8BC-439A-A146-A26D057A2654}"/>
            </c:ext>
          </c:extLst>
        </c:ser>
        <c:ser>
          <c:idx val="1"/>
          <c:order val="1"/>
          <c:tx>
            <c:strRef>
              <c:f>Sheet1!$C$1</c:f>
              <c:strCache>
                <c:ptCount val="1"/>
                <c:pt idx="0">
                  <c:v>Day Trip(s)</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Summer</c:v>
                </c:pt>
                <c:pt idx="1">
                  <c:v>Fall</c:v>
                </c:pt>
                <c:pt idx="2">
                  <c:v>Winter</c:v>
                </c:pt>
                <c:pt idx="3">
                  <c:v>Spring</c:v>
                </c:pt>
              </c:strCache>
            </c:strRef>
          </c:cat>
          <c:val>
            <c:numRef>
              <c:f>Sheet1!$C$2:$C$5</c:f>
              <c:numCache>
                <c:formatCode>0%</c:formatCode>
                <c:ptCount val="4"/>
                <c:pt idx="0">
                  <c:v>0.70183012774269404</c:v>
                </c:pt>
                <c:pt idx="1">
                  <c:v>0.47895186619757402</c:v>
                </c:pt>
                <c:pt idx="2">
                  <c:v>0.25067977758787202</c:v>
                </c:pt>
                <c:pt idx="3">
                  <c:v>0.42157308857640702</c:v>
                </c:pt>
              </c:numCache>
            </c:numRef>
          </c:val>
          <c:extLst xmlns:c16r2="http://schemas.microsoft.com/office/drawing/2015/06/chart">
            <c:ext xmlns:c16="http://schemas.microsoft.com/office/drawing/2014/chart" uri="{C3380CC4-5D6E-409C-BE32-E72D297353CC}">
              <c16:uniqueId val="{00000001-C8BC-439A-A146-A26D057A2654}"/>
            </c:ext>
          </c:extLst>
        </c:ser>
        <c:dLbls>
          <c:showLegendKey val="0"/>
          <c:showVal val="1"/>
          <c:showCatName val="0"/>
          <c:showSerName val="0"/>
          <c:showPercent val="0"/>
          <c:showBubbleSize val="0"/>
        </c:dLbls>
        <c:gapWidth val="150"/>
        <c:overlap val="-25"/>
        <c:axId val="177629824"/>
        <c:axId val="177643904"/>
      </c:barChart>
      <c:catAx>
        <c:axId val="177629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77643904"/>
        <c:crosses val="autoZero"/>
        <c:auto val="1"/>
        <c:lblAlgn val="ctr"/>
        <c:lblOffset val="100"/>
        <c:noMultiLvlLbl val="0"/>
      </c:catAx>
      <c:valAx>
        <c:axId val="177643904"/>
        <c:scaling>
          <c:orientation val="minMax"/>
        </c:scaling>
        <c:delete val="1"/>
        <c:axPos val="l"/>
        <c:numFmt formatCode="0%" sourceLinked="1"/>
        <c:majorTickMark val="none"/>
        <c:minorTickMark val="none"/>
        <c:tickLblPos val="nextTo"/>
        <c:crossAx val="177629824"/>
        <c:crosses val="autoZero"/>
        <c:crossBetween val="between"/>
      </c:valAx>
      <c:spPr>
        <a:noFill/>
        <a:ln>
          <a:noFill/>
        </a:ln>
        <a:effectLst/>
      </c:spPr>
    </c:plotArea>
    <c:legend>
      <c:legendPos val="t"/>
      <c:layout>
        <c:manualLayout>
          <c:xMode val="edge"/>
          <c:yMode val="edge"/>
          <c:x val="0.60925288713910797"/>
          <c:y val="2.4302361262767001E-2"/>
          <c:w val="0.35247821522309702"/>
          <c:h val="7.6527293194465301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solidFill>
            <a:schemeClr val="tx1"/>
          </a:solidFill>
        </a:defRPr>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Bay Area</c:v>
                </c:pt>
              </c:strCache>
            </c:strRef>
          </c:tx>
          <c:spPr>
            <a:solidFill>
              <a:srgbClr val="F9A134"/>
            </a:solidFill>
            <a:ln>
              <a:noFill/>
            </a:ln>
            <a:effectLst/>
          </c:spPr>
          <c:invertIfNegative val="0"/>
          <c:dPt>
            <c:idx val="6"/>
            <c:invertIfNegative val="0"/>
            <c:bubble3D val="0"/>
            <c:spPr>
              <a:solidFill>
                <a:srgbClr val="FAB460"/>
              </a:solidFill>
              <a:ln>
                <a:noFill/>
              </a:ln>
              <a:effectLst/>
            </c:spPr>
            <c:extLst xmlns:c16r2="http://schemas.microsoft.com/office/drawing/2015/06/chart">
              <c:ext xmlns:c16="http://schemas.microsoft.com/office/drawing/2014/chart" uri="{C3380CC4-5D6E-409C-BE32-E72D297353CC}">
                <c16:uniqueId val="{00000000-91EC-4AFB-AC46-D162D0A95CC8}"/>
              </c:ext>
            </c:extLst>
          </c:dPt>
          <c:dPt>
            <c:idx val="7"/>
            <c:invertIfNegative val="0"/>
            <c:bubble3D val="0"/>
            <c:spPr>
              <a:solidFill>
                <a:srgbClr val="FAB460"/>
              </a:solidFill>
              <a:ln>
                <a:noFill/>
              </a:ln>
              <a:effectLst/>
            </c:spPr>
            <c:extLst xmlns:c16r2="http://schemas.microsoft.com/office/drawing/2015/06/chart">
              <c:ext xmlns:c16="http://schemas.microsoft.com/office/drawing/2014/chart" uri="{C3380CC4-5D6E-409C-BE32-E72D297353CC}">
                <c16:uniqueId val="{00000001-91EC-4AFB-AC46-D162D0A95CC8}"/>
              </c:ext>
            </c:extLst>
          </c:dPt>
          <c:dPt>
            <c:idx val="8"/>
            <c:invertIfNegative val="0"/>
            <c:bubble3D val="0"/>
            <c:spPr>
              <a:solidFill>
                <a:srgbClr val="FAB460"/>
              </a:solidFill>
              <a:ln>
                <a:noFill/>
              </a:ln>
              <a:effectLst/>
            </c:spPr>
            <c:extLst xmlns:c16r2="http://schemas.microsoft.com/office/drawing/2015/06/chart">
              <c:ext xmlns:c16="http://schemas.microsoft.com/office/drawing/2014/chart" uri="{C3380CC4-5D6E-409C-BE32-E72D297353CC}">
                <c16:uniqueId val="{00000002-91EC-4AFB-AC46-D162D0A95CC8}"/>
              </c:ext>
            </c:extLst>
          </c:dPt>
          <c:dPt>
            <c:idx val="9"/>
            <c:invertIfNegative val="0"/>
            <c:bubble3D val="0"/>
            <c:spPr>
              <a:solidFill>
                <a:srgbClr val="FAB460"/>
              </a:solidFill>
              <a:ln>
                <a:noFill/>
              </a:ln>
              <a:effectLst/>
            </c:spPr>
            <c:extLst xmlns:c16r2="http://schemas.microsoft.com/office/drawing/2015/06/chart">
              <c:ext xmlns:c16="http://schemas.microsoft.com/office/drawing/2014/chart" uri="{C3380CC4-5D6E-409C-BE32-E72D297353CC}">
                <c16:uniqueId val="{00000003-91EC-4AFB-AC46-D162D0A95CC8}"/>
              </c:ext>
            </c:extLst>
          </c:dPt>
          <c:dPt>
            <c:idx val="10"/>
            <c:invertIfNegative val="0"/>
            <c:bubble3D val="0"/>
            <c:spPr>
              <a:solidFill>
                <a:srgbClr val="FAB460"/>
              </a:solidFill>
              <a:ln>
                <a:noFill/>
              </a:ln>
              <a:effectLst/>
            </c:spPr>
            <c:extLst xmlns:c16r2="http://schemas.microsoft.com/office/drawing/2015/06/chart">
              <c:ext xmlns:c16="http://schemas.microsoft.com/office/drawing/2014/chart" uri="{C3380CC4-5D6E-409C-BE32-E72D297353CC}">
                <c16:uniqueId val="{00000004-91EC-4AFB-AC46-D162D0A95CC8}"/>
              </c:ext>
            </c:extLst>
          </c:dPt>
          <c:dPt>
            <c:idx val="11"/>
            <c:invertIfNegative val="0"/>
            <c:bubble3D val="0"/>
            <c:spPr>
              <a:solidFill>
                <a:srgbClr val="FBC789"/>
              </a:solidFill>
              <a:ln>
                <a:noFill/>
              </a:ln>
              <a:effectLst/>
            </c:spPr>
            <c:extLst xmlns:c16r2="http://schemas.microsoft.com/office/drawing/2015/06/chart">
              <c:ext xmlns:c16="http://schemas.microsoft.com/office/drawing/2014/chart" uri="{C3380CC4-5D6E-409C-BE32-E72D297353CC}">
                <c16:uniqueId val="{00000005-91EC-4AFB-AC46-D162D0A95CC8}"/>
              </c:ext>
            </c:extLst>
          </c:dPt>
          <c:dPt>
            <c:idx val="12"/>
            <c:invertIfNegative val="0"/>
            <c:bubble3D val="0"/>
            <c:spPr>
              <a:solidFill>
                <a:srgbClr val="FBC789"/>
              </a:solidFill>
              <a:ln>
                <a:noFill/>
              </a:ln>
              <a:effectLst/>
            </c:spPr>
            <c:extLst xmlns:c16r2="http://schemas.microsoft.com/office/drawing/2015/06/chart">
              <c:ext xmlns:c16="http://schemas.microsoft.com/office/drawing/2014/chart" uri="{C3380CC4-5D6E-409C-BE32-E72D297353CC}">
                <c16:uniqueId val="{00000006-91EC-4AFB-AC46-D162D0A95CC8}"/>
              </c:ext>
            </c:extLst>
          </c:dPt>
          <c:dPt>
            <c:idx val="13"/>
            <c:invertIfNegative val="0"/>
            <c:bubble3D val="0"/>
            <c:spPr>
              <a:solidFill>
                <a:srgbClr val="FBC789"/>
              </a:solidFill>
              <a:ln>
                <a:noFill/>
              </a:ln>
              <a:effectLst/>
            </c:spPr>
            <c:extLst xmlns:c16r2="http://schemas.microsoft.com/office/drawing/2015/06/chart">
              <c:ext xmlns:c16="http://schemas.microsoft.com/office/drawing/2014/chart" uri="{C3380CC4-5D6E-409C-BE32-E72D297353CC}">
                <c16:uniqueId val="{00000007-91EC-4AFB-AC46-D162D0A95CC8}"/>
              </c:ext>
            </c:extLst>
          </c:dPt>
          <c:dPt>
            <c:idx val="14"/>
            <c:invertIfNegative val="0"/>
            <c:bubble3D val="0"/>
            <c:spPr>
              <a:solidFill>
                <a:srgbClr val="FCDBB2"/>
              </a:solidFill>
              <a:ln>
                <a:noFill/>
              </a:ln>
              <a:effectLst/>
            </c:spPr>
            <c:extLst xmlns:c16r2="http://schemas.microsoft.com/office/drawing/2015/06/chart">
              <c:ext xmlns:c16="http://schemas.microsoft.com/office/drawing/2014/chart" uri="{C3380CC4-5D6E-409C-BE32-E72D297353CC}">
                <c16:uniqueId val="{00000008-91EC-4AFB-AC46-D162D0A95CC8}"/>
              </c:ext>
            </c:extLst>
          </c:dPt>
          <c:dPt>
            <c:idx val="15"/>
            <c:invertIfNegative val="0"/>
            <c:bubble3D val="0"/>
            <c:spPr>
              <a:solidFill>
                <a:srgbClr val="FCDBB2"/>
              </a:solidFill>
              <a:ln>
                <a:noFill/>
              </a:ln>
              <a:effectLst/>
            </c:spPr>
            <c:extLst xmlns:c16r2="http://schemas.microsoft.com/office/drawing/2015/06/chart">
              <c:ext xmlns:c16="http://schemas.microsoft.com/office/drawing/2014/chart" uri="{C3380CC4-5D6E-409C-BE32-E72D297353CC}">
                <c16:uniqueId val="{00000009-91EC-4AFB-AC46-D162D0A95CC8}"/>
              </c:ext>
            </c:extLst>
          </c:dPt>
          <c:dPt>
            <c:idx val="16"/>
            <c:invertIfNegative val="0"/>
            <c:bubble3D val="0"/>
            <c:spPr>
              <a:solidFill>
                <a:srgbClr val="FEF0DE"/>
              </a:solidFill>
              <a:ln>
                <a:noFill/>
              </a:ln>
              <a:effectLst/>
            </c:spPr>
            <c:extLst xmlns:c16r2="http://schemas.microsoft.com/office/drawing/2015/06/chart">
              <c:ext xmlns:c16="http://schemas.microsoft.com/office/drawing/2014/chart" uri="{C3380CC4-5D6E-409C-BE32-E72D297353CC}">
                <c16:uniqueId val="{0000000A-91EC-4AFB-AC46-D162D0A95CC8}"/>
              </c:ext>
            </c:extLst>
          </c:dPt>
          <c:dPt>
            <c:idx val="17"/>
            <c:invertIfNegative val="0"/>
            <c:bubble3D val="0"/>
            <c:spPr>
              <a:solidFill>
                <a:srgbClr val="FEF0DE"/>
              </a:solidFill>
              <a:ln>
                <a:noFill/>
              </a:ln>
              <a:effectLst/>
            </c:spPr>
            <c:extLst xmlns:c16r2="http://schemas.microsoft.com/office/drawing/2015/06/chart">
              <c:ext xmlns:c16="http://schemas.microsoft.com/office/drawing/2014/chart" uri="{C3380CC4-5D6E-409C-BE32-E72D297353CC}">
                <c16:uniqueId val="{0000000B-91EC-4AFB-AC46-D162D0A95CC8}"/>
              </c:ext>
            </c:extLst>
          </c:dPt>
          <c:dPt>
            <c:idx val="18"/>
            <c:invertIfNegative val="0"/>
            <c:bubble3D val="0"/>
            <c:spPr>
              <a:solidFill>
                <a:schemeClr val="bg2">
                  <a:lumMod val="60000"/>
                  <a:lumOff val="40000"/>
                </a:schemeClr>
              </a:solidFill>
              <a:ln>
                <a:noFill/>
              </a:ln>
              <a:effectLst/>
            </c:spPr>
            <c:extLst xmlns:c16r2="http://schemas.microsoft.com/office/drawing/2015/06/chart">
              <c:ext xmlns:c16="http://schemas.microsoft.com/office/drawing/2014/chart" uri="{C3380CC4-5D6E-409C-BE32-E72D297353CC}">
                <c16:uniqueId val="{0000000C-91EC-4AFB-AC46-D162D0A95CC8}"/>
              </c:ext>
            </c:extLst>
          </c:dPt>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Sheet1!$A$2:$A$20</c:f>
              <c:strCache>
                <c:ptCount val="19"/>
                <c:pt idx="0">
                  <c:v>Restaurants featuring locally sourced foods</c:v>
                </c:pt>
                <c:pt idx="1">
                  <c:v>Arts and cultural activities</c:v>
                </c:pt>
                <c:pt idx="2">
                  <c:v>Beaches</c:v>
                </c:pt>
                <c:pt idx="3">
                  <c:v>Hiking in the redwoods</c:v>
                </c:pt>
                <c:pt idx="4">
                  <c:v>Relaxation / spas</c:v>
                </c:pt>
                <c:pt idx="5">
                  <c:v>Hiking along the coast</c:v>
                </c:pt>
                <c:pt idx="6">
                  <c:v>Winery tours / wine tasting</c:v>
                </c:pt>
                <c:pt idx="7">
                  <c:v>LGBTQ events happening outside of big cities</c:v>
                </c:pt>
                <c:pt idx="8">
                  <c:v>Historical or heritage tourism</c:v>
                </c:pt>
                <c:pt idx="9">
                  <c:v>Unique local shopping</c:v>
                </c:pt>
                <c:pt idx="10">
                  <c:v>Whale watching / wildlife watching</c:v>
                </c:pt>
                <c:pt idx="11">
                  <c:v>Potential of meeting LGBTQ locals</c:v>
                </c:pt>
                <c:pt idx="12">
                  <c:v>Visit farms, tours, u-pick experiences</c:v>
                </c:pt>
                <c:pt idx="13">
                  <c:v>Brewery tours / beer tasting</c:v>
                </c:pt>
                <c:pt idx="14">
                  <c:v>Pet-friendly activities</c:v>
                </c:pt>
                <c:pt idx="15">
                  <c:v>Biking (road bike or mountain bike)</c:v>
                </c:pt>
                <c:pt idx="16">
                  <c:v>Sporting events</c:v>
                </c:pt>
                <c:pt idx="17">
                  <c:v>Family activities with my children</c:v>
                </c:pt>
                <c:pt idx="18">
                  <c:v>Other</c:v>
                </c:pt>
              </c:strCache>
            </c:strRef>
          </c:cat>
          <c:val>
            <c:numRef>
              <c:f>Sheet1!$B$2:$B$20</c:f>
              <c:numCache>
                <c:formatCode>0%</c:formatCode>
                <c:ptCount val="19"/>
                <c:pt idx="0">
                  <c:v>0.69160999999999995</c:v>
                </c:pt>
                <c:pt idx="1">
                  <c:v>0.67254000000000003</c:v>
                </c:pt>
                <c:pt idx="2">
                  <c:v>0.66513999999999995</c:v>
                </c:pt>
                <c:pt idx="3">
                  <c:v>0.63493999999999995</c:v>
                </c:pt>
                <c:pt idx="4">
                  <c:v>0.62470999999999999</c:v>
                </c:pt>
                <c:pt idx="5">
                  <c:v>0.61453000000000002</c:v>
                </c:pt>
                <c:pt idx="6">
                  <c:v>0.54074999999999995</c:v>
                </c:pt>
                <c:pt idx="7">
                  <c:v>0.50995000000000001</c:v>
                </c:pt>
                <c:pt idx="8">
                  <c:v>0.47841</c:v>
                </c:pt>
                <c:pt idx="9">
                  <c:v>0.46043000000000001</c:v>
                </c:pt>
                <c:pt idx="10">
                  <c:v>0.45838000000000001</c:v>
                </c:pt>
                <c:pt idx="11">
                  <c:v>0.39559</c:v>
                </c:pt>
                <c:pt idx="12">
                  <c:v>0.34195999999999999</c:v>
                </c:pt>
                <c:pt idx="13">
                  <c:v>0.29971999999999999</c:v>
                </c:pt>
                <c:pt idx="14">
                  <c:v>0.22658</c:v>
                </c:pt>
                <c:pt idx="15">
                  <c:v>0.18309</c:v>
                </c:pt>
                <c:pt idx="16">
                  <c:v>8.455E-2</c:v>
                </c:pt>
                <c:pt idx="17">
                  <c:v>5.1040000000000002E-2</c:v>
                </c:pt>
                <c:pt idx="18">
                  <c:v>6.9709999999999994E-2</c:v>
                </c:pt>
              </c:numCache>
            </c:numRef>
          </c:val>
          <c:extLst xmlns:c16r2="http://schemas.microsoft.com/office/drawing/2015/06/chart">
            <c:ext xmlns:c16="http://schemas.microsoft.com/office/drawing/2014/chart" uri="{C3380CC4-5D6E-409C-BE32-E72D297353CC}">
              <c16:uniqueId val="{00000000-A3AD-425C-BFB8-75143CE82CD9}"/>
            </c:ext>
          </c:extLst>
        </c:ser>
        <c:dLbls>
          <c:showLegendKey val="0"/>
          <c:showVal val="1"/>
          <c:showCatName val="0"/>
          <c:showSerName val="0"/>
          <c:showPercent val="0"/>
          <c:showBubbleSize val="0"/>
        </c:dLbls>
        <c:gapWidth val="60"/>
        <c:axId val="187152256"/>
        <c:axId val="187164544"/>
      </c:barChart>
      <c:catAx>
        <c:axId val="1871522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87164544"/>
        <c:crosses val="autoZero"/>
        <c:auto val="1"/>
        <c:lblAlgn val="ctr"/>
        <c:lblOffset val="100"/>
        <c:noMultiLvlLbl val="0"/>
      </c:catAx>
      <c:valAx>
        <c:axId val="187164544"/>
        <c:scaling>
          <c:orientation val="minMax"/>
        </c:scaling>
        <c:delete val="1"/>
        <c:axPos val="t"/>
        <c:numFmt formatCode="0%" sourceLinked="1"/>
        <c:majorTickMark val="none"/>
        <c:minorTickMark val="none"/>
        <c:tickLblPos val="nextTo"/>
        <c:crossAx val="187152256"/>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solidFill>
            <a:schemeClr val="tx1"/>
          </a:solidFill>
        </a:defRPr>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Bay Area</c:v>
                </c:pt>
              </c:strCache>
            </c:strRef>
          </c:tx>
          <c:spPr>
            <a:solidFill>
              <a:srgbClr val="F9A134"/>
            </a:solidFill>
            <a:ln>
              <a:noFill/>
            </a:ln>
            <a:effectLst/>
          </c:spPr>
          <c:invertIfNegative val="0"/>
          <c:dPt>
            <c:idx val="6"/>
            <c:invertIfNegative val="0"/>
            <c:bubble3D val="0"/>
            <c:spPr>
              <a:solidFill>
                <a:srgbClr val="FAB460"/>
              </a:solidFill>
              <a:ln>
                <a:noFill/>
              </a:ln>
              <a:effectLst/>
            </c:spPr>
            <c:extLst xmlns:c16r2="http://schemas.microsoft.com/office/drawing/2015/06/chart">
              <c:ext xmlns:c16="http://schemas.microsoft.com/office/drawing/2014/chart" uri="{C3380CC4-5D6E-409C-BE32-E72D297353CC}">
                <c16:uniqueId val="{00000000-91EC-4AFB-AC46-D162D0A95CC8}"/>
              </c:ext>
            </c:extLst>
          </c:dPt>
          <c:dPt>
            <c:idx val="7"/>
            <c:invertIfNegative val="0"/>
            <c:bubble3D val="0"/>
            <c:spPr>
              <a:solidFill>
                <a:srgbClr val="FAB460"/>
              </a:solidFill>
              <a:ln>
                <a:noFill/>
              </a:ln>
              <a:effectLst/>
            </c:spPr>
            <c:extLst xmlns:c16r2="http://schemas.microsoft.com/office/drawing/2015/06/chart">
              <c:ext xmlns:c16="http://schemas.microsoft.com/office/drawing/2014/chart" uri="{C3380CC4-5D6E-409C-BE32-E72D297353CC}">
                <c16:uniqueId val="{00000001-91EC-4AFB-AC46-D162D0A95CC8}"/>
              </c:ext>
            </c:extLst>
          </c:dPt>
          <c:dPt>
            <c:idx val="8"/>
            <c:invertIfNegative val="0"/>
            <c:bubble3D val="0"/>
            <c:spPr>
              <a:solidFill>
                <a:srgbClr val="FAB460"/>
              </a:solidFill>
              <a:ln>
                <a:noFill/>
              </a:ln>
              <a:effectLst/>
            </c:spPr>
            <c:extLst xmlns:c16r2="http://schemas.microsoft.com/office/drawing/2015/06/chart">
              <c:ext xmlns:c16="http://schemas.microsoft.com/office/drawing/2014/chart" uri="{C3380CC4-5D6E-409C-BE32-E72D297353CC}">
                <c16:uniqueId val="{00000002-91EC-4AFB-AC46-D162D0A95CC8}"/>
              </c:ext>
            </c:extLst>
          </c:dPt>
          <c:dPt>
            <c:idx val="9"/>
            <c:invertIfNegative val="0"/>
            <c:bubble3D val="0"/>
            <c:spPr>
              <a:solidFill>
                <a:srgbClr val="FAB460"/>
              </a:solidFill>
              <a:ln>
                <a:noFill/>
              </a:ln>
              <a:effectLst/>
            </c:spPr>
            <c:extLst xmlns:c16r2="http://schemas.microsoft.com/office/drawing/2015/06/chart">
              <c:ext xmlns:c16="http://schemas.microsoft.com/office/drawing/2014/chart" uri="{C3380CC4-5D6E-409C-BE32-E72D297353CC}">
                <c16:uniqueId val="{00000003-91EC-4AFB-AC46-D162D0A95CC8}"/>
              </c:ext>
            </c:extLst>
          </c:dPt>
          <c:dPt>
            <c:idx val="10"/>
            <c:invertIfNegative val="0"/>
            <c:bubble3D val="0"/>
            <c:spPr>
              <a:solidFill>
                <a:srgbClr val="FAB460"/>
              </a:solidFill>
              <a:ln>
                <a:noFill/>
              </a:ln>
              <a:effectLst/>
            </c:spPr>
            <c:extLst xmlns:c16r2="http://schemas.microsoft.com/office/drawing/2015/06/chart">
              <c:ext xmlns:c16="http://schemas.microsoft.com/office/drawing/2014/chart" uri="{C3380CC4-5D6E-409C-BE32-E72D297353CC}">
                <c16:uniqueId val="{00000004-91EC-4AFB-AC46-D162D0A95CC8}"/>
              </c:ext>
            </c:extLst>
          </c:dPt>
          <c:dPt>
            <c:idx val="11"/>
            <c:invertIfNegative val="0"/>
            <c:bubble3D val="0"/>
            <c:spPr>
              <a:solidFill>
                <a:srgbClr val="FBC789"/>
              </a:solidFill>
              <a:ln>
                <a:noFill/>
              </a:ln>
              <a:effectLst/>
            </c:spPr>
            <c:extLst xmlns:c16r2="http://schemas.microsoft.com/office/drawing/2015/06/chart">
              <c:ext xmlns:c16="http://schemas.microsoft.com/office/drawing/2014/chart" uri="{C3380CC4-5D6E-409C-BE32-E72D297353CC}">
                <c16:uniqueId val="{00000005-91EC-4AFB-AC46-D162D0A95CC8}"/>
              </c:ext>
            </c:extLst>
          </c:dPt>
          <c:dPt>
            <c:idx val="12"/>
            <c:invertIfNegative val="0"/>
            <c:bubble3D val="0"/>
            <c:spPr>
              <a:solidFill>
                <a:srgbClr val="FBC789"/>
              </a:solidFill>
              <a:ln>
                <a:noFill/>
              </a:ln>
              <a:effectLst/>
            </c:spPr>
            <c:extLst xmlns:c16r2="http://schemas.microsoft.com/office/drawing/2015/06/chart">
              <c:ext xmlns:c16="http://schemas.microsoft.com/office/drawing/2014/chart" uri="{C3380CC4-5D6E-409C-BE32-E72D297353CC}">
                <c16:uniqueId val="{00000006-91EC-4AFB-AC46-D162D0A95CC8}"/>
              </c:ext>
            </c:extLst>
          </c:dPt>
          <c:dPt>
            <c:idx val="13"/>
            <c:invertIfNegative val="0"/>
            <c:bubble3D val="0"/>
            <c:spPr>
              <a:solidFill>
                <a:srgbClr val="FBC789"/>
              </a:solidFill>
              <a:ln>
                <a:noFill/>
              </a:ln>
              <a:effectLst/>
            </c:spPr>
            <c:extLst xmlns:c16r2="http://schemas.microsoft.com/office/drawing/2015/06/chart">
              <c:ext xmlns:c16="http://schemas.microsoft.com/office/drawing/2014/chart" uri="{C3380CC4-5D6E-409C-BE32-E72D297353CC}">
                <c16:uniqueId val="{00000007-91EC-4AFB-AC46-D162D0A95CC8}"/>
              </c:ext>
            </c:extLst>
          </c:dPt>
          <c:dPt>
            <c:idx val="14"/>
            <c:invertIfNegative val="0"/>
            <c:bubble3D val="0"/>
            <c:spPr>
              <a:solidFill>
                <a:srgbClr val="FCDBB2"/>
              </a:solidFill>
              <a:ln>
                <a:noFill/>
              </a:ln>
              <a:effectLst/>
            </c:spPr>
            <c:extLst xmlns:c16r2="http://schemas.microsoft.com/office/drawing/2015/06/chart">
              <c:ext xmlns:c16="http://schemas.microsoft.com/office/drawing/2014/chart" uri="{C3380CC4-5D6E-409C-BE32-E72D297353CC}">
                <c16:uniqueId val="{00000008-91EC-4AFB-AC46-D162D0A95CC8}"/>
              </c:ext>
            </c:extLst>
          </c:dPt>
          <c:dPt>
            <c:idx val="15"/>
            <c:invertIfNegative val="0"/>
            <c:bubble3D val="0"/>
            <c:spPr>
              <a:solidFill>
                <a:srgbClr val="FCDBB2"/>
              </a:solidFill>
              <a:ln>
                <a:noFill/>
              </a:ln>
              <a:effectLst/>
            </c:spPr>
            <c:extLst xmlns:c16r2="http://schemas.microsoft.com/office/drawing/2015/06/chart">
              <c:ext xmlns:c16="http://schemas.microsoft.com/office/drawing/2014/chart" uri="{C3380CC4-5D6E-409C-BE32-E72D297353CC}">
                <c16:uniqueId val="{00000009-91EC-4AFB-AC46-D162D0A95CC8}"/>
              </c:ext>
            </c:extLst>
          </c:dPt>
          <c:dPt>
            <c:idx val="16"/>
            <c:invertIfNegative val="0"/>
            <c:bubble3D val="0"/>
            <c:spPr>
              <a:solidFill>
                <a:srgbClr val="FEF0DE"/>
              </a:solidFill>
              <a:ln>
                <a:noFill/>
              </a:ln>
              <a:effectLst/>
            </c:spPr>
            <c:extLst xmlns:c16r2="http://schemas.microsoft.com/office/drawing/2015/06/chart">
              <c:ext xmlns:c16="http://schemas.microsoft.com/office/drawing/2014/chart" uri="{C3380CC4-5D6E-409C-BE32-E72D297353CC}">
                <c16:uniqueId val="{0000000A-91EC-4AFB-AC46-D162D0A95CC8}"/>
              </c:ext>
            </c:extLst>
          </c:dPt>
          <c:dPt>
            <c:idx val="17"/>
            <c:invertIfNegative val="0"/>
            <c:bubble3D val="0"/>
            <c:spPr>
              <a:solidFill>
                <a:srgbClr val="FEF0DE"/>
              </a:solidFill>
              <a:ln>
                <a:noFill/>
              </a:ln>
              <a:effectLst/>
            </c:spPr>
            <c:extLst xmlns:c16r2="http://schemas.microsoft.com/office/drawing/2015/06/chart">
              <c:ext xmlns:c16="http://schemas.microsoft.com/office/drawing/2014/chart" uri="{C3380CC4-5D6E-409C-BE32-E72D297353CC}">
                <c16:uniqueId val="{0000000B-91EC-4AFB-AC46-D162D0A95CC8}"/>
              </c:ext>
            </c:extLst>
          </c:dPt>
          <c:dPt>
            <c:idx val="18"/>
            <c:invertIfNegative val="0"/>
            <c:bubble3D val="0"/>
            <c:spPr>
              <a:solidFill>
                <a:schemeClr val="bg2">
                  <a:lumMod val="60000"/>
                  <a:lumOff val="40000"/>
                </a:schemeClr>
              </a:solidFill>
              <a:ln>
                <a:noFill/>
              </a:ln>
              <a:effectLst/>
            </c:spPr>
            <c:extLst xmlns:c16r2="http://schemas.microsoft.com/office/drawing/2015/06/chart">
              <c:ext xmlns:c16="http://schemas.microsoft.com/office/drawing/2014/chart" uri="{C3380CC4-5D6E-409C-BE32-E72D297353CC}">
                <c16:uniqueId val="{0000000C-91EC-4AFB-AC46-D162D0A95CC8}"/>
              </c:ext>
            </c:extLst>
          </c:dPt>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Sheet1!$A$2:$A$20</c:f>
              <c:strCache>
                <c:ptCount val="19"/>
                <c:pt idx="0">
                  <c:v>Restaurants featuring locally sourced foods</c:v>
                </c:pt>
                <c:pt idx="1">
                  <c:v>Arts and cultural activities</c:v>
                </c:pt>
                <c:pt idx="2">
                  <c:v>Beaches</c:v>
                </c:pt>
                <c:pt idx="3">
                  <c:v>Hiking in the redwoods</c:v>
                </c:pt>
                <c:pt idx="4">
                  <c:v>Relaxation / spas</c:v>
                </c:pt>
                <c:pt idx="5">
                  <c:v>Hiking along the coast</c:v>
                </c:pt>
                <c:pt idx="6">
                  <c:v>Winery tours / wine tasting</c:v>
                </c:pt>
                <c:pt idx="7">
                  <c:v>LGBTQ events happening outside of big cities</c:v>
                </c:pt>
                <c:pt idx="8">
                  <c:v>Historical or heritage tourism</c:v>
                </c:pt>
                <c:pt idx="9">
                  <c:v>Unique local shopping</c:v>
                </c:pt>
                <c:pt idx="10">
                  <c:v>Whale watching / wildlife watching</c:v>
                </c:pt>
                <c:pt idx="11">
                  <c:v>Potential of meeting LGBTQ locals</c:v>
                </c:pt>
                <c:pt idx="12">
                  <c:v>Visit farms, tours, u-pick experiences</c:v>
                </c:pt>
                <c:pt idx="13">
                  <c:v>Brewery tours / beer tasting</c:v>
                </c:pt>
                <c:pt idx="14">
                  <c:v>Pet-friendly activities</c:v>
                </c:pt>
                <c:pt idx="15">
                  <c:v>Biking (road bike or mountain bike)</c:v>
                </c:pt>
                <c:pt idx="16">
                  <c:v>Sporting events</c:v>
                </c:pt>
                <c:pt idx="17">
                  <c:v>Family activities with my children</c:v>
                </c:pt>
                <c:pt idx="18">
                  <c:v>Other</c:v>
                </c:pt>
              </c:strCache>
            </c:strRef>
          </c:cat>
          <c:val>
            <c:numRef>
              <c:f>Sheet1!$B$2:$B$20</c:f>
              <c:numCache>
                <c:formatCode>0%</c:formatCode>
                <c:ptCount val="19"/>
                <c:pt idx="0">
                  <c:v>0.69160999999999995</c:v>
                </c:pt>
                <c:pt idx="1">
                  <c:v>0.67254000000000003</c:v>
                </c:pt>
                <c:pt idx="2">
                  <c:v>0.66513999999999995</c:v>
                </c:pt>
                <c:pt idx="3">
                  <c:v>0.63493999999999995</c:v>
                </c:pt>
                <c:pt idx="4">
                  <c:v>0.62470999999999999</c:v>
                </c:pt>
                <c:pt idx="5">
                  <c:v>0.61453000000000002</c:v>
                </c:pt>
                <c:pt idx="6">
                  <c:v>0.54074999999999995</c:v>
                </c:pt>
                <c:pt idx="7">
                  <c:v>0.50995000000000001</c:v>
                </c:pt>
                <c:pt idx="8">
                  <c:v>0.47841</c:v>
                </c:pt>
                <c:pt idx="9">
                  <c:v>0.46043000000000001</c:v>
                </c:pt>
                <c:pt idx="10">
                  <c:v>0.45838000000000001</c:v>
                </c:pt>
                <c:pt idx="11">
                  <c:v>0.39559</c:v>
                </c:pt>
                <c:pt idx="12">
                  <c:v>0.34195999999999999</c:v>
                </c:pt>
                <c:pt idx="13">
                  <c:v>0.29971999999999999</c:v>
                </c:pt>
                <c:pt idx="14">
                  <c:v>0.22658</c:v>
                </c:pt>
                <c:pt idx="15">
                  <c:v>0.18309</c:v>
                </c:pt>
                <c:pt idx="16">
                  <c:v>8.455E-2</c:v>
                </c:pt>
                <c:pt idx="17">
                  <c:v>5.1040000000000002E-2</c:v>
                </c:pt>
                <c:pt idx="18">
                  <c:v>6.9709999999999994E-2</c:v>
                </c:pt>
              </c:numCache>
            </c:numRef>
          </c:val>
          <c:extLst xmlns:c16r2="http://schemas.microsoft.com/office/drawing/2015/06/chart">
            <c:ext xmlns:c16="http://schemas.microsoft.com/office/drawing/2014/chart" uri="{C3380CC4-5D6E-409C-BE32-E72D297353CC}">
              <c16:uniqueId val="{00000000-A3AD-425C-BFB8-75143CE82CD9}"/>
            </c:ext>
          </c:extLst>
        </c:ser>
        <c:dLbls>
          <c:showLegendKey val="0"/>
          <c:showVal val="1"/>
          <c:showCatName val="0"/>
          <c:showSerName val="0"/>
          <c:showPercent val="0"/>
          <c:showBubbleSize val="0"/>
        </c:dLbls>
        <c:gapWidth val="60"/>
        <c:axId val="187179776"/>
        <c:axId val="187192064"/>
      </c:barChart>
      <c:catAx>
        <c:axId val="1871797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87192064"/>
        <c:crosses val="autoZero"/>
        <c:auto val="1"/>
        <c:lblAlgn val="ctr"/>
        <c:lblOffset val="100"/>
        <c:noMultiLvlLbl val="0"/>
      </c:catAx>
      <c:valAx>
        <c:axId val="187192064"/>
        <c:scaling>
          <c:orientation val="minMax"/>
        </c:scaling>
        <c:delete val="1"/>
        <c:axPos val="t"/>
        <c:numFmt formatCode="0%" sourceLinked="1"/>
        <c:majorTickMark val="none"/>
        <c:minorTickMark val="none"/>
        <c:tickLblPos val="nextTo"/>
        <c:crossAx val="187179776"/>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solidFill>
            <a:schemeClr val="tx1"/>
          </a:solidFill>
        </a:defRPr>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Bay Area</c:v>
                </c:pt>
              </c:strCache>
            </c:strRef>
          </c:tx>
          <c:spPr>
            <a:solidFill>
              <a:srgbClr val="F9A134"/>
            </a:solidFill>
            <a:ln>
              <a:noFill/>
            </a:ln>
            <a:effectLst/>
          </c:spPr>
          <c:invertIfNegative val="0"/>
          <c:dPt>
            <c:idx val="6"/>
            <c:invertIfNegative val="0"/>
            <c:bubble3D val="0"/>
            <c:spPr>
              <a:solidFill>
                <a:srgbClr val="FAB460"/>
              </a:solidFill>
              <a:ln>
                <a:noFill/>
              </a:ln>
              <a:effectLst/>
            </c:spPr>
            <c:extLst xmlns:c16r2="http://schemas.microsoft.com/office/drawing/2015/06/chart">
              <c:ext xmlns:c16="http://schemas.microsoft.com/office/drawing/2014/chart" uri="{C3380CC4-5D6E-409C-BE32-E72D297353CC}">
                <c16:uniqueId val="{00000000-91EC-4AFB-AC46-D162D0A95CC8}"/>
              </c:ext>
            </c:extLst>
          </c:dPt>
          <c:dPt>
            <c:idx val="7"/>
            <c:invertIfNegative val="0"/>
            <c:bubble3D val="0"/>
            <c:spPr>
              <a:solidFill>
                <a:srgbClr val="FAB460"/>
              </a:solidFill>
              <a:ln>
                <a:noFill/>
              </a:ln>
              <a:effectLst/>
            </c:spPr>
            <c:extLst xmlns:c16r2="http://schemas.microsoft.com/office/drawing/2015/06/chart">
              <c:ext xmlns:c16="http://schemas.microsoft.com/office/drawing/2014/chart" uri="{C3380CC4-5D6E-409C-BE32-E72D297353CC}">
                <c16:uniqueId val="{00000001-91EC-4AFB-AC46-D162D0A95CC8}"/>
              </c:ext>
            </c:extLst>
          </c:dPt>
          <c:dPt>
            <c:idx val="8"/>
            <c:invertIfNegative val="0"/>
            <c:bubble3D val="0"/>
            <c:spPr>
              <a:solidFill>
                <a:srgbClr val="FAB460"/>
              </a:solidFill>
              <a:ln>
                <a:noFill/>
              </a:ln>
              <a:effectLst/>
            </c:spPr>
            <c:extLst xmlns:c16r2="http://schemas.microsoft.com/office/drawing/2015/06/chart">
              <c:ext xmlns:c16="http://schemas.microsoft.com/office/drawing/2014/chart" uri="{C3380CC4-5D6E-409C-BE32-E72D297353CC}">
                <c16:uniqueId val="{00000002-91EC-4AFB-AC46-D162D0A95CC8}"/>
              </c:ext>
            </c:extLst>
          </c:dPt>
          <c:dPt>
            <c:idx val="9"/>
            <c:invertIfNegative val="0"/>
            <c:bubble3D val="0"/>
            <c:spPr>
              <a:solidFill>
                <a:srgbClr val="FAB460"/>
              </a:solidFill>
              <a:ln>
                <a:noFill/>
              </a:ln>
              <a:effectLst/>
            </c:spPr>
            <c:extLst xmlns:c16r2="http://schemas.microsoft.com/office/drawing/2015/06/chart">
              <c:ext xmlns:c16="http://schemas.microsoft.com/office/drawing/2014/chart" uri="{C3380CC4-5D6E-409C-BE32-E72D297353CC}">
                <c16:uniqueId val="{00000003-91EC-4AFB-AC46-D162D0A95CC8}"/>
              </c:ext>
            </c:extLst>
          </c:dPt>
          <c:dPt>
            <c:idx val="10"/>
            <c:invertIfNegative val="0"/>
            <c:bubble3D val="0"/>
            <c:spPr>
              <a:solidFill>
                <a:srgbClr val="FAB460"/>
              </a:solidFill>
              <a:ln>
                <a:noFill/>
              </a:ln>
              <a:effectLst/>
            </c:spPr>
            <c:extLst xmlns:c16r2="http://schemas.microsoft.com/office/drawing/2015/06/chart">
              <c:ext xmlns:c16="http://schemas.microsoft.com/office/drawing/2014/chart" uri="{C3380CC4-5D6E-409C-BE32-E72D297353CC}">
                <c16:uniqueId val="{00000004-91EC-4AFB-AC46-D162D0A95CC8}"/>
              </c:ext>
            </c:extLst>
          </c:dPt>
          <c:dPt>
            <c:idx val="11"/>
            <c:invertIfNegative val="0"/>
            <c:bubble3D val="0"/>
            <c:spPr>
              <a:solidFill>
                <a:srgbClr val="FBC789"/>
              </a:solidFill>
              <a:ln>
                <a:noFill/>
              </a:ln>
              <a:effectLst/>
            </c:spPr>
            <c:extLst xmlns:c16r2="http://schemas.microsoft.com/office/drawing/2015/06/chart">
              <c:ext xmlns:c16="http://schemas.microsoft.com/office/drawing/2014/chart" uri="{C3380CC4-5D6E-409C-BE32-E72D297353CC}">
                <c16:uniqueId val="{00000005-91EC-4AFB-AC46-D162D0A95CC8}"/>
              </c:ext>
            </c:extLst>
          </c:dPt>
          <c:dPt>
            <c:idx val="12"/>
            <c:invertIfNegative val="0"/>
            <c:bubble3D val="0"/>
            <c:spPr>
              <a:solidFill>
                <a:srgbClr val="FBC789"/>
              </a:solidFill>
              <a:ln>
                <a:noFill/>
              </a:ln>
              <a:effectLst/>
            </c:spPr>
            <c:extLst xmlns:c16r2="http://schemas.microsoft.com/office/drawing/2015/06/chart">
              <c:ext xmlns:c16="http://schemas.microsoft.com/office/drawing/2014/chart" uri="{C3380CC4-5D6E-409C-BE32-E72D297353CC}">
                <c16:uniqueId val="{00000006-91EC-4AFB-AC46-D162D0A95CC8}"/>
              </c:ext>
            </c:extLst>
          </c:dPt>
          <c:dPt>
            <c:idx val="13"/>
            <c:invertIfNegative val="0"/>
            <c:bubble3D val="0"/>
            <c:spPr>
              <a:solidFill>
                <a:srgbClr val="FBC789"/>
              </a:solidFill>
              <a:ln>
                <a:noFill/>
              </a:ln>
              <a:effectLst/>
            </c:spPr>
            <c:extLst xmlns:c16r2="http://schemas.microsoft.com/office/drawing/2015/06/chart">
              <c:ext xmlns:c16="http://schemas.microsoft.com/office/drawing/2014/chart" uri="{C3380CC4-5D6E-409C-BE32-E72D297353CC}">
                <c16:uniqueId val="{00000007-91EC-4AFB-AC46-D162D0A95CC8}"/>
              </c:ext>
            </c:extLst>
          </c:dPt>
          <c:dPt>
            <c:idx val="14"/>
            <c:invertIfNegative val="0"/>
            <c:bubble3D val="0"/>
            <c:spPr>
              <a:solidFill>
                <a:srgbClr val="FCDBB2"/>
              </a:solidFill>
              <a:ln>
                <a:noFill/>
              </a:ln>
              <a:effectLst/>
            </c:spPr>
            <c:extLst xmlns:c16r2="http://schemas.microsoft.com/office/drawing/2015/06/chart">
              <c:ext xmlns:c16="http://schemas.microsoft.com/office/drawing/2014/chart" uri="{C3380CC4-5D6E-409C-BE32-E72D297353CC}">
                <c16:uniqueId val="{00000008-91EC-4AFB-AC46-D162D0A95CC8}"/>
              </c:ext>
            </c:extLst>
          </c:dPt>
          <c:dPt>
            <c:idx val="15"/>
            <c:invertIfNegative val="0"/>
            <c:bubble3D val="0"/>
            <c:spPr>
              <a:solidFill>
                <a:srgbClr val="FCDBB2"/>
              </a:solidFill>
              <a:ln>
                <a:noFill/>
              </a:ln>
              <a:effectLst/>
            </c:spPr>
            <c:extLst xmlns:c16r2="http://schemas.microsoft.com/office/drawing/2015/06/chart">
              <c:ext xmlns:c16="http://schemas.microsoft.com/office/drawing/2014/chart" uri="{C3380CC4-5D6E-409C-BE32-E72D297353CC}">
                <c16:uniqueId val="{00000009-91EC-4AFB-AC46-D162D0A95CC8}"/>
              </c:ext>
            </c:extLst>
          </c:dPt>
          <c:dPt>
            <c:idx val="16"/>
            <c:invertIfNegative val="0"/>
            <c:bubble3D val="0"/>
            <c:spPr>
              <a:solidFill>
                <a:srgbClr val="FEF0DE"/>
              </a:solidFill>
              <a:ln>
                <a:noFill/>
              </a:ln>
              <a:effectLst/>
            </c:spPr>
            <c:extLst xmlns:c16r2="http://schemas.microsoft.com/office/drawing/2015/06/chart">
              <c:ext xmlns:c16="http://schemas.microsoft.com/office/drawing/2014/chart" uri="{C3380CC4-5D6E-409C-BE32-E72D297353CC}">
                <c16:uniqueId val="{0000000A-91EC-4AFB-AC46-D162D0A95CC8}"/>
              </c:ext>
            </c:extLst>
          </c:dPt>
          <c:dPt>
            <c:idx val="17"/>
            <c:invertIfNegative val="0"/>
            <c:bubble3D val="0"/>
            <c:spPr>
              <a:solidFill>
                <a:srgbClr val="FEF0DE"/>
              </a:solidFill>
              <a:ln>
                <a:noFill/>
              </a:ln>
              <a:effectLst/>
            </c:spPr>
            <c:extLst xmlns:c16r2="http://schemas.microsoft.com/office/drawing/2015/06/chart">
              <c:ext xmlns:c16="http://schemas.microsoft.com/office/drawing/2014/chart" uri="{C3380CC4-5D6E-409C-BE32-E72D297353CC}">
                <c16:uniqueId val="{0000000B-91EC-4AFB-AC46-D162D0A95CC8}"/>
              </c:ext>
            </c:extLst>
          </c:dPt>
          <c:dPt>
            <c:idx val="18"/>
            <c:invertIfNegative val="0"/>
            <c:bubble3D val="0"/>
            <c:spPr>
              <a:solidFill>
                <a:schemeClr val="bg2">
                  <a:lumMod val="60000"/>
                  <a:lumOff val="40000"/>
                </a:schemeClr>
              </a:solidFill>
              <a:ln>
                <a:noFill/>
              </a:ln>
              <a:effectLst/>
            </c:spPr>
            <c:extLst xmlns:c16r2="http://schemas.microsoft.com/office/drawing/2015/06/chart">
              <c:ext xmlns:c16="http://schemas.microsoft.com/office/drawing/2014/chart" uri="{C3380CC4-5D6E-409C-BE32-E72D297353CC}">
                <c16:uniqueId val="{0000000C-91EC-4AFB-AC46-D162D0A95CC8}"/>
              </c:ext>
            </c:extLst>
          </c:dPt>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Sheet1!$A$2:$A$20</c:f>
              <c:strCache>
                <c:ptCount val="19"/>
                <c:pt idx="0">
                  <c:v>Restaurants featuring locally sourced foods</c:v>
                </c:pt>
                <c:pt idx="1">
                  <c:v>Arts and cultural activities</c:v>
                </c:pt>
                <c:pt idx="2">
                  <c:v>Beaches</c:v>
                </c:pt>
                <c:pt idx="3">
                  <c:v>Hiking in the redwoods</c:v>
                </c:pt>
                <c:pt idx="4">
                  <c:v>Relaxation / spas</c:v>
                </c:pt>
                <c:pt idx="5">
                  <c:v>Hiking along the coast</c:v>
                </c:pt>
                <c:pt idx="6">
                  <c:v>Winery tours / wine tasting</c:v>
                </c:pt>
                <c:pt idx="7">
                  <c:v>LGBTQ events happening outside of big cities</c:v>
                </c:pt>
                <c:pt idx="8">
                  <c:v>Historical or heritage tourism</c:v>
                </c:pt>
                <c:pt idx="9">
                  <c:v>Unique local shopping</c:v>
                </c:pt>
                <c:pt idx="10">
                  <c:v>Whale watching / wildlife watching</c:v>
                </c:pt>
                <c:pt idx="11">
                  <c:v>Potential of meeting LGBTQ locals</c:v>
                </c:pt>
                <c:pt idx="12">
                  <c:v>Visit farms, tours, u-pick experiences</c:v>
                </c:pt>
                <c:pt idx="13">
                  <c:v>Brewery tours / beer tasting</c:v>
                </c:pt>
                <c:pt idx="14">
                  <c:v>Pet-friendly activities</c:v>
                </c:pt>
                <c:pt idx="15">
                  <c:v>Biking (road bike or mountain bike)</c:v>
                </c:pt>
                <c:pt idx="16">
                  <c:v>Sporting events</c:v>
                </c:pt>
                <c:pt idx="17">
                  <c:v>Family activities with my children</c:v>
                </c:pt>
                <c:pt idx="18">
                  <c:v>Other</c:v>
                </c:pt>
              </c:strCache>
            </c:strRef>
          </c:cat>
          <c:val>
            <c:numRef>
              <c:f>Sheet1!$B$2:$B$20</c:f>
              <c:numCache>
                <c:formatCode>0%</c:formatCode>
                <c:ptCount val="19"/>
                <c:pt idx="0">
                  <c:v>0.69160999999999995</c:v>
                </c:pt>
                <c:pt idx="1">
                  <c:v>0.67254000000000003</c:v>
                </c:pt>
                <c:pt idx="2">
                  <c:v>0.66513999999999995</c:v>
                </c:pt>
                <c:pt idx="3">
                  <c:v>0.63493999999999995</c:v>
                </c:pt>
                <c:pt idx="4">
                  <c:v>0.62470999999999999</c:v>
                </c:pt>
                <c:pt idx="5">
                  <c:v>0.61453000000000002</c:v>
                </c:pt>
                <c:pt idx="6">
                  <c:v>0.54074999999999995</c:v>
                </c:pt>
                <c:pt idx="7">
                  <c:v>0.50995000000000001</c:v>
                </c:pt>
                <c:pt idx="8">
                  <c:v>0.47841</c:v>
                </c:pt>
                <c:pt idx="9">
                  <c:v>0.46043000000000001</c:v>
                </c:pt>
                <c:pt idx="10">
                  <c:v>0.45838000000000001</c:v>
                </c:pt>
                <c:pt idx="11">
                  <c:v>0.39559</c:v>
                </c:pt>
                <c:pt idx="12">
                  <c:v>0.34195999999999999</c:v>
                </c:pt>
                <c:pt idx="13">
                  <c:v>0.29971999999999999</c:v>
                </c:pt>
                <c:pt idx="14">
                  <c:v>0.22658</c:v>
                </c:pt>
                <c:pt idx="15">
                  <c:v>0.18309</c:v>
                </c:pt>
                <c:pt idx="16">
                  <c:v>8.455E-2</c:v>
                </c:pt>
                <c:pt idx="17">
                  <c:v>5.1040000000000002E-2</c:v>
                </c:pt>
                <c:pt idx="18">
                  <c:v>6.9709999999999994E-2</c:v>
                </c:pt>
              </c:numCache>
            </c:numRef>
          </c:val>
          <c:extLst xmlns:c16r2="http://schemas.microsoft.com/office/drawing/2015/06/chart">
            <c:ext xmlns:c16="http://schemas.microsoft.com/office/drawing/2014/chart" uri="{C3380CC4-5D6E-409C-BE32-E72D297353CC}">
              <c16:uniqueId val="{00000000-A3AD-425C-BFB8-75143CE82CD9}"/>
            </c:ext>
          </c:extLst>
        </c:ser>
        <c:dLbls>
          <c:showLegendKey val="0"/>
          <c:showVal val="1"/>
          <c:showCatName val="0"/>
          <c:showSerName val="0"/>
          <c:showPercent val="0"/>
          <c:showBubbleSize val="0"/>
        </c:dLbls>
        <c:gapWidth val="60"/>
        <c:axId val="187256192"/>
        <c:axId val="187272576"/>
      </c:barChart>
      <c:catAx>
        <c:axId val="18725619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87272576"/>
        <c:crosses val="autoZero"/>
        <c:auto val="1"/>
        <c:lblAlgn val="ctr"/>
        <c:lblOffset val="100"/>
        <c:noMultiLvlLbl val="0"/>
      </c:catAx>
      <c:valAx>
        <c:axId val="187272576"/>
        <c:scaling>
          <c:orientation val="minMax"/>
        </c:scaling>
        <c:delete val="1"/>
        <c:axPos val="t"/>
        <c:numFmt formatCode="0%" sourceLinked="1"/>
        <c:majorTickMark val="none"/>
        <c:minorTickMark val="none"/>
        <c:tickLblPos val="nextTo"/>
        <c:crossAx val="187256192"/>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solidFill>
            <a:schemeClr val="tx1"/>
          </a:solidFill>
        </a:defRPr>
      </a:pPr>
      <a:endParaRPr lang="en-U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Bay Area</c:v>
                </c:pt>
              </c:strCache>
            </c:strRef>
          </c:tx>
          <c:spPr>
            <a:solidFill>
              <a:srgbClr val="F9A134"/>
            </a:solidFill>
            <a:ln>
              <a:noFill/>
            </a:ln>
            <a:effectLst/>
          </c:spPr>
          <c:invertIfNegative val="0"/>
          <c:dPt>
            <c:idx val="6"/>
            <c:invertIfNegative val="0"/>
            <c:bubble3D val="0"/>
            <c:spPr>
              <a:solidFill>
                <a:srgbClr val="FAB460"/>
              </a:solidFill>
              <a:ln>
                <a:noFill/>
              </a:ln>
              <a:effectLst/>
            </c:spPr>
            <c:extLst xmlns:c16r2="http://schemas.microsoft.com/office/drawing/2015/06/chart">
              <c:ext xmlns:c16="http://schemas.microsoft.com/office/drawing/2014/chart" uri="{C3380CC4-5D6E-409C-BE32-E72D297353CC}">
                <c16:uniqueId val="{00000000-91EC-4AFB-AC46-D162D0A95CC8}"/>
              </c:ext>
            </c:extLst>
          </c:dPt>
          <c:dPt>
            <c:idx val="7"/>
            <c:invertIfNegative val="0"/>
            <c:bubble3D val="0"/>
            <c:spPr>
              <a:solidFill>
                <a:srgbClr val="FAB460"/>
              </a:solidFill>
              <a:ln>
                <a:noFill/>
              </a:ln>
              <a:effectLst/>
            </c:spPr>
            <c:extLst xmlns:c16r2="http://schemas.microsoft.com/office/drawing/2015/06/chart">
              <c:ext xmlns:c16="http://schemas.microsoft.com/office/drawing/2014/chart" uri="{C3380CC4-5D6E-409C-BE32-E72D297353CC}">
                <c16:uniqueId val="{00000001-91EC-4AFB-AC46-D162D0A95CC8}"/>
              </c:ext>
            </c:extLst>
          </c:dPt>
          <c:dPt>
            <c:idx val="8"/>
            <c:invertIfNegative val="0"/>
            <c:bubble3D val="0"/>
            <c:spPr>
              <a:solidFill>
                <a:srgbClr val="FAB460"/>
              </a:solidFill>
              <a:ln>
                <a:noFill/>
              </a:ln>
              <a:effectLst/>
            </c:spPr>
            <c:extLst xmlns:c16r2="http://schemas.microsoft.com/office/drawing/2015/06/chart">
              <c:ext xmlns:c16="http://schemas.microsoft.com/office/drawing/2014/chart" uri="{C3380CC4-5D6E-409C-BE32-E72D297353CC}">
                <c16:uniqueId val="{00000002-91EC-4AFB-AC46-D162D0A95CC8}"/>
              </c:ext>
            </c:extLst>
          </c:dPt>
          <c:dPt>
            <c:idx val="9"/>
            <c:invertIfNegative val="0"/>
            <c:bubble3D val="0"/>
            <c:spPr>
              <a:solidFill>
                <a:srgbClr val="FAB460"/>
              </a:solidFill>
              <a:ln>
                <a:noFill/>
              </a:ln>
              <a:effectLst/>
            </c:spPr>
            <c:extLst xmlns:c16r2="http://schemas.microsoft.com/office/drawing/2015/06/chart">
              <c:ext xmlns:c16="http://schemas.microsoft.com/office/drawing/2014/chart" uri="{C3380CC4-5D6E-409C-BE32-E72D297353CC}">
                <c16:uniqueId val="{00000003-91EC-4AFB-AC46-D162D0A95CC8}"/>
              </c:ext>
            </c:extLst>
          </c:dPt>
          <c:dPt>
            <c:idx val="10"/>
            <c:invertIfNegative val="0"/>
            <c:bubble3D val="0"/>
            <c:spPr>
              <a:solidFill>
                <a:srgbClr val="FAB460"/>
              </a:solidFill>
              <a:ln>
                <a:noFill/>
              </a:ln>
              <a:effectLst/>
            </c:spPr>
            <c:extLst xmlns:c16r2="http://schemas.microsoft.com/office/drawing/2015/06/chart">
              <c:ext xmlns:c16="http://schemas.microsoft.com/office/drawing/2014/chart" uri="{C3380CC4-5D6E-409C-BE32-E72D297353CC}">
                <c16:uniqueId val="{00000004-91EC-4AFB-AC46-D162D0A95CC8}"/>
              </c:ext>
            </c:extLst>
          </c:dPt>
          <c:dPt>
            <c:idx val="11"/>
            <c:invertIfNegative val="0"/>
            <c:bubble3D val="0"/>
            <c:spPr>
              <a:solidFill>
                <a:srgbClr val="FBC789"/>
              </a:solidFill>
              <a:ln>
                <a:noFill/>
              </a:ln>
              <a:effectLst/>
            </c:spPr>
            <c:extLst xmlns:c16r2="http://schemas.microsoft.com/office/drawing/2015/06/chart">
              <c:ext xmlns:c16="http://schemas.microsoft.com/office/drawing/2014/chart" uri="{C3380CC4-5D6E-409C-BE32-E72D297353CC}">
                <c16:uniqueId val="{00000005-91EC-4AFB-AC46-D162D0A95CC8}"/>
              </c:ext>
            </c:extLst>
          </c:dPt>
          <c:dPt>
            <c:idx val="12"/>
            <c:invertIfNegative val="0"/>
            <c:bubble3D val="0"/>
            <c:spPr>
              <a:solidFill>
                <a:srgbClr val="FBC789"/>
              </a:solidFill>
              <a:ln>
                <a:noFill/>
              </a:ln>
              <a:effectLst/>
            </c:spPr>
            <c:extLst xmlns:c16r2="http://schemas.microsoft.com/office/drawing/2015/06/chart">
              <c:ext xmlns:c16="http://schemas.microsoft.com/office/drawing/2014/chart" uri="{C3380CC4-5D6E-409C-BE32-E72D297353CC}">
                <c16:uniqueId val="{00000006-91EC-4AFB-AC46-D162D0A95CC8}"/>
              </c:ext>
            </c:extLst>
          </c:dPt>
          <c:dPt>
            <c:idx val="13"/>
            <c:invertIfNegative val="0"/>
            <c:bubble3D val="0"/>
            <c:spPr>
              <a:solidFill>
                <a:srgbClr val="FBC789"/>
              </a:solidFill>
              <a:ln>
                <a:noFill/>
              </a:ln>
              <a:effectLst/>
            </c:spPr>
            <c:extLst xmlns:c16r2="http://schemas.microsoft.com/office/drawing/2015/06/chart">
              <c:ext xmlns:c16="http://schemas.microsoft.com/office/drawing/2014/chart" uri="{C3380CC4-5D6E-409C-BE32-E72D297353CC}">
                <c16:uniqueId val="{00000007-91EC-4AFB-AC46-D162D0A95CC8}"/>
              </c:ext>
            </c:extLst>
          </c:dPt>
          <c:dPt>
            <c:idx val="14"/>
            <c:invertIfNegative val="0"/>
            <c:bubble3D val="0"/>
            <c:spPr>
              <a:solidFill>
                <a:srgbClr val="FCDBB2"/>
              </a:solidFill>
              <a:ln>
                <a:noFill/>
              </a:ln>
              <a:effectLst/>
            </c:spPr>
            <c:extLst xmlns:c16r2="http://schemas.microsoft.com/office/drawing/2015/06/chart">
              <c:ext xmlns:c16="http://schemas.microsoft.com/office/drawing/2014/chart" uri="{C3380CC4-5D6E-409C-BE32-E72D297353CC}">
                <c16:uniqueId val="{00000008-91EC-4AFB-AC46-D162D0A95CC8}"/>
              </c:ext>
            </c:extLst>
          </c:dPt>
          <c:dPt>
            <c:idx val="15"/>
            <c:invertIfNegative val="0"/>
            <c:bubble3D val="0"/>
            <c:spPr>
              <a:solidFill>
                <a:srgbClr val="FCDBB2"/>
              </a:solidFill>
              <a:ln>
                <a:noFill/>
              </a:ln>
              <a:effectLst/>
            </c:spPr>
            <c:extLst xmlns:c16r2="http://schemas.microsoft.com/office/drawing/2015/06/chart">
              <c:ext xmlns:c16="http://schemas.microsoft.com/office/drawing/2014/chart" uri="{C3380CC4-5D6E-409C-BE32-E72D297353CC}">
                <c16:uniqueId val="{00000009-91EC-4AFB-AC46-D162D0A95CC8}"/>
              </c:ext>
            </c:extLst>
          </c:dPt>
          <c:dPt>
            <c:idx val="16"/>
            <c:invertIfNegative val="0"/>
            <c:bubble3D val="0"/>
            <c:spPr>
              <a:solidFill>
                <a:srgbClr val="FEF0DE"/>
              </a:solidFill>
              <a:ln>
                <a:noFill/>
              </a:ln>
              <a:effectLst/>
            </c:spPr>
            <c:extLst xmlns:c16r2="http://schemas.microsoft.com/office/drawing/2015/06/chart">
              <c:ext xmlns:c16="http://schemas.microsoft.com/office/drawing/2014/chart" uri="{C3380CC4-5D6E-409C-BE32-E72D297353CC}">
                <c16:uniqueId val="{0000000A-91EC-4AFB-AC46-D162D0A95CC8}"/>
              </c:ext>
            </c:extLst>
          </c:dPt>
          <c:dPt>
            <c:idx val="17"/>
            <c:invertIfNegative val="0"/>
            <c:bubble3D val="0"/>
            <c:spPr>
              <a:solidFill>
                <a:srgbClr val="FEF0DE"/>
              </a:solidFill>
              <a:ln>
                <a:noFill/>
              </a:ln>
              <a:effectLst/>
            </c:spPr>
            <c:extLst xmlns:c16r2="http://schemas.microsoft.com/office/drawing/2015/06/chart">
              <c:ext xmlns:c16="http://schemas.microsoft.com/office/drawing/2014/chart" uri="{C3380CC4-5D6E-409C-BE32-E72D297353CC}">
                <c16:uniqueId val="{0000000B-91EC-4AFB-AC46-D162D0A95CC8}"/>
              </c:ext>
            </c:extLst>
          </c:dPt>
          <c:dPt>
            <c:idx val="18"/>
            <c:invertIfNegative val="0"/>
            <c:bubble3D val="0"/>
            <c:spPr>
              <a:solidFill>
                <a:schemeClr val="bg2">
                  <a:lumMod val="60000"/>
                  <a:lumOff val="40000"/>
                </a:schemeClr>
              </a:solidFill>
              <a:ln>
                <a:noFill/>
              </a:ln>
              <a:effectLst/>
            </c:spPr>
            <c:extLst xmlns:c16r2="http://schemas.microsoft.com/office/drawing/2015/06/chart">
              <c:ext xmlns:c16="http://schemas.microsoft.com/office/drawing/2014/chart" uri="{C3380CC4-5D6E-409C-BE32-E72D297353CC}">
                <c16:uniqueId val="{0000000C-91EC-4AFB-AC46-D162D0A95CC8}"/>
              </c:ext>
            </c:extLst>
          </c:dPt>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Sheet1!$A$2:$A$20</c:f>
              <c:strCache>
                <c:ptCount val="19"/>
                <c:pt idx="0">
                  <c:v>Restaurants featuring locally sourced foods</c:v>
                </c:pt>
                <c:pt idx="1">
                  <c:v>Arts and cultural activities</c:v>
                </c:pt>
                <c:pt idx="2">
                  <c:v>Beaches</c:v>
                </c:pt>
                <c:pt idx="3">
                  <c:v>Hiking in the redwoods</c:v>
                </c:pt>
                <c:pt idx="4">
                  <c:v>Relaxation / spas</c:v>
                </c:pt>
                <c:pt idx="5">
                  <c:v>Hiking along the coast</c:v>
                </c:pt>
                <c:pt idx="6">
                  <c:v>Winery tours / wine tasting</c:v>
                </c:pt>
                <c:pt idx="7">
                  <c:v>LGBTQ events happening outside of big cities</c:v>
                </c:pt>
                <c:pt idx="8">
                  <c:v>Historical or heritage tourism</c:v>
                </c:pt>
                <c:pt idx="9">
                  <c:v>Unique local shopping</c:v>
                </c:pt>
                <c:pt idx="10">
                  <c:v>Whale watching / wildlife watching</c:v>
                </c:pt>
                <c:pt idx="11">
                  <c:v>Potential of meeting LGBTQ locals</c:v>
                </c:pt>
                <c:pt idx="12">
                  <c:v>Visit farms, tours, u-pick experiences</c:v>
                </c:pt>
                <c:pt idx="13">
                  <c:v>Brewery tours / beer tasting</c:v>
                </c:pt>
                <c:pt idx="14">
                  <c:v>Pet-friendly activities</c:v>
                </c:pt>
                <c:pt idx="15">
                  <c:v>Biking (road bike or mountain bike)</c:v>
                </c:pt>
                <c:pt idx="16">
                  <c:v>Sporting events</c:v>
                </c:pt>
                <c:pt idx="17">
                  <c:v>Family activities with my children</c:v>
                </c:pt>
                <c:pt idx="18">
                  <c:v>Other</c:v>
                </c:pt>
              </c:strCache>
            </c:strRef>
          </c:cat>
          <c:val>
            <c:numRef>
              <c:f>Sheet1!$B$2:$B$20</c:f>
              <c:numCache>
                <c:formatCode>0%</c:formatCode>
                <c:ptCount val="19"/>
                <c:pt idx="0">
                  <c:v>0.69160999999999995</c:v>
                </c:pt>
                <c:pt idx="1">
                  <c:v>0.67254000000000003</c:v>
                </c:pt>
                <c:pt idx="2">
                  <c:v>0.66513999999999995</c:v>
                </c:pt>
                <c:pt idx="3">
                  <c:v>0.63493999999999995</c:v>
                </c:pt>
                <c:pt idx="4">
                  <c:v>0.62470999999999999</c:v>
                </c:pt>
                <c:pt idx="5">
                  <c:v>0.61453000000000002</c:v>
                </c:pt>
                <c:pt idx="6">
                  <c:v>0.54074999999999995</c:v>
                </c:pt>
                <c:pt idx="7">
                  <c:v>0.50995000000000001</c:v>
                </c:pt>
                <c:pt idx="8">
                  <c:v>0.47841</c:v>
                </c:pt>
                <c:pt idx="9">
                  <c:v>0.46043000000000001</c:v>
                </c:pt>
                <c:pt idx="10">
                  <c:v>0.45838000000000001</c:v>
                </c:pt>
                <c:pt idx="11">
                  <c:v>0.39559</c:v>
                </c:pt>
                <c:pt idx="12">
                  <c:v>0.34195999999999999</c:v>
                </c:pt>
                <c:pt idx="13">
                  <c:v>0.29971999999999999</c:v>
                </c:pt>
                <c:pt idx="14">
                  <c:v>0.22658</c:v>
                </c:pt>
                <c:pt idx="15">
                  <c:v>0.18309</c:v>
                </c:pt>
                <c:pt idx="16">
                  <c:v>8.455E-2</c:v>
                </c:pt>
                <c:pt idx="17">
                  <c:v>5.1040000000000002E-2</c:v>
                </c:pt>
                <c:pt idx="18">
                  <c:v>6.9709999999999994E-2</c:v>
                </c:pt>
              </c:numCache>
            </c:numRef>
          </c:val>
          <c:extLst xmlns:c16r2="http://schemas.microsoft.com/office/drawing/2015/06/chart">
            <c:ext xmlns:c16="http://schemas.microsoft.com/office/drawing/2014/chart" uri="{C3380CC4-5D6E-409C-BE32-E72D297353CC}">
              <c16:uniqueId val="{00000000-A3AD-425C-BFB8-75143CE82CD9}"/>
            </c:ext>
          </c:extLst>
        </c:ser>
        <c:dLbls>
          <c:showLegendKey val="0"/>
          <c:showVal val="1"/>
          <c:showCatName val="0"/>
          <c:showSerName val="0"/>
          <c:showPercent val="0"/>
          <c:showBubbleSize val="0"/>
        </c:dLbls>
        <c:gapWidth val="60"/>
        <c:axId val="187373824"/>
        <c:axId val="187398400"/>
      </c:barChart>
      <c:catAx>
        <c:axId val="1873738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87398400"/>
        <c:crosses val="autoZero"/>
        <c:auto val="1"/>
        <c:lblAlgn val="ctr"/>
        <c:lblOffset val="100"/>
        <c:noMultiLvlLbl val="0"/>
      </c:catAx>
      <c:valAx>
        <c:axId val="187398400"/>
        <c:scaling>
          <c:orientation val="minMax"/>
        </c:scaling>
        <c:delete val="1"/>
        <c:axPos val="t"/>
        <c:numFmt formatCode="0%" sourceLinked="1"/>
        <c:majorTickMark val="none"/>
        <c:minorTickMark val="none"/>
        <c:tickLblPos val="nextTo"/>
        <c:crossAx val="187373824"/>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solidFill>
            <a:schemeClr val="tx1"/>
          </a:solidFil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100%</c:v>
                </c:pt>
              </c:strCache>
            </c:strRef>
          </c:tx>
          <c:spPr>
            <a:solidFill>
              <a:schemeClr val="accent1"/>
            </a:solidFill>
            <a:ln>
              <a:noFill/>
            </a:ln>
            <a:effectLst/>
          </c:spPr>
          <c:invertIfNegative val="0"/>
          <c:dPt>
            <c:idx val="0"/>
            <c:invertIfNegative val="0"/>
            <c:bubble3D val="0"/>
            <c:spPr>
              <a:solidFill>
                <a:schemeClr val="accent2"/>
              </a:solidFill>
              <a:ln>
                <a:noFill/>
              </a:ln>
              <a:effectLst/>
            </c:spPr>
            <c:extLst xmlns:c16r2="http://schemas.microsoft.com/office/drawing/2015/06/chart">
              <c:ext xmlns:c16="http://schemas.microsoft.com/office/drawing/2014/chart" uri="{C3380CC4-5D6E-409C-BE32-E72D297353CC}">
                <c16:uniqueId val="{00000002-F32E-1C4A-9CBC-AE6C63DABBDD}"/>
              </c:ext>
            </c:extLst>
          </c:dPt>
          <c:dPt>
            <c:idx val="1"/>
            <c:invertIfNegative val="0"/>
            <c:bubble3D val="0"/>
            <c:spPr>
              <a:solidFill>
                <a:schemeClr val="accent2"/>
              </a:solidFill>
              <a:ln>
                <a:noFill/>
              </a:ln>
              <a:effectLst/>
            </c:spPr>
            <c:extLst xmlns:c16r2="http://schemas.microsoft.com/office/drawing/2015/06/chart">
              <c:ext xmlns:c16="http://schemas.microsoft.com/office/drawing/2014/chart" uri="{C3380CC4-5D6E-409C-BE32-E72D297353CC}">
                <c16:uniqueId val="{00000003-F32E-1C4A-9CBC-AE6C63DABBDD}"/>
              </c:ext>
            </c:extLst>
          </c:dPt>
          <c:dPt>
            <c:idx val="2"/>
            <c:invertIfNegative val="0"/>
            <c:bubble3D val="0"/>
            <c:spPr>
              <a:solidFill>
                <a:schemeClr val="accent2"/>
              </a:solidFill>
              <a:ln>
                <a:noFill/>
              </a:ln>
              <a:effectLst/>
            </c:spPr>
            <c:extLst xmlns:c16r2="http://schemas.microsoft.com/office/drawing/2015/06/chart">
              <c:ext xmlns:c16="http://schemas.microsoft.com/office/drawing/2014/chart" uri="{C3380CC4-5D6E-409C-BE32-E72D297353CC}">
                <c16:uniqueId val="{00000004-F32E-1C4A-9CBC-AE6C63DABBDD}"/>
              </c:ext>
            </c:extLst>
          </c:dPt>
          <c:dPt>
            <c:idx val="16"/>
            <c:invertIfNegative val="0"/>
            <c:bubble3D val="0"/>
            <c:extLst xmlns:c16r2="http://schemas.microsoft.com/office/drawing/2015/06/chart">
              <c:ext xmlns:c16="http://schemas.microsoft.com/office/drawing/2014/chart" uri="{C3380CC4-5D6E-409C-BE32-E72D297353CC}">
                <c16:uniqueId val="{00000003-658E-8D47-9D8B-3B73D07E5F07}"/>
              </c:ext>
            </c:extLst>
          </c:dPt>
          <c:dLbls>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Experience a city's restaurants/food scene</c:v>
                </c:pt>
                <c:pt idx="1">
                  <c:v>Explore historical sites</c:v>
                </c:pt>
                <c:pt idx="2">
                  <c:v>Check out the top attractions a city is known for</c:v>
                </c:pt>
                <c:pt idx="3">
                  <c:v>Explore interesting neighborhoods the city is known for</c:v>
                </c:pt>
                <c:pt idx="4">
                  <c:v>Explore LGBTQ neighborhoods</c:v>
                </c:pt>
                <c:pt idx="5">
                  <c:v>Visit urban parks and botanical gardens</c:v>
                </c:pt>
                <c:pt idx="6">
                  <c:v>Experience LGBTQ nightlife</c:v>
                </c:pt>
                <c:pt idx="7">
                  <c:v>Attend theater or dance performances</c:v>
                </c:pt>
                <c:pt idx="8">
                  <c:v>Experience LGBTQ events like Pride or Film Festivals</c:v>
                </c:pt>
                <c:pt idx="9">
                  <c:v>Attend concerts or musical performance</c:v>
                </c:pt>
                <c:pt idx="10">
                  <c:v>Urban activities popular with families/children</c:v>
                </c:pt>
                <c:pt idx="11">
                  <c:v>None of the above</c:v>
                </c:pt>
              </c:strCache>
            </c:strRef>
          </c:cat>
          <c:val>
            <c:numRef>
              <c:f>Sheet1!$B$2:$B$13</c:f>
              <c:numCache>
                <c:formatCode>0%</c:formatCode>
                <c:ptCount val="12"/>
                <c:pt idx="0">
                  <c:v>0.76258000000000004</c:v>
                </c:pt>
                <c:pt idx="1">
                  <c:v>0.66269</c:v>
                </c:pt>
                <c:pt idx="2">
                  <c:v>0.65356000000000003</c:v>
                </c:pt>
                <c:pt idx="3">
                  <c:v>0.58665999999999996</c:v>
                </c:pt>
                <c:pt idx="4">
                  <c:v>0.47649000000000002</c:v>
                </c:pt>
                <c:pt idx="5">
                  <c:v>0.45948</c:v>
                </c:pt>
                <c:pt idx="6">
                  <c:v>0.38702999999999999</c:v>
                </c:pt>
                <c:pt idx="7">
                  <c:v>0.36459999999999998</c:v>
                </c:pt>
                <c:pt idx="8">
                  <c:v>0.35849999999999999</c:v>
                </c:pt>
                <c:pt idx="9">
                  <c:v>0.34454000000000001</c:v>
                </c:pt>
                <c:pt idx="10">
                  <c:v>7.8189999999999996E-2</c:v>
                </c:pt>
                <c:pt idx="11">
                  <c:v>1.61E-2</c:v>
                </c:pt>
              </c:numCache>
            </c:numRef>
          </c:val>
          <c:extLst xmlns:c16r2="http://schemas.microsoft.com/office/drawing/2015/06/chart">
            <c:ext xmlns:c16="http://schemas.microsoft.com/office/drawing/2014/chart" uri="{C3380CC4-5D6E-409C-BE32-E72D297353CC}">
              <c16:uniqueId val="{00000000-658E-8D47-9D8B-3B73D07E5F07}"/>
            </c:ext>
          </c:extLst>
        </c:ser>
        <c:dLbls>
          <c:showLegendKey val="0"/>
          <c:showVal val="1"/>
          <c:showCatName val="0"/>
          <c:showSerName val="0"/>
          <c:showPercent val="0"/>
          <c:showBubbleSize val="0"/>
        </c:dLbls>
        <c:gapWidth val="60"/>
        <c:overlap val="-25"/>
        <c:axId val="178372608"/>
        <c:axId val="178377088"/>
      </c:barChart>
      <c:catAx>
        <c:axId val="1783726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78377088"/>
        <c:crosses val="autoZero"/>
        <c:auto val="1"/>
        <c:lblAlgn val="ctr"/>
        <c:lblOffset val="100"/>
        <c:noMultiLvlLbl val="0"/>
      </c:catAx>
      <c:valAx>
        <c:axId val="178377088"/>
        <c:scaling>
          <c:orientation val="minMax"/>
        </c:scaling>
        <c:delete val="1"/>
        <c:axPos val="t"/>
        <c:numFmt formatCode="0%" sourceLinked="1"/>
        <c:majorTickMark val="none"/>
        <c:minorTickMark val="none"/>
        <c:tickLblPos val="nextTo"/>
        <c:crossAx val="178372608"/>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100">
          <a:solidFill>
            <a:schemeClr val="tx1"/>
          </a:solidFill>
        </a:defRPr>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Bay Area</c:v>
                </c:pt>
              </c:strCache>
            </c:strRef>
          </c:tx>
          <c:spPr>
            <a:solidFill>
              <a:srgbClr val="F9A134"/>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Airbnb or similar vacation rental service / properties</c:v>
                </c:pt>
                <c:pt idx="1">
                  <c:v>LGBTQ guest houses</c:v>
                </c:pt>
                <c:pt idx="2">
                  <c:v>Bed and Breakfasts</c:v>
                </c:pt>
                <c:pt idx="3">
                  <c:v>Trendy small boutique hotels</c:v>
                </c:pt>
                <c:pt idx="4">
                  <c:v>Historic small hotels</c:v>
                </c:pt>
                <c:pt idx="5">
                  <c:v>Medium sized hotels</c:v>
                </c:pt>
                <c:pt idx="6">
                  <c:v>Budget motels</c:v>
                </c:pt>
                <c:pt idx="7">
                  <c:v>Large resort hotels</c:v>
                </c:pt>
                <c:pt idx="8">
                  <c:v>Camping RV</c:v>
                </c:pt>
                <c:pt idx="9">
                  <c:v>Other type of accommodation</c:v>
                </c:pt>
                <c:pt idx="10">
                  <c:v>Not likely to book a paid accommodation in these areas</c:v>
                </c:pt>
              </c:strCache>
            </c:strRef>
          </c:cat>
          <c:val>
            <c:numRef>
              <c:f>Sheet1!$B$2:$B$12</c:f>
              <c:numCache>
                <c:formatCode>0%</c:formatCode>
                <c:ptCount val="11"/>
                <c:pt idx="0">
                  <c:v>0.57887</c:v>
                </c:pt>
                <c:pt idx="1">
                  <c:v>0.49748999999999999</c:v>
                </c:pt>
                <c:pt idx="2">
                  <c:v>0.49334</c:v>
                </c:pt>
                <c:pt idx="3">
                  <c:v>0.44505</c:v>
                </c:pt>
                <c:pt idx="4">
                  <c:v>0.42914999999999998</c:v>
                </c:pt>
                <c:pt idx="5">
                  <c:v>0.40529999999999999</c:v>
                </c:pt>
                <c:pt idx="6">
                  <c:v>0.31807000000000002</c:v>
                </c:pt>
                <c:pt idx="7">
                  <c:v>0.19753999999999999</c:v>
                </c:pt>
                <c:pt idx="8">
                  <c:v>0.14496000000000001</c:v>
                </c:pt>
                <c:pt idx="9">
                  <c:v>6.3189999999999996E-2</c:v>
                </c:pt>
                <c:pt idx="10">
                  <c:v>5.5799999999999999E-3</c:v>
                </c:pt>
              </c:numCache>
            </c:numRef>
          </c:val>
          <c:extLst xmlns:c16r2="http://schemas.microsoft.com/office/drawing/2015/06/chart">
            <c:ext xmlns:c16="http://schemas.microsoft.com/office/drawing/2014/chart" uri="{C3380CC4-5D6E-409C-BE32-E72D297353CC}">
              <c16:uniqueId val="{00000000-A3AD-425C-BFB8-75143CE82CD9}"/>
            </c:ext>
          </c:extLst>
        </c:ser>
        <c:dLbls>
          <c:showLegendKey val="0"/>
          <c:showVal val="1"/>
          <c:showCatName val="0"/>
          <c:showSerName val="0"/>
          <c:showPercent val="0"/>
          <c:showBubbleSize val="0"/>
        </c:dLbls>
        <c:gapWidth val="60"/>
        <c:axId val="186874496"/>
        <c:axId val="186902016"/>
      </c:barChart>
      <c:catAx>
        <c:axId val="18687449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86902016"/>
        <c:crosses val="autoZero"/>
        <c:auto val="1"/>
        <c:lblAlgn val="ctr"/>
        <c:lblOffset val="100"/>
        <c:noMultiLvlLbl val="0"/>
      </c:catAx>
      <c:valAx>
        <c:axId val="186902016"/>
        <c:scaling>
          <c:orientation val="minMax"/>
        </c:scaling>
        <c:delete val="1"/>
        <c:axPos val="t"/>
        <c:numFmt formatCode="0%" sourceLinked="1"/>
        <c:majorTickMark val="none"/>
        <c:minorTickMark val="none"/>
        <c:tickLblPos val="nextTo"/>
        <c:crossAx val="186874496"/>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solidFill>
            <a:schemeClr val="tx1"/>
          </a:solidFill>
        </a:defRPr>
      </a:pPr>
      <a:endParaRPr lang="en-US"/>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All LGBTQ</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accent2">
                        <a:lumMod val="7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Lake Tahoe</c:v>
                </c:pt>
                <c:pt idx="1">
                  <c:v>Napa</c:v>
                </c:pt>
                <c:pt idx="2">
                  <c:v>Sonoma</c:v>
                </c:pt>
                <c:pt idx="3">
                  <c:v>Santa Cruz</c:v>
                </c:pt>
                <c:pt idx="4">
                  <c:v>Monterey</c:v>
                </c:pt>
                <c:pt idx="5">
                  <c:v>Santa Barbara</c:v>
                </c:pt>
                <c:pt idx="6">
                  <c:v>San Luis Obispo</c:v>
                </c:pt>
              </c:strCache>
            </c:strRef>
          </c:cat>
          <c:val>
            <c:numRef>
              <c:f>Sheet1!$B$2:$B$8</c:f>
              <c:numCache>
                <c:formatCode>0%</c:formatCode>
                <c:ptCount val="7"/>
                <c:pt idx="0">
                  <c:v>0.27213999999999999</c:v>
                </c:pt>
                <c:pt idx="1">
                  <c:v>0.25905</c:v>
                </c:pt>
                <c:pt idx="2">
                  <c:v>0.18984999999999999</c:v>
                </c:pt>
                <c:pt idx="3">
                  <c:v>0.16308</c:v>
                </c:pt>
                <c:pt idx="4">
                  <c:v>0.15662999999999999</c:v>
                </c:pt>
                <c:pt idx="5">
                  <c:v>0.11828</c:v>
                </c:pt>
                <c:pt idx="6">
                  <c:v>5.6869999999999997E-2</c:v>
                </c:pt>
              </c:numCache>
            </c:numRef>
          </c:val>
          <c:extLst xmlns:c16r2="http://schemas.microsoft.com/office/drawing/2015/06/chart">
            <c:ext xmlns:c16="http://schemas.microsoft.com/office/drawing/2014/chart" uri="{C3380CC4-5D6E-409C-BE32-E72D297353CC}">
              <c16:uniqueId val="{00000000-C8BC-439A-A146-A26D057A2654}"/>
            </c:ext>
          </c:extLst>
        </c:ser>
        <c:dLbls>
          <c:showLegendKey val="0"/>
          <c:showVal val="1"/>
          <c:showCatName val="0"/>
          <c:showSerName val="0"/>
          <c:showPercent val="0"/>
          <c:showBubbleSize val="0"/>
        </c:dLbls>
        <c:gapWidth val="150"/>
        <c:axId val="188781312"/>
        <c:axId val="188782848"/>
      </c:barChart>
      <c:lineChart>
        <c:grouping val="standard"/>
        <c:varyColors val="0"/>
        <c:ser>
          <c:idx val="1"/>
          <c:order val="1"/>
          <c:tx>
            <c:strRef>
              <c:f>Sheet1!$C$1</c:f>
              <c:strCache>
                <c:ptCount val="1"/>
                <c:pt idx="0">
                  <c:v>Bay Area</c:v>
                </c:pt>
              </c:strCache>
            </c:strRef>
          </c:tx>
          <c:spPr>
            <a:ln w="28575" cap="rnd">
              <a:solidFill>
                <a:schemeClr val="accent1"/>
              </a:solidFill>
              <a:round/>
            </a:ln>
            <a:effectLst/>
          </c:spPr>
          <c:marker>
            <c:symbol val="circle"/>
            <c:size val="5"/>
            <c:spPr>
              <a:solidFill>
                <a:srgbClr val="F9A134"/>
              </a:solidFill>
              <a:ln w="9525">
                <a:solidFill>
                  <a:schemeClr val="accent1"/>
                </a:solidFill>
              </a:ln>
              <a:effectLst/>
            </c:spPr>
          </c:marker>
          <c:dLbls>
            <c:dLbl>
              <c:idx val="0"/>
              <c:layout>
                <c:manualLayout>
                  <c:x val="-3.5000000000000003E-2"/>
                  <c:y val="-3.5730909675198798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856C-4B3E-8352-8B7BD8EA23B5}"/>
                </c:ext>
              </c:extLst>
            </c:dLbl>
            <c:dLbl>
              <c:idx val="1"/>
              <c:layout>
                <c:manualLayout>
                  <c:x val="-3.5000000000000003E-2"/>
                  <c:y val="-4.3671111825243102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856C-4B3E-8352-8B7BD8EA23B5}"/>
                </c:ext>
              </c:extLst>
            </c:dLbl>
            <c:dLbl>
              <c:idx val="2"/>
              <c:layout>
                <c:manualLayout>
                  <c:x val="-2.1666666666666699E-2"/>
                  <c:y val="-3.9701010750220998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856C-4B3E-8352-8B7BD8EA23B5}"/>
                </c:ext>
              </c:extLst>
            </c:dLbl>
            <c:dLbl>
              <c:idx val="3"/>
              <c:layout>
                <c:manualLayout>
                  <c:x val="-3.3333333333333298E-2"/>
                  <c:y val="-3.5730909675198902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856C-4B3E-8352-8B7BD8EA23B5}"/>
                </c:ext>
              </c:extLst>
            </c:dLbl>
            <c:dLbl>
              <c:idx val="4"/>
              <c:layout>
                <c:manualLayout>
                  <c:x val="-2.8333333333333301E-2"/>
                  <c:y val="-3.5730909675198902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856C-4B3E-8352-8B7BD8EA23B5}"/>
                </c:ext>
              </c:extLst>
            </c:dLbl>
            <c:dLbl>
              <c:idx val="5"/>
              <c:layout>
                <c:manualLayout>
                  <c:x val="-2.3333333333333501E-2"/>
                  <c:y val="3.1760808600176799E-2"/>
                </c:manualLayout>
              </c:layout>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856C-4B3E-8352-8B7BD8EA23B5}"/>
                </c:ext>
              </c:extLst>
            </c:dLbl>
            <c:dLbl>
              <c:idx val="6"/>
              <c:layout>
                <c:manualLayout>
                  <c:x val="-3.1666666666666697E-2"/>
                  <c:y val="2.7790707525154699E-2"/>
                </c:manualLayout>
              </c:layout>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856C-4B3E-8352-8B7BD8EA23B5}"/>
                </c:ext>
              </c:extLst>
            </c:dLbl>
            <c:spPr>
              <a:noFill/>
              <a:ln>
                <a:noFill/>
              </a:ln>
              <a:effectLst/>
            </c:spPr>
            <c:txPr>
              <a:bodyPr rot="0" spcFirstLastPara="1" vertOverflow="ellipsis" vert="horz" wrap="square" anchor="ctr" anchorCtr="1"/>
              <a:lstStyle/>
              <a:p>
                <a:pPr>
                  <a:defRPr sz="1200" b="0" i="0" u="none" strike="noStrike" kern="1200" baseline="0">
                    <a:solidFill>
                      <a:schemeClr val="accent1">
                        <a:lumMod val="7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Lake Tahoe</c:v>
                </c:pt>
                <c:pt idx="1">
                  <c:v>Napa</c:v>
                </c:pt>
                <c:pt idx="2">
                  <c:v>Sonoma</c:v>
                </c:pt>
                <c:pt idx="3">
                  <c:v>Santa Cruz</c:v>
                </c:pt>
                <c:pt idx="4">
                  <c:v>Monterey</c:v>
                </c:pt>
                <c:pt idx="5">
                  <c:v>Santa Barbara</c:v>
                </c:pt>
                <c:pt idx="6">
                  <c:v>San Luis Obispo</c:v>
                </c:pt>
              </c:strCache>
            </c:strRef>
          </c:cat>
          <c:val>
            <c:numRef>
              <c:f>Sheet1!$C$2:$C$8</c:f>
              <c:numCache>
                <c:formatCode>0%</c:formatCode>
                <c:ptCount val="7"/>
                <c:pt idx="0">
                  <c:v>0.32906000000000002</c:v>
                </c:pt>
                <c:pt idx="1">
                  <c:v>0.3256</c:v>
                </c:pt>
                <c:pt idx="2">
                  <c:v>0.25209999999999999</c:v>
                </c:pt>
                <c:pt idx="3">
                  <c:v>0.24709</c:v>
                </c:pt>
                <c:pt idx="4">
                  <c:v>0.19961000000000001</c:v>
                </c:pt>
                <c:pt idx="5">
                  <c:v>8.1820000000000004E-2</c:v>
                </c:pt>
                <c:pt idx="6">
                  <c:v>4.6670000000000003E-2</c:v>
                </c:pt>
              </c:numCache>
            </c:numRef>
          </c:val>
          <c:smooth val="0"/>
          <c:extLst xmlns:c16r2="http://schemas.microsoft.com/office/drawing/2015/06/chart">
            <c:ext xmlns:c16="http://schemas.microsoft.com/office/drawing/2014/chart" uri="{C3380CC4-5D6E-409C-BE32-E72D297353CC}">
              <c16:uniqueId val="{00000001-C8BC-439A-A146-A26D057A2654}"/>
            </c:ext>
          </c:extLst>
        </c:ser>
        <c:dLbls>
          <c:showLegendKey val="0"/>
          <c:showVal val="0"/>
          <c:showCatName val="0"/>
          <c:showSerName val="0"/>
          <c:showPercent val="0"/>
          <c:showBubbleSize val="0"/>
        </c:dLbls>
        <c:marker val="1"/>
        <c:smooth val="0"/>
        <c:axId val="188781312"/>
        <c:axId val="188782848"/>
      </c:lineChart>
      <c:catAx>
        <c:axId val="188781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88782848"/>
        <c:crosses val="autoZero"/>
        <c:auto val="1"/>
        <c:lblAlgn val="ctr"/>
        <c:lblOffset val="100"/>
        <c:noMultiLvlLbl val="0"/>
      </c:catAx>
      <c:valAx>
        <c:axId val="188782848"/>
        <c:scaling>
          <c:orientation val="minMax"/>
        </c:scaling>
        <c:delete val="1"/>
        <c:axPos val="l"/>
        <c:numFmt formatCode="0%" sourceLinked="1"/>
        <c:majorTickMark val="none"/>
        <c:minorTickMark val="none"/>
        <c:tickLblPos val="nextTo"/>
        <c:crossAx val="188781312"/>
        <c:crosses val="autoZero"/>
        <c:crossBetween val="between"/>
      </c:valAx>
      <c:spPr>
        <a:noFill/>
        <a:ln>
          <a:noFill/>
        </a:ln>
        <a:effectLst/>
      </c:spPr>
    </c:plotArea>
    <c:legend>
      <c:legendPos val="t"/>
      <c:layout>
        <c:manualLayout>
          <c:xMode val="edge"/>
          <c:yMode val="edge"/>
          <c:x val="0.61925288713910798"/>
          <c:y val="5.1611313975287197E-2"/>
          <c:w val="0.309431102362205"/>
          <c:h val="7.6527293194465301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solidFill>
            <a:schemeClr val="tx1"/>
          </a:solidFill>
        </a:defRPr>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Agree</c:v>
                </c:pt>
              </c:strCache>
            </c:strRef>
          </c:tx>
          <c:spPr>
            <a:solidFill>
              <a:srgbClr val="00B050"/>
            </a:solidFill>
            <a:ln>
              <a:noFill/>
            </a:ln>
            <a:effectLst/>
          </c:spPr>
          <c:invertIfNegative val="0"/>
          <c:dLbls>
            <c:spPr>
              <a:noFill/>
              <a:ln>
                <a:noFill/>
              </a:ln>
              <a:effectLst/>
            </c:spPr>
            <c:txPr>
              <a:bodyPr rot="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I tend to stay at hotel brands that I know are LGBTQ-welcoming</c:v>
                </c:pt>
              </c:strCache>
            </c:strRef>
          </c:cat>
          <c:val>
            <c:numRef>
              <c:f>Sheet1!$B$2</c:f>
              <c:numCache>
                <c:formatCode>0%</c:formatCode>
                <c:ptCount val="1"/>
                <c:pt idx="0">
                  <c:v>0.69</c:v>
                </c:pt>
              </c:numCache>
            </c:numRef>
          </c:val>
          <c:extLst xmlns:c16r2="http://schemas.microsoft.com/office/drawing/2015/06/chart">
            <c:ext xmlns:c16="http://schemas.microsoft.com/office/drawing/2014/chart" uri="{C3380CC4-5D6E-409C-BE32-E72D297353CC}">
              <c16:uniqueId val="{00000000-68CD-4285-B014-AD51A4ED9EA8}"/>
            </c:ext>
          </c:extLst>
        </c:ser>
        <c:ser>
          <c:idx val="1"/>
          <c:order val="1"/>
          <c:tx>
            <c:strRef>
              <c:f>Sheet1!$C$1</c:f>
              <c:strCache>
                <c:ptCount val="1"/>
                <c:pt idx="0">
                  <c:v>Disagree</c:v>
                </c:pt>
              </c:strCache>
            </c:strRef>
          </c:tx>
          <c:spPr>
            <a:solidFill>
              <a:srgbClr val="C00000"/>
            </a:solidFill>
            <a:ln>
              <a:noFill/>
            </a:ln>
            <a:effectLst/>
          </c:spPr>
          <c:invertIfNegative val="0"/>
          <c:dLbls>
            <c:spPr>
              <a:noFill/>
              <a:ln>
                <a:noFill/>
              </a:ln>
              <a:effectLst/>
            </c:spPr>
            <c:txPr>
              <a:bodyPr rot="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I tend to stay at hotel brands that I know are LGBTQ-welcoming</c:v>
                </c:pt>
              </c:strCache>
            </c:strRef>
          </c:cat>
          <c:val>
            <c:numRef>
              <c:f>Sheet1!$C$2</c:f>
              <c:numCache>
                <c:formatCode>0%</c:formatCode>
                <c:ptCount val="1"/>
                <c:pt idx="0">
                  <c:v>0.31</c:v>
                </c:pt>
              </c:numCache>
            </c:numRef>
          </c:val>
          <c:extLst xmlns:c16r2="http://schemas.microsoft.com/office/drawing/2015/06/chart">
            <c:ext xmlns:c16="http://schemas.microsoft.com/office/drawing/2014/chart" uri="{C3380CC4-5D6E-409C-BE32-E72D297353CC}">
              <c16:uniqueId val="{00000001-68CD-4285-B014-AD51A4ED9EA8}"/>
            </c:ext>
          </c:extLst>
        </c:ser>
        <c:dLbls>
          <c:showLegendKey val="0"/>
          <c:showVal val="1"/>
          <c:showCatName val="0"/>
          <c:showSerName val="0"/>
          <c:showPercent val="0"/>
          <c:showBubbleSize val="0"/>
        </c:dLbls>
        <c:gapWidth val="65"/>
        <c:overlap val="100"/>
        <c:axId val="189629184"/>
        <c:axId val="189630720"/>
      </c:barChart>
      <c:catAx>
        <c:axId val="189629184"/>
        <c:scaling>
          <c:orientation val="maxMin"/>
        </c:scaling>
        <c:delete val="1"/>
        <c:axPos val="l"/>
        <c:numFmt formatCode="General" sourceLinked="1"/>
        <c:majorTickMark val="none"/>
        <c:minorTickMark val="none"/>
        <c:tickLblPos val="nextTo"/>
        <c:crossAx val="189630720"/>
        <c:crosses val="autoZero"/>
        <c:auto val="1"/>
        <c:lblAlgn val="ctr"/>
        <c:lblOffset val="100"/>
        <c:noMultiLvlLbl val="0"/>
      </c:catAx>
      <c:valAx>
        <c:axId val="189630720"/>
        <c:scaling>
          <c:orientation val="minMax"/>
        </c:scaling>
        <c:delete val="1"/>
        <c:axPos val="t"/>
        <c:numFmt formatCode="0%" sourceLinked="1"/>
        <c:majorTickMark val="none"/>
        <c:minorTickMark val="none"/>
        <c:tickLblPos val="nextTo"/>
        <c:crossAx val="189629184"/>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400">
          <a:solidFill>
            <a:schemeClr val="bg1"/>
          </a:solidFill>
        </a:defRPr>
      </a:pPr>
      <a:endParaRPr lang="en-US"/>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Agree</c:v>
                </c:pt>
              </c:strCache>
            </c:strRef>
          </c:tx>
          <c:spPr>
            <a:solidFill>
              <a:srgbClr val="00B050"/>
            </a:solidFill>
            <a:ln>
              <a:noFill/>
            </a:ln>
            <a:effectLst/>
          </c:spPr>
          <c:invertIfNegative val="0"/>
          <c:dLbls>
            <c:spPr>
              <a:noFill/>
              <a:ln>
                <a:noFill/>
              </a:ln>
              <a:effectLst/>
            </c:spPr>
            <c:txPr>
              <a:bodyPr rot="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Today, all the major hotel brands are LGBTQ-welcoming</c:v>
                </c:pt>
              </c:strCache>
            </c:strRef>
          </c:cat>
          <c:val>
            <c:numRef>
              <c:f>Sheet1!$B$2</c:f>
              <c:numCache>
                <c:formatCode>0%</c:formatCode>
                <c:ptCount val="1"/>
                <c:pt idx="0">
                  <c:v>0.7</c:v>
                </c:pt>
              </c:numCache>
            </c:numRef>
          </c:val>
          <c:extLst xmlns:c16r2="http://schemas.microsoft.com/office/drawing/2015/06/chart">
            <c:ext xmlns:c16="http://schemas.microsoft.com/office/drawing/2014/chart" uri="{C3380CC4-5D6E-409C-BE32-E72D297353CC}">
              <c16:uniqueId val="{00000000-C5AA-4171-A65D-14D4E0C83DB8}"/>
            </c:ext>
          </c:extLst>
        </c:ser>
        <c:ser>
          <c:idx val="1"/>
          <c:order val="1"/>
          <c:tx>
            <c:strRef>
              <c:f>Sheet1!$C$1</c:f>
              <c:strCache>
                <c:ptCount val="1"/>
                <c:pt idx="0">
                  <c:v>Disagree</c:v>
                </c:pt>
              </c:strCache>
            </c:strRef>
          </c:tx>
          <c:spPr>
            <a:solidFill>
              <a:srgbClr val="C00000"/>
            </a:solidFill>
            <a:ln>
              <a:noFill/>
            </a:ln>
            <a:effectLst/>
          </c:spPr>
          <c:invertIfNegative val="0"/>
          <c:dLbls>
            <c:spPr>
              <a:noFill/>
              <a:ln>
                <a:noFill/>
              </a:ln>
              <a:effectLst/>
            </c:spPr>
            <c:txPr>
              <a:bodyPr rot="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Today, all the major hotel brands are LGBTQ-welcoming</c:v>
                </c:pt>
              </c:strCache>
            </c:strRef>
          </c:cat>
          <c:val>
            <c:numRef>
              <c:f>Sheet1!$C$2</c:f>
              <c:numCache>
                <c:formatCode>0%</c:formatCode>
                <c:ptCount val="1"/>
                <c:pt idx="0">
                  <c:v>0.3</c:v>
                </c:pt>
              </c:numCache>
            </c:numRef>
          </c:val>
          <c:extLst xmlns:c16r2="http://schemas.microsoft.com/office/drawing/2015/06/chart">
            <c:ext xmlns:c16="http://schemas.microsoft.com/office/drawing/2014/chart" uri="{C3380CC4-5D6E-409C-BE32-E72D297353CC}">
              <c16:uniqueId val="{00000001-C5AA-4171-A65D-14D4E0C83DB8}"/>
            </c:ext>
          </c:extLst>
        </c:ser>
        <c:dLbls>
          <c:showLegendKey val="0"/>
          <c:showVal val="1"/>
          <c:showCatName val="0"/>
          <c:showSerName val="0"/>
          <c:showPercent val="0"/>
          <c:showBubbleSize val="0"/>
        </c:dLbls>
        <c:gapWidth val="65"/>
        <c:overlap val="100"/>
        <c:axId val="189325696"/>
        <c:axId val="189327232"/>
      </c:barChart>
      <c:catAx>
        <c:axId val="189325696"/>
        <c:scaling>
          <c:orientation val="maxMin"/>
        </c:scaling>
        <c:delete val="1"/>
        <c:axPos val="l"/>
        <c:numFmt formatCode="General" sourceLinked="1"/>
        <c:majorTickMark val="none"/>
        <c:minorTickMark val="none"/>
        <c:tickLblPos val="nextTo"/>
        <c:crossAx val="189327232"/>
        <c:crosses val="autoZero"/>
        <c:auto val="1"/>
        <c:lblAlgn val="ctr"/>
        <c:lblOffset val="100"/>
        <c:noMultiLvlLbl val="0"/>
      </c:catAx>
      <c:valAx>
        <c:axId val="189327232"/>
        <c:scaling>
          <c:orientation val="minMax"/>
        </c:scaling>
        <c:delete val="1"/>
        <c:axPos val="t"/>
        <c:numFmt formatCode="0%" sourceLinked="1"/>
        <c:majorTickMark val="none"/>
        <c:minorTickMark val="none"/>
        <c:tickLblPos val="nextTo"/>
        <c:crossAx val="189325696"/>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400">
          <a:solidFill>
            <a:schemeClr val="bg1"/>
          </a:solidFill>
        </a:defRPr>
      </a:pPr>
      <a:endParaRPr lang="en-US"/>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100%</c:v>
                </c:pt>
              </c:strCache>
            </c:strRef>
          </c:tx>
          <c:spPr>
            <a:solidFill>
              <a:schemeClr val="accent1"/>
            </a:solidFill>
            <a:ln>
              <a:noFill/>
            </a:ln>
            <a:effectLst/>
          </c:spPr>
          <c:invertIfNegative val="0"/>
          <c:dPt>
            <c:idx val="2"/>
            <c:invertIfNegative val="0"/>
            <c:bubble3D val="0"/>
            <c:spPr>
              <a:solidFill>
                <a:schemeClr val="accent2"/>
              </a:solidFill>
              <a:ln>
                <a:noFill/>
              </a:ln>
              <a:effectLst/>
            </c:spPr>
            <c:extLst xmlns:c16r2="http://schemas.microsoft.com/office/drawing/2015/06/chart">
              <c:ext xmlns:c16="http://schemas.microsoft.com/office/drawing/2014/chart" uri="{C3380CC4-5D6E-409C-BE32-E72D297353CC}">
                <c16:uniqueId val="{00000001-3E44-4FD3-B15F-DFE8E578F7FD}"/>
              </c:ext>
            </c:extLst>
          </c:dPt>
          <c:dPt>
            <c:idx val="3"/>
            <c:invertIfNegative val="0"/>
            <c:bubble3D val="0"/>
            <c:spPr>
              <a:solidFill>
                <a:schemeClr val="accent3"/>
              </a:solidFill>
              <a:ln>
                <a:noFill/>
              </a:ln>
              <a:effectLst/>
            </c:spPr>
            <c:extLst xmlns:c16r2="http://schemas.microsoft.com/office/drawing/2015/06/chart">
              <c:ext xmlns:c16="http://schemas.microsoft.com/office/drawing/2014/chart" uri="{C3380CC4-5D6E-409C-BE32-E72D297353CC}">
                <c16:uniqueId val="{00000002-3E44-4FD3-B15F-DFE8E578F7FD}"/>
              </c:ext>
            </c:extLst>
          </c:dPt>
          <c:dPt>
            <c:idx val="4"/>
            <c:invertIfNegative val="0"/>
            <c:bubble3D val="0"/>
            <c:spPr>
              <a:solidFill>
                <a:schemeClr val="accent3"/>
              </a:solidFill>
              <a:ln>
                <a:noFill/>
              </a:ln>
              <a:effectLst/>
            </c:spPr>
            <c:extLst xmlns:c16r2="http://schemas.microsoft.com/office/drawing/2015/06/chart">
              <c:ext xmlns:c16="http://schemas.microsoft.com/office/drawing/2014/chart" uri="{C3380CC4-5D6E-409C-BE32-E72D297353CC}">
                <c16:uniqueId val="{00000003-3E44-4FD3-B15F-DFE8E578F7FD}"/>
              </c:ext>
            </c:extLst>
          </c:dPt>
          <c:dPt>
            <c:idx val="5"/>
            <c:invertIfNegative val="0"/>
            <c:bubble3D val="0"/>
            <c:spPr>
              <a:solidFill>
                <a:schemeClr val="accent4"/>
              </a:solidFill>
              <a:ln>
                <a:noFill/>
              </a:ln>
              <a:effectLst/>
            </c:spPr>
            <c:extLst xmlns:c16r2="http://schemas.microsoft.com/office/drawing/2015/06/chart">
              <c:ext xmlns:c16="http://schemas.microsoft.com/office/drawing/2014/chart" uri="{C3380CC4-5D6E-409C-BE32-E72D297353CC}">
                <c16:uniqueId val="{00000004-3E44-4FD3-B15F-DFE8E578F7FD}"/>
              </c:ext>
            </c:extLst>
          </c:dPt>
          <c:dPt>
            <c:idx val="6"/>
            <c:invertIfNegative val="0"/>
            <c:bubble3D val="0"/>
            <c:spPr>
              <a:solidFill>
                <a:schemeClr val="accent4"/>
              </a:solidFill>
              <a:ln>
                <a:noFill/>
              </a:ln>
              <a:effectLst/>
            </c:spPr>
            <c:extLst xmlns:c16r2="http://schemas.microsoft.com/office/drawing/2015/06/chart">
              <c:ext xmlns:c16="http://schemas.microsoft.com/office/drawing/2014/chart" uri="{C3380CC4-5D6E-409C-BE32-E72D297353CC}">
                <c16:uniqueId val="{00000005-3E44-4FD3-B15F-DFE8E578F7FD}"/>
              </c:ext>
            </c:extLst>
          </c:dPt>
          <c:dPt>
            <c:idx val="7"/>
            <c:invertIfNegative val="0"/>
            <c:bubble3D val="0"/>
            <c:spPr>
              <a:solidFill>
                <a:schemeClr val="accent5"/>
              </a:solidFill>
              <a:ln>
                <a:noFill/>
              </a:ln>
              <a:effectLst/>
            </c:spPr>
            <c:extLst xmlns:c16r2="http://schemas.microsoft.com/office/drawing/2015/06/chart">
              <c:ext xmlns:c16="http://schemas.microsoft.com/office/drawing/2014/chart" uri="{C3380CC4-5D6E-409C-BE32-E72D297353CC}">
                <c16:uniqueId val="{00000006-3E44-4FD3-B15F-DFE8E578F7FD}"/>
              </c:ext>
            </c:extLst>
          </c:dPt>
          <c:dPt>
            <c:idx val="8"/>
            <c:invertIfNegative val="0"/>
            <c:bubble3D val="0"/>
            <c:spPr>
              <a:solidFill>
                <a:schemeClr val="accent6"/>
              </a:solidFill>
              <a:ln>
                <a:noFill/>
              </a:ln>
              <a:effectLst/>
            </c:spPr>
            <c:extLst xmlns:c16r2="http://schemas.microsoft.com/office/drawing/2015/06/chart">
              <c:ext xmlns:c16="http://schemas.microsoft.com/office/drawing/2014/chart" uri="{C3380CC4-5D6E-409C-BE32-E72D297353CC}">
                <c16:uniqueId val="{00000007-3E44-4FD3-B15F-DFE8E578F7FD}"/>
              </c:ext>
            </c:extLst>
          </c:dPt>
          <c:dPt>
            <c:idx val="9"/>
            <c:invertIfNegative val="0"/>
            <c:bubble3D val="0"/>
            <c:spPr>
              <a:solidFill>
                <a:schemeClr val="accent6"/>
              </a:solidFill>
              <a:ln>
                <a:noFill/>
              </a:ln>
              <a:effectLst/>
            </c:spPr>
            <c:extLst xmlns:c16r2="http://schemas.microsoft.com/office/drawing/2015/06/chart">
              <c:ext xmlns:c16="http://schemas.microsoft.com/office/drawing/2014/chart" uri="{C3380CC4-5D6E-409C-BE32-E72D297353CC}">
                <c16:uniqueId val="{00000008-3E44-4FD3-B15F-DFE8E578F7FD}"/>
              </c:ext>
            </c:extLst>
          </c:dPt>
          <c:dPt>
            <c:idx val="10"/>
            <c:invertIfNegative val="0"/>
            <c:bubble3D val="0"/>
            <c:spPr>
              <a:solidFill>
                <a:schemeClr val="accent6"/>
              </a:solidFill>
              <a:ln>
                <a:noFill/>
              </a:ln>
              <a:effectLst/>
            </c:spPr>
            <c:extLst xmlns:c16r2="http://schemas.microsoft.com/office/drawing/2015/06/chart">
              <c:ext xmlns:c16="http://schemas.microsoft.com/office/drawing/2014/chart" uri="{C3380CC4-5D6E-409C-BE32-E72D297353CC}">
                <c16:uniqueId val="{00000009-3E44-4FD3-B15F-DFE8E578F7FD}"/>
              </c:ext>
            </c:extLst>
          </c:dPt>
          <c:dLbls>
            <c:dLbl>
              <c:idx val="3"/>
              <c:layout>
                <c:manualLayout>
                  <c:x val="1.43804940677586E-7"/>
                  <c:y val="0"/>
                </c:manualLayout>
              </c:layout>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manualLayout>
                      <c:w val="4.8735494395633842E-2"/>
                      <c:h val="6.2814158520388463E-2"/>
                    </c:manualLayout>
                  </c15:layout>
                </c:ext>
                <c:ext xmlns:c16="http://schemas.microsoft.com/office/drawing/2014/chart" uri="{C3380CC4-5D6E-409C-BE32-E72D297353CC}">
                  <c16:uniqueId val="{00000002-3E44-4FD3-B15F-DFE8E578F7FD}"/>
                </c:ext>
              </c:extLst>
            </c:dLbl>
            <c:dLbl>
              <c:idx val="4"/>
              <c:layout>
                <c:manualLayout>
                  <c:x val="-3.6525735907403422E-3"/>
                  <c:y val="8.4422044025525677E-3"/>
                </c:manualLayout>
              </c:layout>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manualLayout>
                      <c:w val="5.6040785382055203E-2"/>
                      <c:h val="6.2814158520388463E-2"/>
                    </c:manualLayout>
                  </c15:layout>
                </c:ext>
                <c:ext xmlns:c16="http://schemas.microsoft.com/office/drawing/2014/chart" uri="{C3380CC4-5D6E-409C-BE32-E72D297353CC}">
                  <c16:uniqueId val="{00000003-3E44-4FD3-B15F-DFE8E578F7F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Sheet1!$A$2:$A$12</c:f>
              <c:strCache>
                <c:ptCount val="11"/>
                <c:pt idx="0">
                  <c:v>LGBTQ Pride parade or festival</c:v>
                </c:pt>
                <c:pt idx="1">
                  <c:v>LGBTQ cultural, arts or film event</c:v>
                </c:pt>
                <c:pt idx="2">
                  <c:v>Transgender community event</c:v>
                </c:pt>
                <c:pt idx="3">
                  <c:v>Women's event (not lesbian-specific)</c:v>
                </c:pt>
                <c:pt idx="4">
                  <c:v>Lesbian community event</c:v>
                </c:pt>
                <c:pt idx="5">
                  <c:v>Bear community event</c:v>
                </c:pt>
                <c:pt idx="6">
                  <c:v>Leather community event</c:v>
                </c:pt>
                <c:pt idx="7">
                  <c:v>Bisexual community event</c:v>
                </c:pt>
                <c:pt idx="8">
                  <c:v>African American / Black LGBTQ community event</c:v>
                </c:pt>
                <c:pt idx="9">
                  <c:v>Asian/South Asian LGBTQ community event</c:v>
                </c:pt>
                <c:pt idx="10">
                  <c:v>Latino / Hispanic LGBTQ community event</c:v>
                </c:pt>
              </c:strCache>
            </c:strRef>
          </c:cat>
          <c:val>
            <c:numRef>
              <c:f>Sheet1!$B$2:$B$12</c:f>
              <c:numCache>
                <c:formatCode>0%</c:formatCode>
                <c:ptCount val="11"/>
                <c:pt idx="0">
                  <c:v>0.65332000000000001</c:v>
                </c:pt>
                <c:pt idx="1">
                  <c:v>0.32717000000000002</c:v>
                </c:pt>
                <c:pt idx="2">
                  <c:v>0.46500000000000002</c:v>
                </c:pt>
                <c:pt idx="3">
                  <c:v>0.38889000000000001</c:v>
                </c:pt>
                <c:pt idx="4">
                  <c:v>0.33055000000000001</c:v>
                </c:pt>
                <c:pt idx="5">
                  <c:v>0.14316000000000001</c:v>
                </c:pt>
                <c:pt idx="6">
                  <c:v>0.13150000000000001</c:v>
                </c:pt>
                <c:pt idx="7">
                  <c:v>0.08</c:v>
                </c:pt>
                <c:pt idx="8">
                  <c:v>0.36496000000000001</c:v>
                </c:pt>
                <c:pt idx="9">
                  <c:v>0.27855999999999997</c:v>
                </c:pt>
                <c:pt idx="10">
                  <c:v>0.17385</c:v>
                </c:pt>
              </c:numCache>
            </c:numRef>
          </c:val>
          <c:extLst xmlns:c16r2="http://schemas.microsoft.com/office/drawing/2015/06/chart">
            <c:ext xmlns:c16="http://schemas.microsoft.com/office/drawing/2014/chart" uri="{C3380CC4-5D6E-409C-BE32-E72D297353CC}">
              <c16:uniqueId val="{00000000-3E44-4FD3-B15F-DFE8E578F7FD}"/>
            </c:ext>
          </c:extLst>
        </c:ser>
        <c:dLbls>
          <c:showLegendKey val="0"/>
          <c:showVal val="1"/>
          <c:showCatName val="0"/>
          <c:showSerName val="0"/>
          <c:showPercent val="0"/>
          <c:showBubbleSize val="0"/>
        </c:dLbls>
        <c:gapWidth val="60"/>
        <c:overlap val="-25"/>
        <c:axId val="189336960"/>
        <c:axId val="189720064"/>
      </c:barChart>
      <c:catAx>
        <c:axId val="18933696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89720064"/>
        <c:crosses val="autoZero"/>
        <c:auto val="1"/>
        <c:lblAlgn val="ctr"/>
        <c:lblOffset val="100"/>
        <c:noMultiLvlLbl val="0"/>
      </c:catAx>
      <c:valAx>
        <c:axId val="189720064"/>
        <c:scaling>
          <c:orientation val="minMax"/>
        </c:scaling>
        <c:delete val="1"/>
        <c:axPos val="t"/>
        <c:numFmt formatCode="0%" sourceLinked="1"/>
        <c:majorTickMark val="none"/>
        <c:minorTickMark val="none"/>
        <c:tickLblPos val="nextTo"/>
        <c:crossAx val="189336960"/>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Sheet1!$B$1</c:f>
              <c:strCache>
                <c:ptCount val="1"/>
                <c:pt idx="0">
                  <c:v>100%</c:v>
                </c:pt>
              </c:strCache>
            </c:strRef>
          </c:tx>
          <c:spPr>
            <a:solidFill>
              <a:srgbClr val="C23F0F"/>
            </a:solidFill>
            <a:ln>
              <a:noFill/>
            </a:ln>
            <a:effectLst/>
          </c:spPr>
          <c:invertIfNegative val="0"/>
          <c:dPt>
            <c:idx val="16"/>
            <c:invertIfNegative val="0"/>
            <c:bubble3D val="0"/>
            <c:spPr>
              <a:solidFill>
                <a:schemeClr val="bg1">
                  <a:lumMod val="50000"/>
                </a:schemeClr>
              </a:solidFill>
              <a:ln>
                <a:noFill/>
              </a:ln>
              <a:effectLst/>
            </c:spPr>
            <c:extLst xmlns:c16r2="http://schemas.microsoft.com/office/drawing/2015/06/chart">
              <c:ext xmlns:c16="http://schemas.microsoft.com/office/drawing/2014/chart" uri="{C3380CC4-5D6E-409C-BE32-E72D297353CC}">
                <c16:uniqueId val="{00000003-658E-8D47-9D8B-3B73D07E5F07}"/>
              </c:ext>
            </c:extLst>
          </c:dPt>
          <c:dLbls>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Explore beaches and coastal areas</c:v>
                </c:pt>
                <c:pt idx="1">
                  <c:v>Explore mountains</c:v>
                </c:pt>
                <c:pt idx="2">
                  <c:v>Explore jungles or forests</c:v>
                </c:pt>
                <c:pt idx="3">
                  <c:v>Explore deserts</c:v>
                </c:pt>
              </c:strCache>
            </c:strRef>
          </c:cat>
          <c:val>
            <c:numRef>
              <c:f>Sheet1!$B$2:$B$5</c:f>
              <c:numCache>
                <c:formatCode>0%</c:formatCode>
                <c:ptCount val="4"/>
                <c:pt idx="0">
                  <c:v>0.70247999999999999</c:v>
                </c:pt>
                <c:pt idx="1">
                  <c:v>0.43280999999999997</c:v>
                </c:pt>
                <c:pt idx="2">
                  <c:v>0.30276999999999998</c:v>
                </c:pt>
                <c:pt idx="3">
                  <c:v>0.20493</c:v>
                </c:pt>
              </c:numCache>
            </c:numRef>
          </c:val>
          <c:extLst xmlns:c16r2="http://schemas.microsoft.com/office/drawing/2015/06/chart">
            <c:ext xmlns:c16="http://schemas.microsoft.com/office/drawing/2014/chart" uri="{C3380CC4-5D6E-409C-BE32-E72D297353CC}">
              <c16:uniqueId val="{00000000-658E-8D47-9D8B-3B73D07E5F07}"/>
            </c:ext>
          </c:extLst>
        </c:ser>
        <c:dLbls>
          <c:showLegendKey val="0"/>
          <c:showVal val="1"/>
          <c:showCatName val="0"/>
          <c:showSerName val="0"/>
          <c:showPercent val="0"/>
          <c:showBubbleSize val="0"/>
        </c:dLbls>
        <c:gapWidth val="60"/>
        <c:overlap val="-25"/>
        <c:axId val="178456832"/>
        <c:axId val="178460160"/>
      </c:barChart>
      <c:catAx>
        <c:axId val="17845683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78460160"/>
        <c:crosses val="autoZero"/>
        <c:auto val="1"/>
        <c:lblAlgn val="ctr"/>
        <c:lblOffset val="100"/>
        <c:noMultiLvlLbl val="0"/>
      </c:catAx>
      <c:valAx>
        <c:axId val="178460160"/>
        <c:scaling>
          <c:orientation val="minMax"/>
        </c:scaling>
        <c:delete val="1"/>
        <c:axPos val="t"/>
        <c:numFmt formatCode="0%" sourceLinked="1"/>
        <c:majorTickMark val="none"/>
        <c:minorTickMark val="none"/>
        <c:tickLblPos val="nextTo"/>
        <c:crossAx val="178456832"/>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100">
          <a:solidFill>
            <a:schemeClr val="tx1"/>
          </a:solidFill>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Sheet1!$B$1</c:f>
              <c:strCache>
                <c:ptCount val="1"/>
                <c:pt idx="0">
                  <c:v>100%</c:v>
                </c:pt>
              </c:strCache>
            </c:strRef>
          </c:tx>
          <c:spPr>
            <a:solidFill>
              <a:srgbClr val="4F81BD"/>
            </a:solidFill>
            <a:ln>
              <a:noFill/>
            </a:ln>
            <a:effectLst/>
          </c:spPr>
          <c:invertIfNegative val="0"/>
          <c:dPt>
            <c:idx val="0"/>
            <c:invertIfNegative val="0"/>
            <c:bubble3D val="0"/>
            <c:spPr>
              <a:solidFill>
                <a:srgbClr val="C0504D"/>
              </a:solidFill>
              <a:ln>
                <a:noFill/>
              </a:ln>
              <a:effectLst/>
            </c:spPr>
            <c:extLst xmlns:c16r2="http://schemas.microsoft.com/office/drawing/2015/06/chart">
              <c:ext xmlns:c16="http://schemas.microsoft.com/office/drawing/2014/chart" uri="{C3380CC4-5D6E-409C-BE32-E72D297353CC}">
                <c16:uniqueId val="{00000007-F843-CC41-8971-BD0588677197}"/>
              </c:ext>
            </c:extLst>
          </c:dPt>
          <c:dPt>
            <c:idx val="1"/>
            <c:invertIfNegative val="0"/>
            <c:bubble3D val="0"/>
            <c:spPr>
              <a:solidFill>
                <a:srgbClr val="C0504D"/>
              </a:solidFill>
              <a:ln>
                <a:noFill/>
              </a:ln>
              <a:effectLst/>
            </c:spPr>
            <c:extLst xmlns:c16r2="http://schemas.microsoft.com/office/drawing/2015/06/chart">
              <c:ext xmlns:c16="http://schemas.microsoft.com/office/drawing/2014/chart" uri="{C3380CC4-5D6E-409C-BE32-E72D297353CC}">
                <c16:uniqueId val="{00000008-F843-CC41-8971-BD0588677197}"/>
              </c:ext>
            </c:extLst>
          </c:dPt>
          <c:dPt>
            <c:idx val="2"/>
            <c:invertIfNegative val="0"/>
            <c:bubble3D val="0"/>
            <c:spPr>
              <a:solidFill>
                <a:srgbClr val="C0504D"/>
              </a:solidFill>
              <a:ln>
                <a:noFill/>
              </a:ln>
              <a:effectLst/>
            </c:spPr>
            <c:extLst xmlns:c16r2="http://schemas.microsoft.com/office/drawing/2015/06/chart">
              <c:ext xmlns:c16="http://schemas.microsoft.com/office/drawing/2014/chart" uri="{C3380CC4-5D6E-409C-BE32-E72D297353CC}">
                <c16:uniqueId val="{00000009-F843-CC41-8971-BD0588677197}"/>
              </c:ext>
            </c:extLst>
          </c:dPt>
          <c:dPt>
            <c:idx val="3"/>
            <c:invertIfNegative val="0"/>
            <c:bubble3D val="0"/>
            <c:spPr>
              <a:solidFill>
                <a:srgbClr val="C0504D"/>
              </a:solidFill>
              <a:ln>
                <a:noFill/>
              </a:ln>
              <a:effectLst/>
            </c:spPr>
            <c:extLst xmlns:c16r2="http://schemas.microsoft.com/office/drawing/2015/06/chart">
              <c:ext xmlns:c16="http://schemas.microsoft.com/office/drawing/2014/chart" uri="{C3380CC4-5D6E-409C-BE32-E72D297353CC}">
                <c16:uniqueId val="{00000002-F843-CC41-8971-BD0588677197}"/>
              </c:ext>
            </c:extLst>
          </c:dPt>
          <c:dPt>
            <c:idx val="4"/>
            <c:invertIfNegative val="0"/>
            <c:bubble3D val="0"/>
            <c:spPr>
              <a:solidFill>
                <a:srgbClr val="C0504D"/>
              </a:solidFill>
              <a:ln>
                <a:noFill/>
              </a:ln>
              <a:effectLst/>
            </c:spPr>
            <c:extLst xmlns:c16r2="http://schemas.microsoft.com/office/drawing/2015/06/chart">
              <c:ext xmlns:c16="http://schemas.microsoft.com/office/drawing/2014/chart" uri="{C3380CC4-5D6E-409C-BE32-E72D297353CC}">
                <c16:uniqueId val="{00000003-F843-CC41-8971-BD0588677197}"/>
              </c:ext>
            </c:extLst>
          </c:dPt>
          <c:dPt>
            <c:idx val="16"/>
            <c:invertIfNegative val="0"/>
            <c:bubble3D val="0"/>
            <c:extLst xmlns:c16r2="http://schemas.microsoft.com/office/drawing/2015/06/chart">
              <c:ext xmlns:c16="http://schemas.microsoft.com/office/drawing/2014/chart" uri="{C3380CC4-5D6E-409C-BE32-E72D297353CC}">
                <c16:uniqueId val="{00000003-658E-8D47-9D8B-3B73D07E5F07}"/>
              </c:ext>
            </c:extLst>
          </c:dPt>
          <c:dLbls>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Explore beaches and coastal areas</c:v>
                </c:pt>
                <c:pt idx="1">
                  <c:v>Hike or walk in nature</c:v>
                </c:pt>
                <c:pt idx="2">
                  <c:v>Visit national/state parks the region is known for</c:v>
                </c:pt>
                <c:pt idx="3">
                  <c:v>Visit historical or archaeological sites</c:v>
                </c:pt>
                <c:pt idx="4">
                  <c:v>View wildlife or marine life</c:v>
                </c:pt>
                <c:pt idx="5">
                  <c:v>Experience fall colors</c:v>
                </c:pt>
                <c:pt idx="6">
                  <c:v>Explore mountains</c:v>
                </c:pt>
                <c:pt idx="7">
                  <c:v>Water sport activities (snorkeling, swimming, surfing, etc.)</c:v>
                </c:pt>
                <c:pt idx="8">
                  <c:v>Explore jungles or forests</c:v>
                </c:pt>
                <c:pt idx="9">
                  <c:v>Kayaking, canoeing or boating</c:v>
                </c:pt>
                <c:pt idx="10">
                  <c:v>Experience wildflowers</c:v>
                </c:pt>
                <c:pt idx="11">
                  <c:v>Explore deserts</c:v>
                </c:pt>
                <c:pt idx="12">
                  <c:v>Ziplines</c:v>
                </c:pt>
                <c:pt idx="13">
                  <c:v>Winter activities (skiing, snowboarding or snowshoeing)</c:v>
                </c:pt>
                <c:pt idx="14">
                  <c:v>Road or mountain biking</c:v>
                </c:pt>
                <c:pt idx="15">
                  <c:v>None of the above</c:v>
                </c:pt>
              </c:strCache>
            </c:strRef>
          </c:cat>
          <c:val>
            <c:numRef>
              <c:f>Sheet1!$B$2:$B$17</c:f>
              <c:numCache>
                <c:formatCode>0%</c:formatCode>
                <c:ptCount val="16"/>
                <c:pt idx="0">
                  <c:v>0.70247999999999999</c:v>
                </c:pt>
                <c:pt idx="1">
                  <c:v>0.64841000000000004</c:v>
                </c:pt>
                <c:pt idx="2">
                  <c:v>0.63222</c:v>
                </c:pt>
                <c:pt idx="3">
                  <c:v>0.52756000000000003</c:v>
                </c:pt>
                <c:pt idx="4">
                  <c:v>0.50275999999999998</c:v>
                </c:pt>
                <c:pt idx="5">
                  <c:v>0.48226999999999998</c:v>
                </c:pt>
                <c:pt idx="6">
                  <c:v>0.43280999999999997</c:v>
                </c:pt>
                <c:pt idx="7">
                  <c:v>0.35472999999999999</c:v>
                </c:pt>
                <c:pt idx="8">
                  <c:v>0.30276999999999998</c:v>
                </c:pt>
                <c:pt idx="9">
                  <c:v>0.29218</c:v>
                </c:pt>
                <c:pt idx="10">
                  <c:v>0.29060999999999998</c:v>
                </c:pt>
                <c:pt idx="11">
                  <c:v>0.20493</c:v>
                </c:pt>
                <c:pt idx="12">
                  <c:v>0.17344000000000001</c:v>
                </c:pt>
                <c:pt idx="13">
                  <c:v>0.13838</c:v>
                </c:pt>
                <c:pt idx="14">
                  <c:v>0.10512000000000001</c:v>
                </c:pt>
                <c:pt idx="15">
                  <c:v>3.322E-2</c:v>
                </c:pt>
              </c:numCache>
            </c:numRef>
          </c:val>
          <c:extLst xmlns:c16r2="http://schemas.microsoft.com/office/drawing/2015/06/chart">
            <c:ext xmlns:c16="http://schemas.microsoft.com/office/drawing/2014/chart" uri="{C3380CC4-5D6E-409C-BE32-E72D297353CC}">
              <c16:uniqueId val="{00000000-658E-8D47-9D8B-3B73D07E5F07}"/>
            </c:ext>
          </c:extLst>
        </c:ser>
        <c:dLbls>
          <c:showLegendKey val="0"/>
          <c:showVal val="1"/>
          <c:showCatName val="0"/>
          <c:showSerName val="0"/>
          <c:showPercent val="0"/>
          <c:showBubbleSize val="0"/>
        </c:dLbls>
        <c:gapWidth val="60"/>
        <c:overlap val="-25"/>
        <c:axId val="178873856"/>
        <c:axId val="178882816"/>
      </c:barChart>
      <c:catAx>
        <c:axId val="1788738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78882816"/>
        <c:crosses val="autoZero"/>
        <c:auto val="1"/>
        <c:lblAlgn val="ctr"/>
        <c:lblOffset val="100"/>
        <c:noMultiLvlLbl val="0"/>
      </c:catAx>
      <c:valAx>
        <c:axId val="178882816"/>
        <c:scaling>
          <c:orientation val="minMax"/>
        </c:scaling>
        <c:delete val="1"/>
        <c:axPos val="t"/>
        <c:numFmt formatCode="0%" sourceLinked="1"/>
        <c:majorTickMark val="none"/>
        <c:minorTickMark val="none"/>
        <c:tickLblPos val="nextTo"/>
        <c:crossAx val="178873856"/>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100">
          <a:solidFill>
            <a:schemeClr val="tx1"/>
          </a:solidFill>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Very LGBTQ-friendly</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Santa Cruz County</c:v>
                </c:pt>
                <c:pt idx="1">
                  <c:v>Sonoma County</c:v>
                </c:pt>
                <c:pt idx="2">
                  <c:v>Napa County</c:v>
                </c:pt>
                <c:pt idx="3">
                  <c:v>Monterey County </c:v>
                </c:pt>
                <c:pt idx="4">
                  <c:v>Santa Barbara County</c:v>
                </c:pt>
                <c:pt idx="5">
                  <c:v>Lake Tahoe region</c:v>
                </c:pt>
                <c:pt idx="6">
                  <c:v>San Luis Obispo County</c:v>
                </c:pt>
              </c:strCache>
            </c:strRef>
          </c:cat>
          <c:val>
            <c:numRef>
              <c:f>Sheet1!$B$2:$B$8</c:f>
              <c:numCache>
                <c:formatCode>0%</c:formatCode>
                <c:ptCount val="7"/>
                <c:pt idx="0">
                  <c:v>0.51051000000000002</c:v>
                </c:pt>
                <c:pt idx="1">
                  <c:v>0.42859000000000003</c:v>
                </c:pt>
                <c:pt idx="2">
                  <c:v>0.32482</c:v>
                </c:pt>
                <c:pt idx="3">
                  <c:v>0.17208999999999999</c:v>
                </c:pt>
                <c:pt idx="4">
                  <c:v>0.15547</c:v>
                </c:pt>
                <c:pt idx="5">
                  <c:v>0.14979000000000001</c:v>
                </c:pt>
                <c:pt idx="6">
                  <c:v>8.3989999999999995E-2</c:v>
                </c:pt>
              </c:numCache>
            </c:numRef>
          </c:val>
          <c:extLst xmlns:c16r2="http://schemas.microsoft.com/office/drawing/2015/06/chart">
            <c:ext xmlns:c16="http://schemas.microsoft.com/office/drawing/2014/chart" uri="{C3380CC4-5D6E-409C-BE32-E72D297353CC}">
              <c16:uniqueId val="{00000000-A3AD-425C-BFB8-75143CE82CD9}"/>
            </c:ext>
          </c:extLst>
        </c:ser>
        <c:ser>
          <c:idx val="1"/>
          <c:order val="1"/>
          <c:tx>
            <c:strRef>
              <c:f>Sheet1!$C$1</c:f>
              <c:strCache>
                <c:ptCount val="1"/>
                <c:pt idx="0">
                  <c:v>Somewhat LGBTQ-friendly</c:v>
                </c:pt>
              </c:strCache>
            </c:strRef>
          </c:tx>
          <c:spPr>
            <a:solidFill>
              <a:schemeClr val="accent6">
                <a:lumMod val="40000"/>
                <a:lumOff val="60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Santa Cruz County</c:v>
                </c:pt>
                <c:pt idx="1">
                  <c:v>Sonoma County</c:v>
                </c:pt>
                <c:pt idx="2">
                  <c:v>Napa County</c:v>
                </c:pt>
                <c:pt idx="3">
                  <c:v>Monterey County </c:v>
                </c:pt>
                <c:pt idx="4">
                  <c:v>Santa Barbara County</c:v>
                </c:pt>
                <c:pt idx="5">
                  <c:v>Lake Tahoe region</c:v>
                </c:pt>
                <c:pt idx="6">
                  <c:v>San Luis Obispo County</c:v>
                </c:pt>
              </c:strCache>
            </c:strRef>
          </c:cat>
          <c:val>
            <c:numRef>
              <c:f>Sheet1!$C$2:$C$8</c:f>
              <c:numCache>
                <c:formatCode>0%</c:formatCode>
                <c:ptCount val="7"/>
                <c:pt idx="0">
                  <c:v>0.29722999999999999</c:v>
                </c:pt>
                <c:pt idx="1">
                  <c:v>0.36025000000000001</c:v>
                </c:pt>
                <c:pt idx="2">
                  <c:v>0.46205000000000002</c:v>
                </c:pt>
                <c:pt idx="3">
                  <c:v>0.50263999999999998</c:v>
                </c:pt>
                <c:pt idx="4">
                  <c:v>0.38201000000000002</c:v>
                </c:pt>
                <c:pt idx="5">
                  <c:v>0.46937000000000001</c:v>
                </c:pt>
                <c:pt idx="6">
                  <c:v>0.34625</c:v>
                </c:pt>
              </c:numCache>
            </c:numRef>
          </c:val>
          <c:extLst xmlns:c16r2="http://schemas.microsoft.com/office/drawing/2015/06/chart">
            <c:ext xmlns:c16="http://schemas.microsoft.com/office/drawing/2014/chart" uri="{C3380CC4-5D6E-409C-BE32-E72D297353CC}">
              <c16:uniqueId val="{00000001-A3AD-425C-BFB8-75143CE82CD9}"/>
            </c:ext>
          </c:extLst>
        </c:ser>
        <c:ser>
          <c:idx val="2"/>
          <c:order val="2"/>
          <c:tx>
            <c:strRef>
              <c:f>Sheet1!$D$1</c:f>
              <c:strCache>
                <c:ptCount val="1"/>
                <c:pt idx="0">
                  <c:v>Not LGBTQ-friendly</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Santa Cruz County</c:v>
                </c:pt>
                <c:pt idx="1">
                  <c:v>Sonoma County</c:v>
                </c:pt>
                <c:pt idx="2">
                  <c:v>Napa County</c:v>
                </c:pt>
                <c:pt idx="3">
                  <c:v>Monterey County </c:v>
                </c:pt>
                <c:pt idx="4">
                  <c:v>Santa Barbara County</c:v>
                </c:pt>
                <c:pt idx="5">
                  <c:v>Lake Tahoe region</c:v>
                </c:pt>
                <c:pt idx="6">
                  <c:v>San Luis Obispo County</c:v>
                </c:pt>
              </c:strCache>
            </c:strRef>
          </c:cat>
          <c:val>
            <c:numRef>
              <c:f>Sheet1!$D$2:$D$8</c:f>
              <c:numCache>
                <c:formatCode>0%</c:formatCode>
                <c:ptCount val="7"/>
                <c:pt idx="0">
                  <c:v>1.8550000000000001E-2</c:v>
                </c:pt>
                <c:pt idx="1">
                  <c:v>1.9689999999999999E-2</c:v>
                </c:pt>
                <c:pt idx="2">
                  <c:v>3.3849999999999998E-2</c:v>
                </c:pt>
                <c:pt idx="3">
                  <c:v>5.2409999999999998E-2</c:v>
                </c:pt>
                <c:pt idx="4">
                  <c:v>7.8119999999999995E-2</c:v>
                </c:pt>
                <c:pt idx="5">
                  <c:v>7.4279999999999999E-2</c:v>
                </c:pt>
                <c:pt idx="6">
                  <c:v>8.8499999999999995E-2</c:v>
                </c:pt>
              </c:numCache>
            </c:numRef>
          </c:val>
          <c:extLst xmlns:c16r2="http://schemas.microsoft.com/office/drawing/2015/06/chart">
            <c:ext xmlns:c16="http://schemas.microsoft.com/office/drawing/2014/chart" uri="{C3380CC4-5D6E-409C-BE32-E72D297353CC}">
              <c16:uniqueId val="{00000002-A3AD-425C-BFB8-75143CE82CD9}"/>
            </c:ext>
          </c:extLst>
        </c:ser>
        <c:ser>
          <c:idx val="3"/>
          <c:order val="3"/>
          <c:tx>
            <c:strRef>
              <c:f>Sheet1!$E$1</c:f>
              <c:strCache>
                <c:ptCount val="1"/>
                <c:pt idx="0">
                  <c:v>Not Sure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Santa Cruz County</c:v>
                </c:pt>
                <c:pt idx="1">
                  <c:v>Sonoma County</c:v>
                </c:pt>
                <c:pt idx="2">
                  <c:v>Napa County</c:v>
                </c:pt>
                <c:pt idx="3">
                  <c:v>Monterey County </c:v>
                </c:pt>
                <c:pt idx="4">
                  <c:v>Santa Barbara County</c:v>
                </c:pt>
                <c:pt idx="5">
                  <c:v>Lake Tahoe region</c:v>
                </c:pt>
                <c:pt idx="6">
                  <c:v>San Luis Obispo County</c:v>
                </c:pt>
              </c:strCache>
            </c:strRef>
          </c:cat>
          <c:val>
            <c:numRef>
              <c:f>Sheet1!$E$2:$E$8</c:f>
              <c:numCache>
                <c:formatCode>0%</c:formatCode>
                <c:ptCount val="7"/>
                <c:pt idx="0">
                  <c:v>0.17371</c:v>
                </c:pt>
                <c:pt idx="1">
                  <c:v>0.19147</c:v>
                </c:pt>
                <c:pt idx="2">
                  <c:v>0.17927999999999999</c:v>
                </c:pt>
                <c:pt idx="3">
                  <c:v>0.27287</c:v>
                </c:pt>
                <c:pt idx="4">
                  <c:v>0.38440000000000002</c:v>
                </c:pt>
                <c:pt idx="5">
                  <c:v>0.30654999999999999</c:v>
                </c:pt>
                <c:pt idx="6">
                  <c:v>0.48125000000000001</c:v>
                </c:pt>
              </c:numCache>
            </c:numRef>
          </c:val>
          <c:extLst xmlns:c16r2="http://schemas.microsoft.com/office/drawing/2015/06/chart">
            <c:ext xmlns:c16="http://schemas.microsoft.com/office/drawing/2014/chart" uri="{C3380CC4-5D6E-409C-BE32-E72D297353CC}">
              <c16:uniqueId val="{00000003-A3AD-425C-BFB8-75143CE82CD9}"/>
            </c:ext>
          </c:extLst>
        </c:ser>
        <c:dLbls>
          <c:showLegendKey val="0"/>
          <c:showVal val="1"/>
          <c:showCatName val="0"/>
          <c:showSerName val="0"/>
          <c:showPercent val="0"/>
          <c:showBubbleSize val="0"/>
        </c:dLbls>
        <c:gapWidth val="80"/>
        <c:overlap val="100"/>
        <c:axId val="178834048"/>
        <c:axId val="178917760"/>
      </c:barChart>
      <c:catAx>
        <c:axId val="17883404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78917760"/>
        <c:crosses val="autoZero"/>
        <c:auto val="1"/>
        <c:lblAlgn val="ctr"/>
        <c:lblOffset val="100"/>
        <c:noMultiLvlLbl val="0"/>
      </c:catAx>
      <c:valAx>
        <c:axId val="178917760"/>
        <c:scaling>
          <c:orientation val="minMax"/>
        </c:scaling>
        <c:delete val="1"/>
        <c:axPos val="t"/>
        <c:numFmt formatCode="0%" sourceLinked="1"/>
        <c:majorTickMark val="none"/>
        <c:minorTickMark val="none"/>
        <c:tickLblPos val="nextTo"/>
        <c:crossAx val="178834048"/>
        <c:crosses val="autoZero"/>
        <c:crossBetween val="between"/>
      </c:valAx>
      <c:spPr>
        <a:noFill/>
        <a:ln>
          <a:noFill/>
        </a:ln>
        <a:effectLst/>
      </c:spPr>
    </c:plotArea>
    <c:legend>
      <c:legendPos val="t"/>
      <c:layout>
        <c:manualLayout>
          <c:xMode val="edge"/>
          <c:yMode val="edge"/>
          <c:x val="0.206508875153875"/>
          <c:y val="3.9701010750220901E-2"/>
          <c:w val="0.66074234904368301"/>
          <c:h val="7.6527293194465301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solidFill>
            <a:schemeClr val="tx1"/>
          </a:solidFill>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Very LGBTQ-friendly</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Gay &amp; Bi+ Men</c:v>
                </c:pt>
                <c:pt idx="1">
                  <c:v>Lesbian &amp; Bi+ Women</c:v>
                </c:pt>
                <c:pt idx="2">
                  <c:v>Millennial+</c:v>
                </c:pt>
                <c:pt idx="3">
                  <c:v>Gen X</c:v>
                </c:pt>
                <c:pt idx="4">
                  <c:v>Boomer+</c:v>
                </c:pt>
              </c:strCache>
            </c:strRef>
          </c:cat>
          <c:val>
            <c:numRef>
              <c:f>Sheet1!$B$2:$B$6</c:f>
              <c:numCache>
                <c:formatCode>0%</c:formatCode>
                <c:ptCount val="5"/>
                <c:pt idx="0">
                  <c:v>0.42615999999999998</c:v>
                </c:pt>
                <c:pt idx="1">
                  <c:v>0.58184999999999998</c:v>
                </c:pt>
                <c:pt idx="2">
                  <c:v>0.42869000000000002</c:v>
                </c:pt>
                <c:pt idx="3">
                  <c:v>0.56076000000000004</c:v>
                </c:pt>
                <c:pt idx="4">
                  <c:v>0.5413</c:v>
                </c:pt>
              </c:numCache>
            </c:numRef>
          </c:val>
          <c:extLst xmlns:c16r2="http://schemas.microsoft.com/office/drawing/2015/06/chart">
            <c:ext xmlns:c16="http://schemas.microsoft.com/office/drawing/2014/chart" uri="{C3380CC4-5D6E-409C-BE32-E72D297353CC}">
              <c16:uniqueId val="{00000000-3108-473F-A0A5-E084A7BE9DEF}"/>
            </c:ext>
          </c:extLst>
        </c:ser>
        <c:ser>
          <c:idx val="1"/>
          <c:order val="1"/>
          <c:tx>
            <c:strRef>
              <c:f>Sheet1!$C$1</c:f>
              <c:strCache>
                <c:ptCount val="1"/>
                <c:pt idx="0">
                  <c:v>Somewhat LGBTQ-friendly</c:v>
                </c:pt>
              </c:strCache>
            </c:strRef>
          </c:tx>
          <c:spPr>
            <a:solidFill>
              <a:schemeClr val="accent6">
                <a:lumMod val="40000"/>
                <a:lumOff val="60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Gay &amp; Bi+ Men</c:v>
                </c:pt>
                <c:pt idx="1">
                  <c:v>Lesbian &amp; Bi+ Women</c:v>
                </c:pt>
                <c:pt idx="2">
                  <c:v>Millennial+</c:v>
                </c:pt>
                <c:pt idx="3">
                  <c:v>Gen X</c:v>
                </c:pt>
                <c:pt idx="4">
                  <c:v>Boomer+</c:v>
                </c:pt>
              </c:strCache>
            </c:strRef>
          </c:cat>
          <c:val>
            <c:numRef>
              <c:f>Sheet1!$C$2:$C$6</c:f>
              <c:numCache>
                <c:formatCode>0%</c:formatCode>
                <c:ptCount val="5"/>
                <c:pt idx="0">
                  <c:v>0.38482</c:v>
                </c:pt>
                <c:pt idx="1">
                  <c:v>0.21264</c:v>
                </c:pt>
                <c:pt idx="2">
                  <c:v>0.29820000000000002</c:v>
                </c:pt>
                <c:pt idx="3">
                  <c:v>0.28309000000000001</c:v>
                </c:pt>
                <c:pt idx="4">
                  <c:v>0.31052000000000002</c:v>
                </c:pt>
              </c:numCache>
            </c:numRef>
          </c:val>
          <c:extLst xmlns:c16r2="http://schemas.microsoft.com/office/drawing/2015/06/chart">
            <c:ext xmlns:c16="http://schemas.microsoft.com/office/drawing/2014/chart" uri="{C3380CC4-5D6E-409C-BE32-E72D297353CC}">
              <c16:uniqueId val="{00000001-3108-473F-A0A5-E084A7BE9DEF}"/>
            </c:ext>
          </c:extLst>
        </c:ser>
        <c:ser>
          <c:idx val="2"/>
          <c:order val="2"/>
          <c:tx>
            <c:strRef>
              <c:f>Sheet1!$D$1</c:f>
              <c:strCache>
                <c:ptCount val="1"/>
                <c:pt idx="0">
                  <c:v>Not LGBTQ-friendly</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Gay &amp; Bi+ Men</c:v>
                </c:pt>
                <c:pt idx="1">
                  <c:v>Lesbian &amp; Bi+ Women</c:v>
                </c:pt>
                <c:pt idx="2">
                  <c:v>Millennial+</c:v>
                </c:pt>
                <c:pt idx="3">
                  <c:v>Gen X</c:v>
                </c:pt>
                <c:pt idx="4">
                  <c:v>Boomer+</c:v>
                </c:pt>
              </c:strCache>
            </c:strRef>
          </c:cat>
          <c:val>
            <c:numRef>
              <c:f>Sheet1!$D$2:$D$6</c:f>
              <c:numCache>
                <c:formatCode>0%</c:formatCode>
                <c:ptCount val="5"/>
                <c:pt idx="0">
                  <c:v>3.3750000000000002E-2</c:v>
                </c:pt>
                <c:pt idx="1">
                  <c:v>6.1199999999999996E-3</c:v>
                </c:pt>
                <c:pt idx="2">
                  <c:v>4.2799999999999998E-2</c:v>
                </c:pt>
                <c:pt idx="3">
                  <c:v>1.3010000000000001E-2</c:v>
                </c:pt>
                <c:pt idx="4">
                  <c:v>0</c:v>
                </c:pt>
              </c:numCache>
            </c:numRef>
          </c:val>
          <c:extLst xmlns:c16r2="http://schemas.microsoft.com/office/drawing/2015/06/chart">
            <c:ext xmlns:c16="http://schemas.microsoft.com/office/drawing/2014/chart" uri="{C3380CC4-5D6E-409C-BE32-E72D297353CC}">
              <c16:uniqueId val="{00000002-3108-473F-A0A5-E084A7BE9DEF}"/>
            </c:ext>
          </c:extLst>
        </c:ser>
        <c:ser>
          <c:idx val="3"/>
          <c:order val="3"/>
          <c:tx>
            <c:strRef>
              <c:f>Sheet1!$E$1</c:f>
              <c:strCache>
                <c:ptCount val="1"/>
                <c:pt idx="0">
                  <c:v>Not Sure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Gay &amp; Bi+ Men</c:v>
                </c:pt>
                <c:pt idx="1">
                  <c:v>Lesbian &amp; Bi+ Women</c:v>
                </c:pt>
                <c:pt idx="2">
                  <c:v>Millennial+</c:v>
                </c:pt>
                <c:pt idx="3">
                  <c:v>Gen X</c:v>
                </c:pt>
                <c:pt idx="4">
                  <c:v>Boomer+</c:v>
                </c:pt>
              </c:strCache>
            </c:strRef>
          </c:cat>
          <c:val>
            <c:numRef>
              <c:f>Sheet1!$E$2:$E$6</c:f>
              <c:numCache>
                <c:formatCode>0%</c:formatCode>
                <c:ptCount val="5"/>
                <c:pt idx="0">
                  <c:v>0.15526000000000001</c:v>
                </c:pt>
                <c:pt idx="1">
                  <c:v>0.19939000000000001</c:v>
                </c:pt>
                <c:pt idx="2">
                  <c:v>0.23030999999999999</c:v>
                </c:pt>
                <c:pt idx="3">
                  <c:v>0.14313999999999999</c:v>
                </c:pt>
                <c:pt idx="4">
                  <c:v>0.14818999999999999</c:v>
                </c:pt>
              </c:numCache>
            </c:numRef>
          </c:val>
          <c:extLst xmlns:c16r2="http://schemas.microsoft.com/office/drawing/2015/06/chart">
            <c:ext xmlns:c16="http://schemas.microsoft.com/office/drawing/2014/chart" uri="{C3380CC4-5D6E-409C-BE32-E72D297353CC}">
              <c16:uniqueId val="{00000003-3108-473F-A0A5-E084A7BE9DEF}"/>
            </c:ext>
          </c:extLst>
        </c:ser>
        <c:dLbls>
          <c:showLegendKey val="0"/>
          <c:showVal val="1"/>
          <c:showCatName val="0"/>
          <c:showSerName val="0"/>
          <c:showPercent val="0"/>
          <c:showBubbleSize val="0"/>
        </c:dLbls>
        <c:gapWidth val="80"/>
        <c:overlap val="100"/>
        <c:axId val="179000448"/>
        <c:axId val="179001984"/>
      </c:barChart>
      <c:catAx>
        <c:axId val="17900044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79001984"/>
        <c:crosses val="autoZero"/>
        <c:auto val="1"/>
        <c:lblAlgn val="ctr"/>
        <c:lblOffset val="100"/>
        <c:noMultiLvlLbl val="0"/>
      </c:catAx>
      <c:valAx>
        <c:axId val="179001984"/>
        <c:scaling>
          <c:orientation val="minMax"/>
        </c:scaling>
        <c:delete val="1"/>
        <c:axPos val="t"/>
        <c:numFmt formatCode="0%" sourceLinked="1"/>
        <c:majorTickMark val="none"/>
        <c:minorTickMark val="none"/>
        <c:tickLblPos val="nextTo"/>
        <c:crossAx val="179000448"/>
        <c:crosses val="autoZero"/>
        <c:crossBetween val="between"/>
      </c:valAx>
      <c:spPr>
        <a:noFill/>
        <a:ln>
          <a:noFill/>
        </a:ln>
        <a:effectLst/>
      </c:spPr>
    </c:plotArea>
    <c:legend>
      <c:legendPos val="t"/>
      <c:layout>
        <c:manualLayout>
          <c:xMode val="edge"/>
          <c:yMode val="edge"/>
          <c:x val="0.211223514492628"/>
          <c:y val="5.0965437340362102E-2"/>
          <c:w val="0.63874069879617101"/>
          <c:h val="7.6527293194465301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solidFill>
            <a:schemeClr val="tx1"/>
          </a:solidFill>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Overnight trip</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Sonoma County</c:v>
                </c:pt>
                <c:pt idx="1">
                  <c:v>Napa County</c:v>
                </c:pt>
                <c:pt idx="2">
                  <c:v>Santa Cruz County</c:v>
                </c:pt>
                <c:pt idx="3">
                  <c:v>Monterey County </c:v>
                </c:pt>
                <c:pt idx="4">
                  <c:v>Lake Tahoe region</c:v>
                </c:pt>
                <c:pt idx="5">
                  <c:v>San Luis Obispo County</c:v>
                </c:pt>
                <c:pt idx="6">
                  <c:v>Santa Barbara County</c:v>
                </c:pt>
              </c:strCache>
            </c:strRef>
          </c:cat>
          <c:val>
            <c:numRef>
              <c:f>Sheet1!$B$2:$B$8</c:f>
              <c:numCache>
                <c:formatCode>0%</c:formatCode>
                <c:ptCount val="7"/>
                <c:pt idx="0">
                  <c:v>0.35171000000000002</c:v>
                </c:pt>
                <c:pt idx="1">
                  <c:v>0.23172000000000001</c:v>
                </c:pt>
                <c:pt idx="2">
                  <c:v>0.20082</c:v>
                </c:pt>
                <c:pt idx="3">
                  <c:v>0.22040999999999999</c:v>
                </c:pt>
                <c:pt idx="4">
                  <c:v>0.29304999999999998</c:v>
                </c:pt>
                <c:pt idx="5">
                  <c:v>0.12739</c:v>
                </c:pt>
                <c:pt idx="6">
                  <c:v>0.11821</c:v>
                </c:pt>
              </c:numCache>
            </c:numRef>
          </c:val>
          <c:extLst xmlns:c16r2="http://schemas.microsoft.com/office/drawing/2015/06/chart">
            <c:ext xmlns:c16="http://schemas.microsoft.com/office/drawing/2014/chart" uri="{C3380CC4-5D6E-409C-BE32-E72D297353CC}">
              <c16:uniqueId val="{00000000-C8BC-439A-A146-A26D057A2654}"/>
            </c:ext>
          </c:extLst>
        </c:ser>
        <c:ser>
          <c:idx val="1"/>
          <c:order val="1"/>
          <c:tx>
            <c:strRef>
              <c:f>Sheet1!$C$1</c:f>
              <c:strCache>
                <c:ptCount val="1"/>
                <c:pt idx="0">
                  <c:v>Day trip Only</c:v>
                </c:pt>
              </c:strCache>
            </c:strRef>
          </c:tx>
          <c:spPr>
            <a:solidFill>
              <a:schemeClr val="accent6">
                <a:lumMod val="40000"/>
                <a:lumOff val="60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Sonoma County</c:v>
                </c:pt>
                <c:pt idx="1">
                  <c:v>Napa County</c:v>
                </c:pt>
                <c:pt idx="2">
                  <c:v>Santa Cruz County</c:v>
                </c:pt>
                <c:pt idx="3">
                  <c:v>Monterey County </c:v>
                </c:pt>
                <c:pt idx="4">
                  <c:v>Lake Tahoe region</c:v>
                </c:pt>
                <c:pt idx="5">
                  <c:v>San Luis Obispo County</c:v>
                </c:pt>
                <c:pt idx="6">
                  <c:v>Santa Barbara County</c:v>
                </c:pt>
              </c:strCache>
            </c:strRef>
          </c:cat>
          <c:val>
            <c:numRef>
              <c:f>Sheet1!$C$2:$C$8</c:f>
              <c:numCache>
                <c:formatCode>0%</c:formatCode>
                <c:ptCount val="7"/>
                <c:pt idx="0">
                  <c:v>0.32149</c:v>
                </c:pt>
                <c:pt idx="1">
                  <c:v>0.30157</c:v>
                </c:pt>
                <c:pt idx="2">
                  <c:v>0.31441999999999998</c:v>
                </c:pt>
                <c:pt idx="3">
                  <c:v>0.23880000000000001</c:v>
                </c:pt>
                <c:pt idx="4">
                  <c:v>3.0079999999999999E-2</c:v>
                </c:pt>
                <c:pt idx="5">
                  <c:v>6.25E-2</c:v>
                </c:pt>
                <c:pt idx="6">
                  <c:v>4.6789999999999998E-2</c:v>
                </c:pt>
              </c:numCache>
            </c:numRef>
          </c:val>
          <c:extLst xmlns:c16r2="http://schemas.microsoft.com/office/drawing/2015/06/chart">
            <c:ext xmlns:c16="http://schemas.microsoft.com/office/drawing/2014/chart" uri="{C3380CC4-5D6E-409C-BE32-E72D297353CC}">
              <c16:uniqueId val="{00000001-C8BC-439A-A146-A26D057A2654}"/>
            </c:ext>
          </c:extLst>
        </c:ser>
        <c:ser>
          <c:idx val="2"/>
          <c:order val="2"/>
          <c:tx>
            <c:strRef>
              <c:f>Sheet1!$D$1</c:f>
              <c:strCache>
                <c:ptCount val="1"/>
                <c:pt idx="0">
                  <c:v>No visit in past year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Sonoma County</c:v>
                </c:pt>
                <c:pt idx="1">
                  <c:v>Napa County</c:v>
                </c:pt>
                <c:pt idx="2">
                  <c:v>Santa Cruz County</c:v>
                </c:pt>
                <c:pt idx="3">
                  <c:v>Monterey County </c:v>
                </c:pt>
                <c:pt idx="4">
                  <c:v>Lake Tahoe region</c:v>
                </c:pt>
                <c:pt idx="5">
                  <c:v>San Luis Obispo County</c:v>
                </c:pt>
                <c:pt idx="6">
                  <c:v>Santa Barbara County</c:v>
                </c:pt>
              </c:strCache>
            </c:strRef>
          </c:cat>
          <c:val>
            <c:numRef>
              <c:f>Sheet1!$D$2:$D$8</c:f>
              <c:numCache>
                <c:formatCode>0%</c:formatCode>
                <c:ptCount val="7"/>
                <c:pt idx="0">
                  <c:v>0.32679999999999998</c:v>
                </c:pt>
                <c:pt idx="1">
                  <c:v>0.46671000000000001</c:v>
                </c:pt>
                <c:pt idx="2">
                  <c:v>0.48476000000000002</c:v>
                </c:pt>
                <c:pt idx="3">
                  <c:v>0.54078999999999999</c:v>
                </c:pt>
                <c:pt idx="4">
                  <c:v>0.67686000000000002</c:v>
                </c:pt>
                <c:pt idx="5">
                  <c:v>0.81010000000000004</c:v>
                </c:pt>
                <c:pt idx="6">
                  <c:v>0.83499999999999996</c:v>
                </c:pt>
              </c:numCache>
            </c:numRef>
          </c:val>
          <c:extLst xmlns:c16r2="http://schemas.microsoft.com/office/drawing/2015/06/chart">
            <c:ext xmlns:c16="http://schemas.microsoft.com/office/drawing/2014/chart" uri="{C3380CC4-5D6E-409C-BE32-E72D297353CC}">
              <c16:uniqueId val="{00000001-B090-4641-BA69-153FA87B2349}"/>
            </c:ext>
          </c:extLst>
        </c:ser>
        <c:dLbls>
          <c:showLegendKey val="0"/>
          <c:showVal val="1"/>
          <c:showCatName val="0"/>
          <c:showSerName val="0"/>
          <c:showPercent val="0"/>
          <c:showBubbleSize val="0"/>
        </c:dLbls>
        <c:gapWidth val="80"/>
        <c:overlap val="100"/>
        <c:axId val="179107712"/>
        <c:axId val="179109248"/>
      </c:barChart>
      <c:catAx>
        <c:axId val="1791077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79109248"/>
        <c:crosses val="autoZero"/>
        <c:auto val="1"/>
        <c:lblAlgn val="ctr"/>
        <c:lblOffset val="100"/>
        <c:noMultiLvlLbl val="0"/>
      </c:catAx>
      <c:valAx>
        <c:axId val="179109248"/>
        <c:scaling>
          <c:orientation val="minMax"/>
        </c:scaling>
        <c:delete val="1"/>
        <c:axPos val="t"/>
        <c:numFmt formatCode="0%" sourceLinked="1"/>
        <c:majorTickMark val="none"/>
        <c:minorTickMark val="none"/>
        <c:tickLblPos val="nextTo"/>
        <c:crossAx val="179107712"/>
        <c:crosses val="autoZero"/>
        <c:crossBetween val="between"/>
      </c:valAx>
      <c:spPr>
        <a:noFill/>
        <a:ln>
          <a:noFill/>
        </a:ln>
        <a:effectLst/>
      </c:spPr>
    </c:plotArea>
    <c:legend>
      <c:legendPos val="t"/>
      <c:layout>
        <c:manualLayout>
          <c:xMode val="edge"/>
          <c:yMode val="edge"/>
          <c:x val="0.23008207184763901"/>
          <c:y val="3.9701010750220901E-2"/>
          <c:w val="0.62145368788741095"/>
          <c:h val="7.6527293194465301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solidFill>
            <a:schemeClr val="tx1"/>
          </a:solidFill>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Overnight trip</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Gay &amp; Bi+ Men</c:v>
                </c:pt>
                <c:pt idx="1">
                  <c:v>Lesbian &amp; Bi+ Women</c:v>
                </c:pt>
                <c:pt idx="2">
                  <c:v>Millennial+</c:v>
                </c:pt>
                <c:pt idx="3">
                  <c:v>Gen X</c:v>
                </c:pt>
                <c:pt idx="4">
                  <c:v>Boomer+</c:v>
                </c:pt>
              </c:strCache>
            </c:strRef>
          </c:cat>
          <c:val>
            <c:numRef>
              <c:f>Sheet1!$B$2:$B$6</c:f>
              <c:numCache>
                <c:formatCode>0%</c:formatCode>
                <c:ptCount val="5"/>
                <c:pt idx="0">
                  <c:v>0.16481000000000001</c:v>
                </c:pt>
                <c:pt idx="1">
                  <c:v>0.23430000000000001</c:v>
                </c:pt>
                <c:pt idx="2">
                  <c:v>0.26967999999999998</c:v>
                </c:pt>
                <c:pt idx="3">
                  <c:v>0.15415999999999999</c:v>
                </c:pt>
                <c:pt idx="4">
                  <c:v>0.17860000000000001</c:v>
                </c:pt>
              </c:numCache>
            </c:numRef>
          </c:val>
          <c:extLst xmlns:c16r2="http://schemas.microsoft.com/office/drawing/2015/06/chart">
            <c:ext xmlns:c16="http://schemas.microsoft.com/office/drawing/2014/chart" uri="{C3380CC4-5D6E-409C-BE32-E72D297353CC}">
              <c16:uniqueId val="{00000000-C8BC-439A-A146-A26D057A2654}"/>
            </c:ext>
          </c:extLst>
        </c:ser>
        <c:ser>
          <c:idx val="1"/>
          <c:order val="1"/>
          <c:tx>
            <c:strRef>
              <c:f>Sheet1!$C$1</c:f>
              <c:strCache>
                <c:ptCount val="1"/>
                <c:pt idx="0">
                  <c:v>Day trip Only</c:v>
                </c:pt>
              </c:strCache>
            </c:strRef>
          </c:tx>
          <c:spPr>
            <a:solidFill>
              <a:schemeClr val="accent6">
                <a:lumMod val="40000"/>
                <a:lumOff val="60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Gay &amp; Bi+ Men</c:v>
                </c:pt>
                <c:pt idx="1">
                  <c:v>Lesbian &amp; Bi+ Women</c:v>
                </c:pt>
                <c:pt idx="2">
                  <c:v>Millennial+</c:v>
                </c:pt>
                <c:pt idx="3">
                  <c:v>Gen X</c:v>
                </c:pt>
                <c:pt idx="4">
                  <c:v>Boomer+</c:v>
                </c:pt>
              </c:strCache>
            </c:strRef>
          </c:cat>
          <c:val>
            <c:numRef>
              <c:f>Sheet1!$C$2:$C$6</c:f>
              <c:numCache>
                <c:formatCode>0%</c:formatCode>
                <c:ptCount val="5"/>
                <c:pt idx="0">
                  <c:v>0.33267999999999998</c:v>
                </c:pt>
                <c:pt idx="1">
                  <c:v>0.30753999999999998</c:v>
                </c:pt>
                <c:pt idx="2">
                  <c:v>0.34322999999999998</c:v>
                </c:pt>
                <c:pt idx="3">
                  <c:v>0.31491000000000002</c:v>
                </c:pt>
                <c:pt idx="4">
                  <c:v>0.28511999999999998</c:v>
                </c:pt>
              </c:numCache>
            </c:numRef>
          </c:val>
          <c:extLst xmlns:c16r2="http://schemas.microsoft.com/office/drawing/2015/06/chart">
            <c:ext xmlns:c16="http://schemas.microsoft.com/office/drawing/2014/chart" uri="{C3380CC4-5D6E-409C-BE32-E72D297353CC}">
              <c16:uniqueId val="{00000001-C8BC-439A-A146-A26D057A2654}"/>
            </c:ext>
          </c:extLst>
        </c:ser>
        <c:ser>
          <c:idx val="2"/>
          <c:order val="2"/>
          <c:tx>
            <c:strRef>
              <c:f>Sheet1!$D$1</c:f>
              <c:strCache>
                <c:ptCount val="1"/>
                <c:pt idx="0">
                  <c:v>No visit in past year</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Gay &amp; Bi+ Men</c:v>
                </c:pt>
                <c:pt idx="1">
                  <c:v>Lesbian &amp; Bi+ Women</c:v>
                </c:pt>
                <c:pt idx="2">
                  <c:v>Millennial+</c:v>
                </c:pt>
                <c:pt idx="3">
                  <c:v>Gen X</c:v>
                </c:pt>
                <c:pt idx="4">
                  <c:v>Boomer+</c:v>
                </c:pt>
              </c:strCache>
            </c:strRef>
          </c:cat>
          <c:val>
            <c:numRef>
              <c:f>Sheet1!$D$2:$D$6</c:f>
              <c:numCache>
                <c:formatCode>0%</c:formatCode>
                <c:ptCount val="5"/>
                <c:pt idx="0">
                  <c:v>0.50251000000000001</c:v>
                </c:pt>
                <c:pt idx="1">
                  <c:v>0.45816000000000001</c:v>
                </c:pt>
                <c:pt idx="2">
                  <c:v>0.38707999999999998</c:v>
                </c:pt>
                <c:pt idx="3">
                  <c:v>0.53093000000000001</c:v>
                </c:pt>
                <c:pt idx="4">
                  <c:v>0.53627999999999998</c:v>
                </c:pt>
              </c:numCache>
            </c:numRef>
          </c:val>
          <c:extLst xmlns:c16r2="http://schemas.microsoft.com/office/drawing/2015/06/chart">
            <c:ext xmlns:c16="http://schemas.microsoft.com/office/drawing/2014/chart" uri="{C3380CC4-5D6E-409C-BE32-E72D297353CC}">
              <c16:uniqueId val="{00000001-B090-4641-BA69-153FA87B2349}"/>
            </c:ext>
          </c:extLst>
        </c:ser>
        <c:dLbls>
          <c:showLegendKey val="0"/>
          <c:showVal val="1"/>
          <c:showCatName val="0"/>
          <c:showSerName val="0"/>
          <c:showPercent val="0"/>
          <c:showBubbleSize val="0"/>
        </c:dLbls>
        <c:gapWidth val="80"/>
        <c:overlap val="100"/>
        <c:axId val="179190016"/>
        <c:axId val="179204096"/>
      </c:barChart>
      <c:catAx>
        <c:axId val="17919001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79204096"/>
        <c:crosses val="autoZero"/>
        <c:auto val="1"/>
        <c:lblAlgn val="ctr"/>
        <c:lblOffset val="100"/>
        <c:noMultiLvlLbl val="0"/>
      </c:catAx>
      <c:valAx>
        <c:axId val="179204096"/>
        <c:scaling>
          <c:orientation val="minMax"/>
        </c:scaling>
        <c:delete val="1"/>
        <c:axPos val="t"/>
        <c:numFmt formatCode="0%" sourceLinked="1"/>
        <c:majorTickMark val="none"/>
        <c:minorTickMark val="none"/>
        <c:tickLblPos val="nextTo"/>
        <c:crossAx val="179190016"/>
        <c:crosses val="autoZero"/>
        <c:crossBetween val="between"/>
      </c:valAx>
      <c:spPr>
        <a:noFill/>
        <a:ln>
          <a:noFill/>
        </a:ln>
        <a:effectLst/>
      </c:spPr>
    </c:plotArea>
    <c:legend>
      <c:legendPos val="t"/>
      <c:layout>
        <c:manualLayout>
          <c:xMode val="edge"/>
          <c:yMode val="edge"/>
          <c:x val="0.23479671118639101"/>
          <c:y val="5.8211944275207497E-2"/>
          <c:w val="0.62145368788741095"/>
          <c:h val="7.6527293194465301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solidFill>
            <a:schemeClr val="tx1"/>
          </a:solidFill>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Strong interest</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Sonoma County</c:v>
                </c:pt>
                <c:pt idx="1">
                  <c:v>Monterey County </c:v>
                </c:pt>
                <c:pt idx="2">
                  <c:v>Lake Tahoe region</c:v>
                </c:pt>
                <c:pt idx="3">
                  <c:v>Napa County</c:v>
                </c:pt>
                <c:pt idx="4">
                  <c:v>Santa Cruz County</c:v>
                </c:pt>
                <c:pt idx="5">
                  <c:v>Santa Barbara County</c:v>
                </c:pt>
                <c:pt idx="6">
                  <c:v>San Luis Obispo County</c:v>
                </c:pt>
              </c:strCache>
            </c:strRef>
          </c:cat>
          <c:val>
            <c:numRef>
              <c:f>Sheet1!$B$2:$B$8</c:f>
              <c:numCache>
                <c:formatCode>0%</c:formatCode>
                <c:ptCount val="7"/>
                <c:pt idx="0">
                  <c:v>0.45529999999999998</c:v>
                </c:pt>
                <c:pt idx="1">
                  <c:v>0.41626999999999997</c:v>
                </c:pt>
                <c:pt idx="2">
                  <c:v>0.41335</c:v>
                </c:pt>
                <c:pt idx="3">
                  <c:v>0.33762999999999999</c:v>
                </c:pt>
                <c:pt idx="4">
                  <c:v>0.31408999999999998</c:v>
                </c:pt>
                <c:pt idx="5">
                  <c:v>0.16961000000000001</c:v>
                </c:pt>
                <c:pt idx="6">
                  <c:v>0.15603</c:v>
                </c:pt>
              </c:numCache>
            </c:numRef>
          </c:val>
          <c:extLst xmlns:c16r2="http://schemas.microsoft.com/office/drawing/2015/06/chart">
            <c:ext xmlns:c16="http://schemas.microsoft.com/office/drawing/2014/chart" uri="{C3380CC4-5D6E-409C-BE32-E72D297353CC}">
              <c16:uniqueId val="{00000000-C8BC-439A-A146-A26D057A2654}"/>
            </c:ext>
          </c:extLst>
        </c:ser>
        <c:ser>
          <c:idx val="1"/>
          <c:order val="1"/>
          <c:tx>
            <c:strRef>
              <c:f>Sheet1!$C$1</c:f>
              <c:strCache>
                <c:ptCount val="1"/>
                <c:pt idx="0">
                  <c:v>Some interest</c:v>
                </c:pt>
              </c:strCache>
            </c:strRef>
          </c:tx>
          <c:spPr>
            <a:solidFill>
              <a:schemeClr val="accent6">
                <a:lumMod val="40000"/>
                <a:lumOff val="60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Sonoma County</c:v>
                </c:pt>
                <c:pt idx="1">
                  <c:v>Monterey County </c:v>
                </c:pt>
                <c:pt idx="2">
                  <c:v>Lake Tahoe region</c:v>
                </c:pt>
                <c:pt idx="3">
                  <c:v>Napa County</c:v>
                </c:pt>
                <c:pt idx="4">
                  <c:v>Santa Cruz County</c:v>
                </c:pt>
                <c:pt idx="5">
                  <c:v>Santa Barbara County</c:v>
                </c:pt>
                <c:pt idx="6">
                  <c:v>San Luis Obispo County</c:v>
                </c:pt>
              </c:strCache>
            </c:strRef>
          </c:cat>
          <c:val>
            <c:numRef>
              <c:f>Sheet1!$C$2:$C$8</c:f>
              <c:numCache>
                <c:formatCode>0%</c:formatCode>
                <c:ptCount val="7"/>
                <c:pt idx="0">
                  <c:v>0.32389000000000001</c:v>
                </c:pt>
                <c:pt idx="1">
                  <c:v>0.40442</c:v>
                </c:pt>
                <c:pt idx="2">
                  <c:v>0.35486000000000001</c:v>
                </c:pt>
                <c:pt idx="3">
                  <c:v>0.40143000000000001</c:v>
                </c:pt>
                <c:pt idx="4">
                  <c:v>0.41186</c:v>
                </c:pt>
                <c:pt idx="5">
                  <c:v>0.3805</c:v>
                </c:pt>
                <c:pt idx="6">
                  <c:v>0.40311000000000002</c:v>
                </c:pt>
              </c:numCache>
            </c:numRef>
          </c:val>
          <c:extLst xmlns:c16r2="http://schemas.microsoft.com/office/drawing/2015/06/chart">
            <c:ext xmlns:c16="http://schemas.microsoft.com/office/drawing/2014/chart" uri="{C3380CC4-5D6E-409C-BE32-E72D297353CC}">
              <c16:uniqueId val="{00000001-C8BC-439A-A146-A26D057A2654}"/>
            </c:ext>
          </c:extLst>
        </c:ser>
        <c:ser>
          <c:idx val="2"/>
          <c:order val="2"/>
          <c:tx>
            <c:strRef>
              <c:f>Sheet1!$D$1</c:f>
              <c:strCache>
                <c:ptCount val="1"/>
                <c:pt idx="0">
                  <c:v>Little or No interest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Sonoma County</c:v>
                </c:pt>
                <c:pt idx="1">
                  <c:v>Monterey County </c:v>
                </c:pt>
                <c:pt idx="2">
                  <c:v>Lake Tahoe region</c:v>
                </c:pt>
                <c:pt idx="3">
                  <c:v>Napa County</c:v>
                </c:pt>
                <c:pt idx="4">
                  <c:v>Santa Cruz County</c:v>
                </c:pt>
                <c:pt idx="5">
                  <c:v>Santa Barbara County</c:v>
                </c:pt>
                <c:pt idx="6">
                  <c:v>San Luis Obispo County</c:v>
                </c:pt>
              </c:strCache>
            </c:strRef>
          </c:cat>
          <c:val>
            <c:numRef>
              <c:f>Sheet1!$D$2:$D$8</c:f>
              <c:numCache>
                <c:formatCode>0%</c:formatCode>
                <c:ptCount val="7"/>
                <c:pt idx="0">
                  <c:v>0.18457999999999999</c:v>
                </c:pt>
                <c:pt idx="1">
                  <c:v>0.14763000000000001</c:v>
                </c:pt>
                <c:pt idx="2">
                  <c:v>0.18046999999999999</c:v>
                </c:pt>
                <c:pt idx="3">
                  <c:v>0.22819</c:v>
                </c:pt>
                <c:pt idx="4">
                  <c:v>0.22511</c:v>
                </c:pt>
                <c:pt idx="5">
                  <c:v>0.36819000000000002</c:v>
                </c:pt>
                <c:pt idx="6">
                  <c:v>0.35754000000000002</c:v>
                </c:pt>
              </c:numCache>
            </c:numRef>
          </c:val>
          <c:extLst xmlns:c16r2="http://schemas.microsoft.com/office/drawing/2015/06/chart">
            <c:ext xmlns:c16="http://schemas.microsoft.com/office/drawing/2014/chart" uri="{C3380CC4-5D6E-409C-BE32-E72D297353CC}">
              <c16:uniqueId val="{00000001-B090-4641-BA69-153FA87B2349}"/>
            </c:ext>
          </c:extLst>
        </c:ser>
        <c:ser>
          <c:idx val="3"/>
          <c:order val="3"/>
          <c:tx>
            <c:strRef>
              <c:f>Sheet1!$E$1</c:f>
              <c:strCache>
                <c:ptCount val="1"/>
                <c:pt idx="0">
                  <c:v>Not sure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Sonoma County</c:v>
                </c:pt>
                <c:pt idx="1">
                  <c:v>Monterey County </c:v>
                </c:pt>
                <c:pt idx="2">
                  <c:v>Lake Tahoe region</c:v>
                </c:pt>
                <c:pt idx="3">
                  <c:v>Napa County</c:v>
                </c:pt>
                <c:pt idx="4">
                  <c:v>Santa Cruz County</c:v>
                </c:pt>
                <c:pt idx="5">
                  <c:v>Santa Barbara County</c:v>
                </c:pt>
                <c:pt idx="6">
                  <c:v>San Luis Obispo County</c:v>
                </c:pt>
              </c:strCache>
            </c:strRef>
          </c:cat>
          <c:val>
            <c:numRef>
              <c:f>Sheet1!$E$2:$E$8</c:f>
              <c:numCache>
                <c:formatCode>0%</c:formatCode>
                <c:ptCount val="7"/>
                <c:pt idx="0">
                  <c:v>3.6229999999999998E-2</c:v>
                </c:pt>
                <c:pt idx="1">
                  <c:v>3.168E-2</c:v>
                </c:pt>
                <c:pt idx="2">
                  <c:v>5.1319999999999998E-2</c:v>
                </c:pt>
                <c:pt idx="3">
                  <c:v>3.2739999999999998E-2</c:v>
                </c:pt>
                <c:pt idx="4">
                  <c:v>4.8939999999999997E-2</c:v>
                </c:pt>
                <c:pt idx="5">
                  <c:v>8.1699999999999995E-2</c:v>
                </c:pt>
                <c:pt idx="6">
                  <c:v>8.3320000000000005E-2</c:v>
                </c:pt>
              </c:numCache>
            </c:numRef>
          </c:val>
          <c:extLst xmlns:c16r2="http://schemas.microsoft.com/office/drawing/2015/06/chart">
            <c:ext xmlns:c16="http://schemas.microsoft.com/office/drawing/2014/chart" uri="{C3380CC4-5D6E-409C-BE32-E72D297353CC}">
              <c16:uniqueId val="{00000000-EA34-4BC5-BB0A-12D3A14F88EE}"/>
            </c:ext>
          </c:extLst>
        </c:ser>
        <c:dLbls>
          <c:showLegendKey val="0"/>
          <c:showVal val="1"/>
          <c:showCatName val="0"/>
          <c:showSerName val="0"/>
          <c:showPercent val="0"/>
          <c:showBubbleSize val="0"/>
        </c:dLbls>
        <c:gapWidth val="80"/>
        <c:overlap val="100"/>
        <c:axId val="185954304"/>
        <c:axId val="185955840"/>
      </c:barChart>
      <c:catAx>
        <c:axId val="18595430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85955840"/>
        <c:crosses val="autoZero"/>
        <c:auto val="1"/>
        <c:lblAlgn val="ctr"/>
        <c:lblOffset val="100"/>
        <c:noMultiLvlLbl val="0"/>
      </c:catAx>
      <c:valAx>
        <c:axId val="185955840"/>
        <c:scaling>
          <c:orientation val="minMax"/>
        </c:scaling>
        <c:delete val="1"/>
        <c:axPos val="t"/>
        <c:numFmt formatCode="0%" sourceLinked="1"/>
        <c:majorTickMark val="none"/>
        <c:minorTickMark val="none"/>
        <c:tickLblPos val="nextTo"/>
        <c:crossAx val="185954304"/>
        <c:crosses val="autoZero"/>
        <c:crossBetween val="between"/>
      </c:valAx>
      <c:spPr>
        <a:noFill/>
        <a:ln>
          <a:noFill/>
        </a:ln>
        <a:effectLst/>
      </c:spPr>
    </c:plotArea>
    <c:legend>
      <c:legendPos val="t"/>
      <c:layout>
        <c:manualLayout>
          <c:xMode val="edge"/>
          <c:yMode val="edge"/>
          <c:x val="0.23008207184763901"/>
          <c:y val="3.9701010750220901E-2"/>
          <c:w val="0.62145368788741095"/>
          <c:h val="7.6527293194465301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solidFill>
            <a:schemeClr val="tx1"/>
          </a:solidFill>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2830" tIns="46415" rIns="92830" bIns="46415"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2830" tIns="46415" rIns="92830" bIns="46415" rtlCol="0"/>
          <a:lstStyle>
            <a:lvl1pPr algn="r">
              <a:defRPr sz="1200"/>
            </a:lvl1pPr>
          </a:lstStyle>
          <a:p>
            <a:fld id="{08DFC799-2FDD-448A-B3F2-629240B93D49}" type="datetimeFigureOut">
              <a:rPr lang="en-US" smtClean="0"/>
              <a:t>1/28/2020</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2830" tIns="46415" rIns="92830" bIns="46415" rtlCol="0" anchor="ctr"/>
          <a:lstStyle/>
          <a:p>
            <a:endParaRPr lang="en-US"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2830" tIns="46415" rIns="92830" bIns="464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6"/>
            <a:ext cx="3037840" cy="464820"/>
          </a:xfrm>
          <a:prstGeom prst="rect">
            <a:avLst/>
          </a:prstGeom>
        </p:spPr>
        <p:txBody>
          <a:bodyPr vert="horz" lIns="92830" tIns="46415" rIns="92830" bIns="4641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6"/>
            <a:ext cx="3037840" cy="464820"/>
          </a:xfrm>
          <a:prstGeom prst="rect">
            <a:avLst/>
          </a:prstGeom>
        </p:spPr>
        <p:txBody>
          <a:bodyPr vert="horz" lIns="92830" tIns="46415" rIns="92830" bIns="46415" rtlCol="0" anchor="b"/>
          <a:lstStyle>
            <a:lvl1pPr algn="r">
              <a:defRPr sz="1200"/>
            </a:lvl1pPr>
          </a:lstStyle>
          <a:p>
            <a:fld id="{08A6C5B4-58D7-4B7F-AA98-6283AFFD815A}" type="slidenum">
              <a:rPr lang="en-US" smtClean="0"/>
              <a:t>‹#›</a:t>
            </a:fld>
            <a:endParaRPr lang="en-US" dirty="0"/>
          </a:p>
        </p:txBody>
      </p:sp>
    </p:spTree>
    <p:extLst>
      <p:ext uri="{BB962C8B-B14F-4D97-AF65-F5344CB8AC3E}">
        <p14:creationId xmlns:p14="http://schemas.microsoft.com/office/powerpoint/2010/main" val="8087714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A6C5B4-58D7-4B7F-AA98-6283AFFD815A}" type="slidenum">
              <a:rPr lang="en-US" smtClean="0"/>
              <a:t>1</a:t>
            </a:fld>
            <a:endParaRPr lang="en-US" dirty="0"/>
          </a:p>
        </p:txBody>
      </p:sp>
    </p:spTree>
    <p:extLst>
      <p:ext uri="{BB962C8B-B14F-4D97-AF65-F5344CB8AC3E}">
        <p14:creationId xmlns:p14="http://schemas.microsoft.com/office/powerpoint/2010/main" val="34277092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1220788"/>
            <a:ext cx="6208712" cy="3492500"/>
          </a:xfrm>
        </p:spPr>
      </p:sp>
      <p:sp>
        <p:nvSpPr>
          <p:cNvPr id="3" name="Notes Placeholder 2"/>
          <p:cNvSpPr>
            <a:spLocks noGrp="1"/>
          </p:cNvSpPr>
          <p:nvPr>
            <p:ph type="body" idx="1"/>
          </p:nvPr>
        </p:nvSpPr>
        <p:spPr>
          <a:xfrm>
            <a:off x="702627" y="5724759"/>
            <a:ext cx="5636295" cy="3129535"/>
          </a:xfrm>
        </p:spPr>
        <p:txBody>
          <a:bodyPr/>
          <a:lstStyle/>
          <a:p>
            <a:endParaRPr lang="en-US" sz="1100" dirty="0"/>
          </a:p>
        </p:txBody>
      </p:sp>
      <p:sp>
        <p:nvSpPr>
          <p:cNvPr id="4" name="Slide Number Placeholder 3"/>
          <p:cNvSpPr>
            <a:spLocks noGrp="1"/>
          </p:cNvSpPr>
          <p:nvPr>
            <p:ph type="sldNum" sz="quarter" idx="10"/>
          </p:nvPr>
        </p:nvSpPr>
        <p:spPr/>
        <p:txBody>
          <a:bodyPr/>
          <a:lstStyle/>
          <a:p>
            <a:fld id="{E097D752-4FC6-4CB4-8E65-6E0FE4FBA0FA}" type="slidenum">
              <a:rPr lang="en-US" smtClean="0"/>
              <a:pPr/>
              <a:t>26</a:t>
            </a:fld>
            <a:endParaRPr lang="en-US" dirty="0"/>
          </a:p>
        </p:txBody>
      </p:sp>
    </p:spTree>
    <p:extLst>
      <p:ext uri="{BB962C8B-B14F-4D97-AF65-F5344CB8AC3E}">
        <p14:creationId xmlns:p14="http://schemas.microsoft.com/office/powerpoint/2010/main" val="17018183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1220788"/>
            <a:ext cx="6208712" cy="3492500"/>
          </a:xfrm>
        </p:spPr>
      </p:sp>
      <p:sp>
        <p:nvSpPr>
          <p:cNvPr id="3" name="Notes Placeholder 2"/>
          <p:cNvSpPr>
            <a:spLocks noGrp="1"/>
          </p:cNvSpPr>
          <p:nvPr>
            <p:ph type="body" idx="1"/>
          </p:nvPr>
        </p:nvSpPr>
        <p:spPr>
          <a:xfrm>
            <a:off x="702627" y="5724759"/>
            <a:ext cx="5636295" cy="3129535"/>
          </a:xfrm>
        </p:spPr>
        <p:txBody>
          <a:bodyPr/>
          <a:lstStyle/>
          <a:p>
            <a:endParaRPr lang="en-US" sz="1100" dirty="0"/>
          </a:p>
        </p:txBody>
      </p:sp>
      <p:sp>
        <p:nvSpPr>
          <p:cNvPr id="4" name="Slide Number Placeholder 3"/>
          <p:cNvSpPr>
            <a:spLocks noGrp="1"/>
          </p:cNvSpPr>
          <p:nvPr>
            <p:ph type="sldNum" sz="quarter" idx="10"/>
          </p:nvPr>
        </p:nvSpPr>
        <p:spPr/>
        <p:txBody>
          <a:bodyPr/>
          <a:lstStyle/>
          <a:p>
            <a:fld id="{E097D752-4FC6-4CB4-8E65-6E0FE4FBA0FA}" type="slidenum">
              <a:rPr lang="en-US" smtClean="0"/>
              <a:pPr/>
              <a:t>27</a:t>
            </a:fld>
            <a:endParaRPr lang="en-US" dirty="0"/>
          </a:p>
        </p:txBody>
      </p:sp>
    </p:spTree>
    <p:extLst>
      <p:ext uri="{BB962C8B-B14F-4D97-AF65-F5344CB8AC3E}">
        <p14:creationId xmlns:p14="http://schemas.microsoft.com/office/powerpoint/2010/main" val="21835350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1220788"/>
            <a:ext cx="6208712" cy="3492500"/>
          </a:xfrm>
        </p:spPr>
      </p:sp>
      <p:sp>
        <p:nvSpPr>
          <p:cNvPr id="3" name="Notes Placeholder 2"/>
          <p:cNvSpPr>
            <a:spLocks noGrp="1"/>
          </p:cNvSpPr>
          <p:nvPr>
            <p:ph type="body" idx="1"/>
          </p:nvPr>
        </p:nvSpPr>
        <p:spPr>
          <a:xfrm>
            <a:off x="702627" y="5724759"/>
            <a:ext cx="5636295" cy="3129535"/>
          </a:xfrm>
        </p:spPr>
        <p:txBody>
          <a:bodyPr/>
          <a:lstStyle/>
          <a:p>
            <a:endParaRPr lang="en-US" sz="1100" dirty="0"/>
          </a:p>
        </p:txBody>
      </p:sp>
      <p:sp>
        <p:nvSpPr>
          <p:cNvPr id="4" name="Slide Number Placeholder 3"/>
          <p:cNvSpPr>
            <a:spLocks noGrp="1"/>
          </p:cNvSpPr>
          <p:nvPr>
            <p:ph type="sldNum" sz="quarter" idx="10"/>
          </p:nvPr>
        </p:nvSpPr>
        <p:spPr/>
        <p:txBody>
          <a:bodyPr/>
          <a:lstStyle/>
          <a:p>
            <a:fld id="{E097D752-4FC6-4CB4-8E65-6E0FE4FBA0FA}" type="slidenum">
              <a:rPr lang="en-US" smtClean="0"/>
              <a:pPr/>
              <a:t>28</a:t>
            </a:fld>
            <a:endParaRPr lang="en-US" dirty="0"/>
          </a:p>
        </p:txBody>
      </p:sp>
    </p:spTree>
    <p:extLst>
      <p:ext uri="{BB962C8B-B14F-4D97-AF65-F5344CB8AC3E}">
        <p14:creationId xmlns:p14="http://schemas.microsoft.com/office/powerpoint/2010/main" val="2846244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1220788"/>
            <a:ext cx="6208712" cy="3492500"/>
          </a:xfrm>
        </p:spPr>
      </p:sp>
      <p:sp>
        <p:nvSpPr>
          <p:cNvPr id="3" name="Notes Placeholder 2"/>
          <p:cNvSpPr>
            <a:spLocks noGrp="1"/>
          </p:cNvSpPr>
          <p:nvPr>
            <p:ph type="body" idx="1"/>
          </p:nvPr>
        </p:nvSpPr>
        <p:spPr>
          <a:xfrm>
            <a:off x="702627" y="5724759"/>
            <a:ext cx="5636295" cy="3129535"/>
          </a:xfrm>
        </p:spPr>
        <p:txBody>
          <a:bodyPr/>
          <a:lstStyle/>
          <a:p>
            <a:endParaRPr lang="en-US" sz="1100" dirty="0"/>
          </a:p>
        </p:txBody>
      </p:sp>
      <p:sp>
        <p:nvSpPr>
          <p:cNvPr id="4" name="Slide Number Placeholder 3"/>
          <p:cNvSpPr>
            <a:spLocks noGrp="1"/>
          </p:cNvSpPr>
          <p:nvPr>
            <p:ph type="sldNum" sz="quarter" idx="10"/>
          </p:nvPr>
        </p:nvSpPr>
        <p:spPr/>
        <p:txBody>
          <a:bodyPr/>
          <a:lstStyle/>
          <a:p>
            <a:fld id="{E097D752-4FC6-4CB4-8E65-6E0FE4FBA0FA}" type="slidenum">
              <a:rPr lang="en-US" smtClean="0"/>
              <a:pPr/>
              <a:t>29</a:t>
            </a:fld>
            <a:endParaRPr lang="en-US" dirty="0"/>
          </a:p>
        </p:txBody>
      </p:sp>
    </p:spTree>
    <p:extLst>
      <p:ext uri="{BB962C8B-B14F-4D97-AF65-F5344CB8AC3E}">
        <p14:creationId xmlns:p14="http://schemas.microsoft.com/office/powerpoint/2010/main" val="5623969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1220788"/>
            <a:ext cx="6208712" cy="3492500"/>
          </a:xfrm>
        </p:spPr>
      </p:sp>
      <p:sp>
        <p:nvSpPr>
          <p:cNvPr id="3" name="Notes Placeholder 2"/>
          <p:cNvSpPr>
            <a:spLocks noGrp="1"/>
          </p:cNvSpPr>
          <p:nvPr>
            <p:ph type="body" idx="1"/>
          </p:nvPr>
        </p:nvSpPr>
        <p:spPr>
          <a:xfrm>
            <a:off x="702627" y="5724759"/>
            <a:ext cx="5636295" cy="3129535"/>
          </a:xfrm>
        </p:spPr>
        <p:txBody>
          <a:bodyPr/>
          <a:lstStyle/>
          <a:p>
            <a:endParaRPr lang="en-US" sz="1100" dirty="0"/>
          </a:p>
        </p:txBody>
      </p:sp>
      <p:sp>
        <p:nvSpPr>
          <p:cNvPr id="4" name="Slide Number Placeholder 3"/>
          <p:cNvSpPr>
            <a:spLocks noGrp="1"/>
          </p:cNvSpPr>
          <p:nvPr>
            <p:ph type="sldNum" sz="quarter" idx="10"/>
          </p:nvPr>
        </p:nvSpPr>
        <p:spPr/>
        <p:txBody>
          <a:bodyPr/>
          <a:lstStyle/>
          <a:p>
            <a:fld id="{E097D752-4FC6-4CB4-8E65-6E0FE4FBA0FA}" type="slidenum">
              <a:rPr lang="en-US" smtClean="0"/>
              <a:pPr/>
              <a:t>30</a:t>
            </a:fld>
            <a:endParaRPr lang="en-US" dirty="0"/>
          </a:p>
        </p:txBody>
      </p:sp>
    </p:spTree>
    <p:extLst>
      <p:ext uri="{BB962C8B-B14F-4D97-AF65-F5344CB8AC3E}">
        <p14:creationId xmlns:p14="http://schemas.microsoft.com/office/powerpoint/2010/main" val="15302179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1220788"/>
            <a:ext cx="6208712" cy="3492500"/>
          </a:xfrm>
        </p:spPr>
      </p:sp>
      <p:sp>
        <p:nvSpPr>
          <p:cNvPr id="3" name="Notes Placeholder 2"/>
          <p:cNvSpPr>
            <a:spLocks noGrp="1"/>
          </p:cNvSpPr>
          <p:nvPr>
            <p:ph type="body" idx="1"/>
          </p:nvPr>
        </p:nvSpPr>
        <p:spPr>
          <a:xfrm>
            <a:off x="702627" y="5724759"/>
            <a:ext cx="5636295" cy="3129535"/>
          </a:xfrm>
        </p:spPr>
        <p:txBody>
          <a:bodyPr/>
          <a:lstStyle/>
          <a:p>
            <a:endParaRPr lang="en-US" sz="1100" dirty="0"/>
          </a:p>
        </p:txBody>
      </p:sp>
      <p:sp>
        <p:nvSpPr>
          <p:cNvPr id="4" name="Slide Number Placeholder 3"/>
          <p:cNvSpPr>
            <a:spLocks noGrp="1"/>
          </p:cNvSpPr>
          <p:nvPr>
            <p:ph type="sldNum" sz="quarter" idx="10"/>
          </p:nvPr>
        </p:nvSpPr>
        <p:spPr/>
        <p:txBody>
          <a:bodyPr/>
          <a:lstStyle/>
          <a:p>
            <a:fld id="{E097D752-4FC6-4CB4-8E65-6E0FE4FBA0FA}" type="slidenum">
              <a:rPr lang="en-US" smtClean="0"/>
              <a:pPr/>
              <a:t>31</a:t>
            </a:fld>
            <a:endParaRPr lang="en-US" dirty="0"/>
          </a:p>
        </p:txBody>
      </p:sp>
    </p:spTree>
    <p:extLst>
      <p:ext uri="{BB962C8B-B14F-4D97-AF65-F5344CB8AC3E}">
        <p14:creationId xmlns:p14="http://schemas.microsoft.com/office/powerpoint/2010/main" val="24797447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1220788"/>
            <a:ext cx="6208712" cy="3492500"/>
          </a:xfrm>
        </p:spPr>
      </p:sp>
      <p:sp>
        <p:nvSpPr>
          <p:cNvPr id="3" name="Notes Placeholder 2"/>
          <p:cNvSpPr>
            <a:spLocks noGrp="1"/>
          </p:cNvSpPr>
          <p:nvPr>
            <p:ph type="body" idx="1"/>
          </p:nvPr>
        </p:nvSpPr>
        <p:spPr>
          <a:xfrm>
            <a:off x="702627" y="5724759"/>
            <a:ext cx="5636295" cy="3129535"/>
          </a:xfrm>
        </p:spPr>
        <p:txBody>
          <a:bodyPr/>
          <a:lstStyle/>
          <a:p>
            <a:endParaRPr lang="en-US" sz="1100" dirty="0"/>
          </a:p>
        </p:txBody>
      </p:sp>
      <p:sp>
        <p:nvSpPr>
          <p:cNvPr id="4" name="Slide Number Placeholder 3"/>
          <p:cNvSpPr>
            <a:spLocks noGrp="1"/>
          </p:cNvSpPr>
          <p:nvPr>
            <p:ph type="sldNum" sz="quarter" idx="10"/>
          </p:nvPr>
        </p:nvSpPr>
        <p:spPr/>
        <p:txBody>
          <a:bodyPr/>
          <a:lstStyle/>
          <a:p>
            <a:fld id="{E097D752-4FC6-4CB4-8E65-6E0FE4FBA0FA}" type="slidenum">
              <a:rPr lang="en-US" smtClean="0"/>
              <a:pPr/>
              <a:t>32</a:t>
            </a:fld>
            <a:endParaRPr lang="en-US" dirty="0"/>
          </a:p>
        </p:txBody>
      </p:sp>
    </p:spTree>
    <p:extLst>
      <p:ext uri="{BB962C8B-B14F-4D97-AF65-F5344CB8AC3E}">
        <p14:creationId xmlns:p14="http://schemas.microsoft.com/office/powerpoint/2010/main" val="24404604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1220788"/>
            <a:ext cx="6208712" cy="3492500"/>
          </a:xfrm>
        </p:spPr>
      </p:sp>
      <p:sp>
        <p:nvSpPr>
          <p:cNvPr id="3" name="Notes Placeholder 2"/>
          <p:cNvSpPr>
            <a:spLocks noGrp="1"/>
          </p:cNvSpPr>
          <p:nvPr>
            <p:ph type="body" idx="1"/>
          </p:nvPr>
        </p:nvSpPr>
        <p:spPr>
          <a:xfrm>
            <a:off x="702627" y="5724759"/>
            <a:ext cx="5636295" cy="3129535"/>
          </a:xfrm>
        </p:spPr>
        <p:txBody>
          <a:bodyPr/>
          <a:lstStyle/>
          <a:p>
            <a:endParaRPr lang="en-US" sz="1100" dirty="0"/>
          </a:p>
        </p:txBody>
      </p:sp>
      <p:sp>
        <p:nvSpPr>
          <p:cNvPr id="4" name="Slide Number Placeholder 3"/>
          <p:cNvSpPr>
            <a:spLocks noGrp="1"/>
          </p:cNvSpPr>
          <p:nvPr>
            <p:ph type="sldNum" sz="quarter" idx="10"/>
          </p:nvPr>
        </p:nvSpPr>
        <p:spPr/>
        <p:txBody>
          <a:bodyPr/>
          <a:lstStyle/>
          <a:p>
            <a:fld id="{E097D752-4FC6-4CB4-8E65-6E0FE4FBA0FA}" type="slidenum">
              <a:rPr lang="en-US" smtClean="0"/>
              <a:pPr/>
              <a:t>33</a:t>
            </a:fld>
            <a:endParaRPr lang="en-US" dirty="0"/>
          </a:p>
        </p:txBody>
      </p:sp>
    </p:spTree>
    <p:extLst>
      <p:ext uri="{BB962C8B-B14F-4D97-AF65-F5344CB8AC3E}">
        <p14:creationId xmlns:p14="http://schemas.microsoft.com/office/powerpoint/2010/main" val="38621686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1220788"/>
            <a:ext cx="6208712" cy="3492500"/>
          </a:xfrm>
        </p:spPr>
      </p:sp>
      <p:sp>
        <p:nvSpPr>
          <p:cNvPr id="3" name="Notes Placeholder 2"/>
          <p:cNvSpPr>
            <a:spLocks noGrp="1"/>
          </p:cNvSpPr>
          <p:nvPr>
            <p:ph type="body" idx="1"/>
          </p:nvPr>
        </p:nvSpPr>
        <p:spPr>
          <a:xfrm>
            <a:off x="702627" y="5724759"/>
            <a:ext cx="5636295" cy="3129535"/>
          </a:xfrm>
        </p:spPr>
        <p:txBody>
          <a:bodyPr/>
          <a:lstStyle/>
          <a:p>
            <a:endParaRPr lang="en-US" sz="1100" dirty="0"/>
          </a:p>
        </p:txBody>
      </p:sp>
      <p:sp>
        <p:nvSpPr>
          <p:cNvPr id="4" name="Slide Number Placeholder 3"/>
          <p:cNvSpPr>
            <a:spLocks noGrp="1"/>
          </p:cNvSpPr>
          <p:nvPr>
            <p:ph type="sldNum" sz="quarter" idx="10"/>
          </p:nvPr>
        </p:nvSpPr>
        <p:spPr/>
        <p:txBody>
          <a:bodyPr/>
          <a:lstStyle/>
          <a:p>
            <a:fld id="{E097D752-4FC6-4CB4-8E65-6E0FE4FBA0FA}" type="slidenum">
              <a:rPr lang="en-US" smtClean="0"/>
              <a:pPr/>
              <a:t>35</a:t>
            </a:fld>
            <a:endParaRPr lang="en-US" dirty="0"/>
          </a:p>
        </p:txBody>
      </p:sp>
    </p:spTree>
    <p:extLst>
      <p:ext uri="{BB962C8B-B14F-4D97-AF65-F5344CB8AC3E}">
        <p14:creationId xmlns:p14="http://schemas.microsoft.com/office/powerpoint/2010/main" val="24839963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1220788"/>
            <a:ext cx="6208712" cy="3492500"/>
          </a:xfrm>
        </p:spPr>
      </p:sp>
      <p:sp>
        <p:nvSpPr>
          <p:cNvPr id="3" name="Notes Placeholder 2"/>
          <p:cNvSpPr>
            <a:spLocks noGrp="1"/>
          </p:cNvSpPr>
          <p:nvPr>
            <p:ph type="body" idx="1"/>
          </p:nvPr>
        </p:nvSpPr>
        <p:spPr>
          <a:xfrm>
            <a:off x="702627" y="5724759"/>
            <a:ext cx="5636295" cy="3129535"/>
          </a:xfrm>
        </p:spPr>
        <p:txBody>
          <a:bodyPr/>
          <a:lstStyle/>
          <a:p>
            <a:endParaRPr lang="en-US" sz="1100" dirty="0"/>
          </a:p>
        </p:txBody>
      </p:sp>
      <p:sp>
        <p:nvSpPr>
          <p:cNvPr id="4" name="Slide Number Placeholder 3"/>
          <p:cNvSpPr>
            <a:spLocks noGrp="1"/>
          </p:cNvSpPr>
          <p:nvPr>
            <p:ph type="sldNum" sz="quarter" idx="10"/>
          </p:nvPr>
        </p:nvSpPr>
        <p:spPr/>
        <p:txBody>
          <a:bodyPr/>
          <a:lstStyle/>
          <a:p>
            <a:fld id="{E097D752-4FC6-4CB4-8E65-6E0FE4FBA0FA}" type="slidenum">
              <a:rPr lang="en-US" smtClean="0"/>
              <a:pPr/>
              <a:t>36</a:t>
            </a:fld>
            <a:endParaRPr lang="en-US" dirty="0"/>
          </a:p>
        </p:txBody>
      </p:sp>
    </p:spTree>
    <p:extLst>
      <p:ext uri="{BB962C8B-B14F-4D97-AF65-F5344CB8AC3E}">
        <p14:creationId xmlns:p14="http://schemas.microsoft.com/office/powerpoint/2010/main" val="3452135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85715" rtl="0" eaLnBrk="1" fontAlgn="auto" latinLnBrk="0" hangingPunct="1">
              <a:lnSpc>
                <a:spcPct val="100000"/>
              </a:lnSpc>
              <a:spcBef>
                <a:spcPts val="0"/>
              </a:spcBef>
              <a:spcAft>
                <a:spcPts val="0"/>
              </a:spcAft>
              <a:buClrTx/>
              <a:buSzTx/>
              <a:buFontTx/>
              <a:buNone/>
              <a:tabLst/>
              <a:defRPr/>
            </a:pPr>
            <a:fld id="{1D475807-E999-46A3-AFF8-995FFB2223B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715"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55530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1220788"/>
            <a:ext cx="6208712" cy="3492500"/>
          </a:xfrm>
        </p:spPr>
      </p:sp>
      <p:sp>
        <p:nvSpPr>
          <p:cNvPr id="3" name="Notes Placeholder 2"/>
          <p:cNvSpPr>
            <a:spLocks noGrp="1"/>
          </p:cNvSpPr>
          <p:nvPr>
            <p:ph type="body" idx="1"/>
          </p:nvPr>
        </p:nvSpPr>
        <p:spPr>
          <a:xfrm>
            <a:off x="702627" y="5724759"/>
            <a:ext cx="5636295" cy="3129535"/>
          </a:xfrm>
        </p:spPr>
        <p:txBody>
          <a:bodyPr/>
          <a:lstStyle/>
          <a:p>
            <a:endParaRPr lang="en-US" sz="1100" dirty="0"/>
          </a:p>
        </p:txBody>
      </p:sp>
      <p:sp>
        <p:nvSpPr>
          <p:cNvPr id="4" name="Slide Number Placeholder 3"/>
          <p:cNvSpPr>
            <a:spLocks noGrp="1"/>
          </p:cNvSpPr>
          <p:nvPr>
            <p:ph type="sldNum" sz="quarter" idx="10"/>
          </p:nvPr>
        </p:nvSpPr>
        <p:spPr/>
        <p:txBody>
          <a:bodyPr/>
          <a:lstStyle/>
          <a:p>
            <a:fld id="{E097D752-4FC6-4CB4-8E65-6E0FE4FBA0FA}" type="slidenum">
              <a:rPr lang="en-US" smtClean="0"/>
              <a:pPr/>
              <a:t>37</a:t>
            </a:fld>
            <a:endParaRPr lang="en-US" dirty="0"/>
          </a:p>
        </p:txBody>
      </p:sp>
    </p:spTree>
    <p:extLst>
      <p:ext uri="{BB962C8B-B14F-4D97-AF65-F5344CB8AC3E}">
        <p14:creationId xmlns:p14="http://schemas.microsoft.com/office/powerpoint/2010/main" val="19490553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1220788"/>
            <a:ext cx="6208712" cy="3492500"/>
          </a:xfrm>
        </p:spPr>
      </p:sp>
      <p:sp>
        <p:nvSpPr>
          <p:cNvPr id="3" name="Notes Placeholder 2"/>
          <p:cNvSpPr>
            <a:spLocks noGrp="1"/>
          </p:cNvSpPr>
          <p:nvPr>
            <p:ph type="body" idx="1"/>
          </p:nvPr>
        </p:nvSpPr>
        <p:spPr>
          <a:xfrm>
            <a:off x="702627" y="5724759"/>
            <a:ext cx="5636295" cy="3129535"/>
          </a:xfrm>
        </p:spPr>
        <p:txBody>
          <a:bodyPr/>
          <a:lstStyle/>
          <a:p>
            <a:endParaRPr lang="en-US" sz="1100" dirty="0"/>
          </a:p>
        </p:txBody>
      </p:sp>
      <p:sp>
        <p:nvSpPr>
          <p:cNvPr id="4" name="Slide Number Placeholder 3"/>
          <p:cNvSpPr>
            <a:spLocks noGrp="1"/>
          </p:cNvSpPr>
          <p:nvPr>
            <p:ph type="sldNum" sz="quarter" idx="10"/>
          </p:nvPr>
        </p:nvSpPr>
        <p:spPr/>
        <p:txBody>
          <a:bodyPr/>
          <a:lstStyle/>
          <a:p>
            <a:fld id="{E097D752-4FC6-4CB4-8E65-6E0FE4FBA0FA}" type="slidenum">
              <a:rPr lang="en-US" smtClean="0"/>
              <a:pPr/>
              <a:t>38</a:t>
            </a:fld>
            <a:endParaRPr lang="en-US" dirty="0"/>
          </a:p>
        </p:txBody>
      </p:sp>
    </p:spTree>
    <p:extLst>
      <p:ext uri="{BB962C8B-B14F-4D97-AF65-F5344CB8AC3E}">
        <p14:creationId xmlns:p14="http://schemas.microsoft.com/office/powerpoint/2010/main" val="4032200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1220788"/>
            <a:ext cx="6208712" cy="3492500"/>
          </a:xfrm>
        </p:spPr>
      </p:sp>
      <p:sp>
        <p:nvSpPr>
          <p:cNvPr id="3" name="Notes Placeholder 2"/>
          <p:cNvSpPr>
            <a:spLocks noGrp="1"/>
          </p:cNvSpPr>
          <p:nvPr>
            <p:ph type="body" idx="1"/>
          </p:nvPr>
        </p:nvSpPr>
        <p:spPr>
          <a:xfrm>
            <a:off x="702627" y="5724759"/>
            <a:ext cx="5636295" cy="3129535"/>
          </a:xfrm>
        </p:spPr>
        <p:txBody>
          <a:bodyPr/>
          <a:lstStyle/>
          <a:p>
            <a:endParaRPr lang="en-US" sz="1100" dirty="0"/>
          </a:p>
        </p:txBody>
      </p:sp>
      <p:sp>
        <p:nvSpPr>
          <p:cNvPr id="4" name="Slide Number Placeholder 3"/>
          <p:cNvSpPr>
            <a:spLocks noGrp="1"/>
          </p:cNvSpPr>
          <p:nvPr>
            <p:ph type="sldNum" sz="quarter" idx="10"/>
          </p:nvPr>
        </p:nvSpPr>
        <p:spPr/>
        <p:txBody>
          <a:bodyPr/>
          <a:lstStyle/>
          <a:p>
            <a:fld id="{E097D752-4FC6-4CB4-8E65-6E0FE4FBA0FA}" type="slidenum">
              <a:rPr lang="en-US" smtClean="0"/>
              <a:pPr/>
              <a:t>39</a:t>
            </a:fld>
            <a:endParaRPr lang="en-US" dirty="0"/>
          </a:p>
        </p:txBody>
      </p:sp>
    </p:spTree>
    <p:extLst>
      <p:ext uri="{BB962C8B-B14F-4D97-AF65-F5344CB8AC3E}">
        <p14:creationId xmlns:p14="http://schemas.microsoft.com/office/powerpoint/2010/main" val="18208968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1220788"/>
            <a:ext cx="6208712" cy="3492500"/>
          </a:xfrm>
        </p:spPr>
      </p:sp>
      <p:sp>
        <p:nvSpPr>
          <p:cNvPr id="3" name="Notes Placeholder 2"/>
          <p:cNvSpPr>
            <a:spLocks noGrp="1"/>
          </p:cNvSpPr>
          <p:nvPr>
            <p:ph type="body" idx="1"/>
          </p:nvPr>
        </p:nvSpPr>
        <p:spPr>
          <a:xfrm>
            <a:off x="702627" y="5724759"/>
            <a:ext cx="5636295" cy="3129535"/>
          </a:xfrm>
        </p:spPr>
        <p:txBody>
          <a:bodyPr/>
          <a:lstStyle/>
          <a:p>
            <a:endParaRPr lang="en-US" sz="1100" dirty="0"/>
          </a:p>
        </p:txBody>
      </p:sp>
      <p:sp>
        <p:nvSpPr>
          <p:cNvPr id="4" name="Slide Number Placeholder 3"/>
          <p:cNvSpPr>
            <a:spLocks noGrp="1"/>
          </p:cNvSpPr>
          <p:nvPr>
            <p:ph type="sldNum" sz="quarter" idx="10"/>
          </p:nvPr>
        </p:nvSpPr>
        <p:spPr/>
        <p:txBody>
          <a:bodyPr/>
          <a:lstStyle/>
          <a:p>
            <a:fld id="{E097D752-4FC6-4CB4-8E65-6E0FE4FBA0FA}" type="slidenum">
              <a:rPr lang="en-US" smtClean="0"/>
              <a:pPr/>
              <a:t>40</a:t>
            </a:fld>
            <a:endParaRPr lang="en-US" dirty="0"/>
          </a:p>
        </p:txBody>
      </p:sp>
    </p:spTree>
    <p:extLst>
      <p:ext uri="{BB962C8B-B14F-4D97-AF65-F5344CB8AC3E}">
        <p14:creationId xmlns:p14="http://schemas.microsoft.com/office/powerpoint/2010/main" val="5634776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1220788"/>
            <a:ext cx="6208712" cy="3492500"/>
          </a:xfrm>
        </p:spPr>
      </p:sp>
      <p:sp>
        <p:nvSpPr>
          <p:cNvPr id="3" name="Notes Placeholder 2"/>
          <p:cNvSpPr>
            <a:spLocks noGrp="1"/>
          </p:cNvSpPr>
          <p:nvPr>
            <p:ph type="body" idx="1"/>
          </p:nvPr>
        </p:nvSpPr>
        <p:spPr>
          <a:xfrm>
            <a:off x="702627" y="5724759"/>
            <a:ext cx="5636295" cy="3129535"/>
          </a:xfrm>
        </p:spPr>
        <p:txBody>
          <a:bodyPr/>
          <a:lstStyle/>
          <a:p>
            <a:endParaRPr lang="en-US" sz="1100" dirty="0"/>
          </a:p>
        </p:txBody>
      </p:sp>
      <p:sp>
        <p:nvSpPr>
          <p:cNvPr id="4" name="Slide Number Placeholder 3"/>
          <p:cNvSpPr>
            <a:spLocks noGrp="1"/>
          </p:cNvSpPr>
          <p:nvPr>
            <p:ph type="sldNum" sz="quarter" idx="10"/>
          </p:nvPr>
        </p:nvSpPr>
        <p:spPr/>
        <p:txBody>
          <a:bodyPr/>
          <a:lstStyle/>
          <a:p>
            <a:fld id="{E097D752-4FC6-4CB4-8E65-6E0FE4FBA0FA}" type="slidenum">
              <a:rPr lang="en-US" smtClean="0"/>
              <a:pPr/>
              <a:t>41</a:t>
            </a:fld>
            <a:endParaRPr lang="en-US" dirty="0"/>
          </a:p>
        </p:txBody>
      </p:sp>
    </p:spTree>
    <p:extLst>
      <p:ext uri="{BB962C8B-B14F-4D97-AF65-F5344CB8AC3E}">
        <p14:creationId xmlns:p14="http://schemas.microsoft.com/office/powerpoint/2010/main" val="12781399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1220788"/>
            <a:ext cx="6208712" cy="3492500"/>
          </a:xfrm>
        </p:spPr>
      </p:sp>
      <p:sp>
        <p:nvSpPr>
          <p:cNvPr id="3" name="Notes Placeholder 2"/>
          <p:cNvSpPr>
            <a:spLocks noGrp="1"/>
          </p:cNvSpPr>
          <p:nvPr>
            <p:ph type="body" idx="1"/>
          </p:nvPr>
        </p:nvSpPr>
        <p:spPr>
          <a:xfrm>
            <a:off x="702627" y="5724759"/>
            <a:ext cx="5636295" cy="3129535"/>
          </a:xfrm>
        </p:spPr>
        <p:txBody>
          <a:bodyPr/>
          <a:lstStyle/>
          <a:p>
            <a:endParaRPr lang="en-US" sz="1100" dirty="0"/>
          </a:p>
        </p:txBody>
      </p:sp>
      <p:sp>
        <p:nvSpPr>
          <p:cNvPr id="4" name="Slide Number Placeholder 3"/>
          <p:cNvSpPr>
            <a:spLocks noGrp="1"/>
          </p:cNvSpPr>
          <p:nvPr>
            <p:ph type="sldNum" sz="quarter" idx="10"/>
          </p:nvPr>
        </p:nvSpPr>
        <p:spPr/>
        <p:txBody>
          <a:bodyPr/>
          <a:lstStyle/>
          <a:p>
            <a:fld id="{E097D752-4FC6-4CB4-8E65-6E0FE4FBA0FA}" type="slidenum">
              <a:rPr lang="en-US" smtClean="0"/>
              <a:pPr/>
              <a:t>43</a:t>
            </a:fld>
            <a:endParaRPr lang="en-US" dirty="0"/>
          </a:p>
        </p:txBody>
      </p:sp>
    </p:spTree>
    <p:extLst>
      <p:ext uri="{BB962C8B-B14F-4D97-AF65-F5344CB8AC3E}">
        <p14:creationId xmlns:p14="http://schemas.microsoft.com/office/powerpoint/2010/main" val="25777633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1220788"/>
            <a:ext cx="6208712" cy="3492500"/>
          </a:xfrm>
        </p:spPr>
      </p:sp>
      <p:sp>
        <p:nvSpPr>
          <p:cNvPr id="3" name="Notes Placeholder 2"/>
          <p:cNvSpPr>
            <a:spLocks noGrp="1"/>
          </p:cNvSpPr>
          <p:nvPr>
            <p:ph type="body" idx="1"/>
          </p:nvPr>
        </p:nvSpPr>
        <p:spPr>
          <a:xfrm>
            <a:off x="702627" y="5724759"/>
            <a:ext cx="5636295" cy="3129535"/>
          </a:xfrm>
        </p:spPr>
        <p:txBody>
          <a:bodyPr/>
          <a:lstStyle/>
          <a:p>
            <a:endParaRPr lang="en-US" sz="1100" dirty="0"/>
          </a:p>
        </p:txBody>
      </p:sp>
      <p:sp>
        <p:nvSpPr>
          <p:cNvPr id="4" name="Slide Number Placeholder 3"/>
          <p:cNvSpPr>
            <a:spLocks noGrp="1"/>
          </p:cNvSpPr>
          <p:nvPr>
            <p:ph type="sldNum" sz="quarter" idx="10"/>
          </p:nvPr>
        </p:nvSpPr>
        <p:spPr/>
        <p:txBody>
          <a:bodyPr/>
          <a:lstStyle/>
          <a:p>
            <a:fld id="{E097D752-4FC6-4CB4-8E65-6E0FE4FBA0FA}" type="slidenum">
              <a:rPr lang="en-US" smtClean="0"/>
              <a:pPr/>
              <a:t>44</a:t>
            </a:fld>
            <a:endParaRPr lang="en-US" dirty="0"/>
          </a:p>
        </p:txBody>
      </p:sp>
    </p:spTree>
    <p:extLst>
      <p:ext uri="{BB962C8B-B14F-4D97-AF65-F5344CB8AC3E}">
        <p14:creationId xmlns:p14="http://schemas.microsoft.com/office/powerpoint/2010/main" val="28184166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1220788"/>
            <a:ext cx="6208712" cy="3492500"/>
          </a:xfrm>
        </p:spPr>
      </p:sp>
      <p:sp>
        <p:nvSpPr>
          <p:cNvPr id="3" name="Notes Placeholder 2"/>
          <p:cNvSpPr>
            <a:spLocks noGrp="1"/>
          </p:cNvSpPr>
          <p:nvPr>
            <p:ph type="body" idx="1"/>
          </p:nvPr>
        </p:nvSpPr>
        <p:spPr>
          <a:xfrm>
            <a:off x="702627" y="5724759"/>
            <a:ext cx="5636295" cy="3129535"/>
          </a:xfrm>
        </p:spPr>
        <p:txBody>
          <a:bodyPr/>
          <a:lstStyle/>
          <a:p>
            <a:endParaRPr lang="en-US" sz="1100" dirty="0"/>
          </a:p>
        </p:txBody>
      </p:sp>
      <p:sp>
        <p:nvSpPr>
          <p:cNvPr id="4" name="Slide Number Placeholder 3"/>
          <p:cNvSpPr>
            <a:spLocks noGrp="1"/>
          </p:cNvSpPr>
          <p:nvPr>
            <p:ph type="sldNum" sz="quarter" idx="10"/>
          </p:nvPr>
        </p:nvSpPr>
        <p:spPr/>
        <p:txBody>
          <a:bodyPr/>
          <a:lstStyle/>
          <a:p>
            <a:fld id="{E097D752-4FC6-4CB4-8E65-6E0FE4FBA0FA}" type="slidenum">
              <a:rPr lang="en-US" smtClean="0"/>
              <a:pPr/>
              <a:t>45</a:t>
            </a:fld>
            <a:endParaRPr lang="en-US" dirty="0"/>
          </a:p>
        </p:txBody>
      </p:sp>
    </p:spTree>
    <p:extLst>
      <p:ext uri="{BB962C8B-B14F-4D97-AF65-F5344CB8AC3E}">
        <p14:creationId xmlns:p14="http://schemas.microsoft.com/office/powerpoint/2010/main" val="32936856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1220788"/>
            <a:ext cx="6208712" cy="3492500"/>
          </a:xfrm>
        </p:spPr>
      </p:sp>
      <p:sp>
        <p:nvSpPr>
          <p:cNvPr id="3" name="Notes Placeholder 2"/>
          <p:cNvSpPr>
            <a:spLocks noGrp="1"/>
          </p:cNvSpPr>
          <p:nvPr>
            <p:ph type="body" idx="1"/>
          </p:nvPr>
        </p:nvSpPr>
        <p:spPr>
          <a:xfrm>
            <a:off x="702627" y="5724759"/>
            <a:ext cx="5636295" cy="3129535"/>
          </a:xfrm>
        </p:spPr>
        <p:txBody>
          <a:bodyPr/>
          <a:lstStyle/>
          <a:p>
            <a:endParaRPr lang="en-US" sz="1100" dirty="0"/>
          </a:p>
        </p:txBody>
      </p:sp>
      <p:sp>
        <p:nvSpPr>
          <p:cNvPr id="4" name="Slide Number Placeholder 3"/>
          <p:cNvSpPr>
            <a:spLocks noGrp="1"/>
          </p:cNvSpPr>
          <p:nvPr>
            <p:ph type="sldNum" sz="quarter" idx="10"/>
          </p:nvPr>
        </p:nvSpPr>
        <p:spPr/>
        <p:txBody>
          <a:bodyPr/>
          <a:lstStyle/>
          <a:p>
            <a:fld id="{E097D752-4FC6-4CB4-8E65-6E0FE4FBA0FA}" type="slidenum">
              <a:rPr lang="en-US" smtClean="0"/>
              <a:pPr/>
              <a:t>46</a:t>
            </a:fld>
            <a:endParaRPr lang="en-US" dirty="0"/>
          </a:p>
        </p:txBody>
      </p:sp>
    </p:spTree>
    <p:extLst>
      <p:ext uri="{BB962C8B-B14F-4D97-AF65-F5344CB8AC3E}">
        <p14:creationId xmlns:p14="http://schemas.microsoft.com/office/powerpoint/2010/main" val="16552201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1220788"/>
            <a:ext cx="6208712" cy="3492500"/>
          </a:xfrm>
        </p:spPr>
      </p:sp>
      <p:sp>
        <p:nvSpPr>
          <p:cNvPr id="3" name="Notes Placeholder 2"/>
          <p:cNvSpPr>
            <a:spLocks noGrp="1"/>
          </p:cNvSpPr>
          <p:nvPr>
            <p:ph type="body" idx="1"/>
          </p:nvPr>
        </p:nvSpPr>
        <p:spPr>
          <a:xfrm>
            <a:off x="702627" y="5724759"/>
            <a:ext cx="5636295" cy="3129535"/>
          </a:xfrm>
        </p:spPr>
        <p:txBody>
          <a:bodyPr/>
          <a:lstStyle/>
          <a:p>
            <a:endParaRPr lang="en-US" sz="1100" dirty="0"/>
          </a:p>
        </p:txBody>
      </p:sp>
      <p:sp>
        <p:nvSpPr>
          <p:cNvPr id="4" name="Slide Number Placeholder 3"/>
          <p:cNvSpPr>
            <a:spLocks noGrp="1"/>
          </p:cNvSpPr>
          <p:nvPr>
            <p:ph type="sldNum" sz="quarter" idx="10"/>
          </p:nvPr>
        </p:nvSpPr>
        <p:spPr/>
        <p:txBody>
          <a:bodyPr/>
          <a:lstStyle/>
          <a:p>
            <a:fld id="{E097D752-4FC6-4CB4-8E65-6E0FE4FBA0FA}" type="slidenum">
              <a:rPr lang="en-US" smtClean="0"/>
              <a:pPr/>
              <a:t>47</a:t>
            </a:fld>
            <a:endParaRPr lang="en-US" dirty="0"/>
          </a:p>
        </p:txBody>
      </p:sp>
    </p:spTree>
    <p:extLst>
      <p:ext uri="{BB962C8B-B14F-4D97-AF65-F5344CB8AC3E}">
        <p14:creationId xmlns:p14="http://schemas.microsoft.com/office/powerpoint/2010/main" val="36309028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A6C5B4-58D7-4B7F-AA98-6283AFFD815A}" type="slidenum">
              <a:rPr lang="en-US" smtClean="0"/>
              <a:t>10</a:t>
            </a:fld>
            <a:endParaRPr lang="en-US" dirty="0"/>
          </a:p>
        </p:txBody>
      </p:sp>
    </p:spTree>
    <p:extLst>
      <p:ext uri="{BB962C8B-B14F-4D97-AF65-F5344CB8AC3E}">
        <p14:creationId xmlns:p14="http://schemas.microsoft.com/office/powerpoint/2010/main" val="34092685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85715" rtl="0" eaLnBrk="1" fontAlgn="auto" latinLnBrk="0" hangingPunct="1">
              <a:lnSpc>
                <a:spcPct val="100000"/>
              </a:lnSpc>
              <a:spcBef>
                <a:spcPts val="0"/>
              </a:spcBef>
              <a:spcAft>
                <a:spcPts val="0"/>
              </a:spcAft>
              <a:buClrTx/>
              <a:buSzTx/>
              <a:buFontTx/>
              <a:buNone/>
              <a:tabLst/>
              <a:defRPr/>
            </a:pPr>
            <a:fld id="{1D475807-E999-46A3-AFF8-995FFB2223B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715"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94632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1220788"/>
            <a:ext cx="6208712" cy="3492500"/>
          </a:xfrm>
        </p:spPr>
      </p:sp>
      <p:sp>
        <p:nvSpPr>
          <p:cNvPr id="3" name="Notes Placeholder 2"/>
          <p:cNvSpPr>
            <a:spLocks noGrp="1"/>
          </p:cNvSpPr>
          <p:nvPr>
            <p:ph type="body" idx="1"/>
          </p:nvPr>
        </p:nvSpPr>
        <p:spPr>
          <a:xfrm>
            <a:off x="702627" y="5724759"/>
            <a:ext cx="5636295" cy="3129535"/>
          </a:xfrm>
        </p:spPr>
        <p:txBody>
          <a:bodyPr/>
          <a:lstStyle/>
          <a:p>
            <a:endParaRPr lang="en-US" sz="1100" dirty="0"/>
          </a:p>
        </p:txBody>
      </p:sp>
      <p:sp>
        <p:nvSpPr>
          <p:cNvPr id="4" name="Slide Number Placeholder 3"/>
          <p:cNvSpPr>
            <a:spLocks noGrp="1"/>
          </p:cNvSpPr>
          <p:nvPr>
            <p:ph type="sldNum" sz="quarter" idx="10"/>
          </p:nvPr>
        </p:nvSpPr>
        <p:spPr/>
        <p:txBody>
          <a:bodyPr/>
          <a:lstStyle/>
          <a:p>
            <a:fld id="{E097D752-4FC6-4CB4-8E65-6E0FE4FBA0FA}" type="slidenum">
              <a:rPr lang="en-US" smtClean="0"/>
              <a:pPr/>
              <a:t>50</a:t>
            </a:fld>
            <a:endParaRPr lang="en-US" dirty="0"/>
          </a:p>
        </p:txBody>
      </p:sp>
    </p:spTree>
    <p:extLst>
      <p:ext uri="{BB962C8B-B14F-4D97-AF65-F5344CB8AC3E}">
        <p14:creationId xmlns:p14="http://schemas.microsoft.com/office/powerpoint/2010/main" val="25762650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1220788"/>
            <a:ext cx="6208712" cy="3492500"/>
          </a:xfrm>
        </p:spPr>
      </p:sp>
      <p:sp>
        <p:nvSpPr>
          <p:cNvPr id="3" name="Notes Placeholder 2"/>
          <p:cNvSpPr>
            <a:spLocks noGrp="1"/>
          </p:cNvSpPr>
          <p:nvPr>
            <p:ph type="body" idx="1"/>
          </p:nvPr>
        </p:nvSpPr>
        <p:spPr>
          <a:xfrm>
            <a:off x="702627" y="5724759"/>
            <a:ext cx="5636295" cy="3129535"/>
          </a:xfrm>
        </p:spPr>
        <p:txBody>
          <a:bodyPr/>
          <a:lstStyle/>
          <a:p>
            <a:endParaRPr lang="en-US" sz="1100" dirty="0"/>
          </a:p>
        </p:txBody>
      </p:sp>
      <p:sp>
        <p:nvSpPr>
          <p:cNvPr id="4" name="Slide Number Placeholder 3"/>
          <p:cNvSpPr>
            <a:spLocks noGrp="1"/>
          </p:cNvSpPr>
          <p:nvPr>
            <p:ph type="sldNum" sz="quarter" idx="10"/>
          </p:nvPr>
        </p:nvSpPr>
        <p:spPr/>
        <p:txBody>
          <a:bodyPr/>
          <a:lstStyle/>
          <a:p>
            <a:fld id="{E097D752-4FC6-4CB4-8E65-6E0FE4FBA0FA}" type="slidenum">
              <a:rPr lang="en-US" smtClean="0"/>
              <a:pPr/>
              <a:t>51</a:t>
            </a:fld>
            <a:endParaRPr lang="en-US" dirty="0"/>
          </a:p>
        </p:txBody>
      </p:sp>
    </p:spTree>
    <p:extLst>
      <p:ext uri="{BB962C8B-B14F-4D97-AF65-F5344CB8AC3E}">
        <p14:creationId xmlns:p14="http://schemas.microsoft.com/office/powerpoint/2010/main" val="8636384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A6C5B4-58D7-4B7F-AA98-6283AFFD815A}" type="slidenum">
              <a:rPr lang="en-US" smtClean="0"/>
              <a:t>55</a:t>
            </a:fld>
            <a:endParaRPr lang="en-US" dirty="0"/>
          </a:p>
        </p:txBody>
      </p:sp>
    </p:spTree>
    <p:extLst>
      <p:ext uri="{BB962C8B-B14F-4D97-AF65-F5344CB8AC3E}">
        <p14:creationId xmlns:p14="http://schemas.microsoft.com/office/powerpoint/2010/main" val="16487659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defTabSz="931774">
              <a:defRPr/>
            </a:pPr>
            <a:fld id="{1ADDF3F5-4F31-459E-AE4E-6F79689B0B71}" type="slidenum">
              <a:rPr lang="en-US">
                <a:solidFill>
                  <a:prstClr val="black"/>
                </a:solidFill>
                <a:latin typeface="Calibri"/>
              </a:rPr>
              <a:pPr defTabSz="931774">
                <a:defRPr/>
              </a:pPr>
              <a:t>56</a:t>
            </a:fld>
            <a:endParaRPr lang="en-US" dirty="0">
              <a:solidFill>
                <a:prstClr val="black"/>
              </a:solidFill>
              <a:latin typeface="Calibri"/>
            </a:endParaRPr>
          </a:p>
        </p:txBody>
      </p:sp>
    </p:spTree>
    <p:extLst>
      <p:ext uri="{BB962C8B-B14F-4D97-AF65-F5344CB8AC3E}">
        <p14:creationId xmlns:p14="http://schemas.microsoft.com/office/powerpoint/2010/main" val="4301346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defTabSz="931774">
              <a:defRPr/>
            </a:pPr>
            <a:fld id="{1ADDF3F5-4F31-459E-AE4E-6F79689B0B71}" type="slidenum">
              <a:rPr lang="en-US">
                <a:solidFill>
                  <a:prstClr val="black"/>
                </a:solidFill>
                <a:latin typeface="Calibri"/>
              </a:rPr>
              <a:pPr defTabSz="931774">
                <a:defRPr/>
              </a:pPr>
              <a:t>57</a:t>
            </a:fld>
            <a:endParaRPr lang="en-US" dirty="0">
              <a:solidFill>
                <a:prstClr val="black"/>
              </a:solidFill>
              <a:latin typeface="Calibri"/>
            </a:endParaRPr>
          </a:p>
        </p:txBody>
      </p:sp>
    </p:spTree>
    <p:extLst>
      <p:ext uri="{BB962C8B-B14F-4D97-AF65-F5344CB8AC3E}">
        <p14:creationId xmlns:p14="http://schemas.microsoft.com/office/powerpoint/2010/main" val="15506884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A6C5B4-58D7-4B7F-AA98-6283AFFD815A}" type="slidenum">
              <a:rPr lang="en-US" smtClean="0"/>
              <a:t>59</a:t>
            </a:fld>
            <a:endParaRPr lang="en-US" dirty="0"/>
          </a:p>
        </p:txBody>
      </p:sp>
    </p:spTree>
    <p:extLst>
      <p:ext uri="{BB962C8B-B14F-4D97-AF65-F5344CB8AC3E}">
        <p14:creationId xmlns:p14="http://schemas.microsoft.com/office/powerpoint/2010/main" val="3867121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85715" rtl="0" eaLnBrk="1" fontAlgn="auto" latinLnBrk="0" hangingPunct="1">
              <a:lnSpc>
                <a:spcPct val="100000"/>
              </a:lnSpc>
              <a:spcBef>
                <a:spcPts val="0"/>
              </a:spcBef>
              <a:spcAft>
                <a:spcPts val="0"/>
              </a:spcAft>
              <a:buClrTx/>
              <a:buSzTx/>
              <a:buFontTx/>
              <a:buNone/>
              <a:tabLst/>
              <a:defRPr/>
            </a:pPr>
            <a:fld id="{1D475807-E999-46A3-AFF8-995FFB2223B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715"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15682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85715" rtl="0" eaLnBrk="1" fontAlgn="auto" latinLnBrk="0" hangingPunct="1">
              <a:lnSpc>
                <a:spcPct val="100000"/>
              </a:lnSpc>
              <a:spcBef>
                <a:spcPts val="0"/>
              </a:spcBef>
              <a:spcAft>
                <a:spcPts val="0"/>
              </a:spcAft>
              <a:buClrTx/>
              <a:buSzTx/>
              <a:buFontTx/>
              <a:buNone/>
              <a:tabLst/>
              <a:defRPr/>
            </a:pPr>
            <a:fld id="{1D475807-E999-46A3-AFF8-995FFB2223B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715"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98176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1220788"/>
            <a:ext cx="6208712" cy="3492500"/>
          </a:xfrm>
        </p:spPr>
      </p:sp>
      <p:sp>
        <p:nvSpPr>
          <p:cNvPr id="3" name="Notes Placeholder 2"/>
          <p:cNvSpPr>
            <a:spLocks noGrp="1"/>
          </p:cNvSpPr>
          <p:nvPr>
            <p:ph type="body" idx="1"/>
          </p:nvPr>
        </p:nvSpPr>
        <p:spPr>
          <a:xfrm>
            <a:off x="702627" y="5724759"/>
            <a:ext cx="5636295" cy="3129535"/>
          </a:xfrm>
        </p:spPr>
        <p:txBody>
          <a:bodyPr/>
          <a:lstStyle/>
          <a:p>
            <a:endParaRPr lang="en-US" sz="1100" dirty="0"/>
          </a:p>
        </p:txBody>
      </p:sp>
      <p:sp>
        <p:nvSpPr>
          <p:cNvPr id="4" name="Slide Number Placeholder 3"/>
          <p:cNvSpPr>
            <a:spLocks noGrp="1"/>
          </p:cNvSpPr>
          <p:nvPr>
            <p:ph type="sldNum" sz="quarter" idx="10"/>
          </p:nvPr>
        </p:nvSpPr>
        <p:spPr/>
        <p:txBody>
          <a:bodyPr/>
          <a:lstStyle/>
          <a:p>
            <a:fld id="{E097D752-4FC6-4CB4-8E65-6E0FE4FBA0FA}" type="slidenum">
              <a:rPr lang="en-US" smtClean="0"/>
              <a:pPr/>
              <a:t>21</a:t>
            </a:fld>
            <a:endParaRPr lang="en-US" dirty="0"/>
          </a:p>
        </p:txBody>
      </p:sp>
    </p:spTree>
    <p:extLst>
      <p:ext uri="{BB962C8B-B14F-4D97-AF65-F5344CB8AC3E}">
        <p14:creationId xmlns:p14="http://schemas.microsoft.com/office/powerpoint/2010/main" val="3333937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1220788"/>
            <a:ext cx="6208712" cy="3492500"/>
          </a:xfrm>
        </p:spPr>
      </p:sp>
      <p:sp>
        <p:nvSpPr>
          <p:cNvPr id="3" name="Notes Placeholder 2"/>
          <p:cNvSpPr>
            <a:spLocks noGrp="1"/>
          </p:cNvSpPr>
          <p:nvPr>
            <p:ph type="body" idx="1"/>
          </p:nvPr>
        </p:nvSpPr>
        <p:spPr>
          <a:xfrm>
            <a:off x="702627" y="5724759"/>
            <a:ext cx="5636295" cy="3129535"/>
          </a:xfrm>
        </p:spPr>
        <p:txBody>
          <a:bodyPr/>
          <a:lstStyle/>
          <a:p>
            <a:endParaRPr lang="en-US" sz="1100" dirty="0"/>
          </a:p>
        </p:txBody>
      </p:sp>
      <p:sp>
        <p:nvSpPr>
          <p:cNvPr id="4" name="Slide Number Placeholder 3"/>
          <p:cNvSpPr>
            <a:spLocks noGrp="1"/>
          </p:cNvSpPr>
          <p:nvPr>
            <p:ph type="sldNum" sz="quarter" idx="10"/>
          </p:nvPr>
        </p:nvSpPr>
        <p:spPr/>
        <p:txBody>
          <a:bodyPr/>
          <a:lstStyle/>
          <a:p>
            <a:fld id="{E097D752-4FC6-4CB4-8E65-6E0FE4FBA0FA}" type="slidenum">
              <a:rPr lang="en-US" smtClean="0"/>
              <a:pPr/>
              <a:t>23</a:t>
            </a:fld>
            <a:endParaRPr lang="en-US" dirty="0"/>
          </a:p>
        </p:txBody>
      </p:sp>
    </p:spTree>
    <p:extLst>
      <p:ext uri="{BB962C8B-B14F-4D97-AF65-F5344CB8AC3E}">
        <p14:creationId xmlns:p14="http://schemas.microsoft.com/office/powerpoint/2010/main" val="1208344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1220788"/>
            <a:ext cx="6208712" cy="3492500"/>
          </a:xfrm>
        </p:spPr>
      </p:sp>
      <p:sp>
        <p:nvSpPr>
          <p:cNvPr id="3" name="Notes Placeholder 2"/>
          <p:cNvSpPr>
            <a:spLocks noGrp="1"/>
          </p:cNvSpPr>
          <p:nvPr>
            <p:ph type="body" idx="1"/>
          </p:nvPr>
        </p:nvSpPr>
        <p:spPr>
          <a:xfrm>
            <a:off x="702627" y="5724759"/>
            <a:ext cx="5636295" cy="3129535"/>
          </a:xfrm>
        </p:spPr>
        <p:txBody>
          <a:bodyPr/>
          <a:lstStyle/>
          <a:p>
            <a:endParaRPr lang="en-US" sz="1100" dirty="0"/>
          </a:p>
        </p:txBody>
      </p:sp>
      <p:sp>
        <p:nvSpPr>
          <p:cNvPr id="4" name="Slide Number Placeholder 3"/>
          <p:cNvSpPr>
            <a:spLocks noGrp="1"/>
          </p:cNvSpPr>
          <p:nvPr>
            <p:ph type="sldNum" sz="quarter" idx="10"/>
          </p:nvPr>
        </p:nvSpPr>
        <p:spPr/>
        <p:txBody>
          <a:bodyPr/>
          <a:lstStyle/>
          <a:p>
            <a:fld id="{E097D752-4FC6-4CB4-8E65-6E0FE4FBA0FA}" type="slidenum">
              <a:rPr lang="en-US" smtClean="0"/>
              <a:pPr/>
              <a:t>24</a:t>
            </a:fld>
            <a:endParaRPr lang="en-US" dirty="0"/>
          </a:p>
        </p:txBody>
      </p:sp>
    </p:spTree>
    <p:extLst>
      <p:ext uri="{BB962C8B-B14F-4D97-AF65-F5344CB8AC3E}">
        <p14:creationId xmlns:p14="http://schemas.microsoft.com/office/powerpoint/2010/main" val="13069944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1220788"/>
            <a:ext cx="6208712" cy="3492500"/>
          </a:xfrm>
        </p:spPr>
      </p:sp>
      <p:sp>
        <p:nvSpPr>
          <p:cNvPr id="3" name="Notes Placeholder 2"/>
          <p:cNvSpPr>
            <a:spLocks noGrp="1"/>
          </p:cNvSpPr>
          <p:nvPr>
            <p:ph type="body" idx="1"/>
          </p:nvPr>
        </p:nvSpPr>
        <p:spPr>
          <a:xfrm>
            <a:off x="702627" y="5724759"/>
            <a:ext cx="5636295" cy="3129535"/>
          </a:xfrm>
        </p:spPr>
        <p:txBody>
          <a:bodyPr/>
          <a:lstStyle/>
          <a:p>
            <a:endParaRPr lang="en-US" sz="1100" dirty="0"/>
          </a:p>
        </p:txBody>
      </p:sp>
      <p:sp>
        <p:nvSpPr>
          <p:cNvPr id="4" name="Slide Number Placeholder 3"/>
          <p:cNvSpPr>
            <a:spLocks noGrp="1"/>
          </p:cNvSpPr>
          <p:nvPr>
            <p:ph type="sldNum" sz="quarter" idx="10"/>
          </p:nvPr>
        </p:nvSpPr>
        <p:spPr/>
        <p:txBody>
          <a:bodyPr/>
          <a:lstStyle/>
          <a:p>
            <a:fld id="{E097D752-4FC6-4CB4-8E65-6E0FE4FBA0FA}" type="slidenum">
              <a:rPr lang="en-US" smtClean="0"/>
              <a:pPr/>
              <a:t>25</a:t>
            </a:fld>
            <a:endParaRPr lang="en-US" dirty="0"/>
          </a:p>
        </p:txBody>
      </p:sp>
    </p:spTree>
    <p:extLst>
      <p:ext uri="{BB962C8B-B14F-4D97-AF65-F5344CB8AC3E}">
        <p14:creationId xmlns:p14="http://schemas.microsoft.com/office/powerpoint/2010/main" val="32206525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3973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9338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74754" name="Rectangle 2"/>
          <p:cNvSpPr>
            <a:spLocks noGrp="1" noChangeArrowheads="1"/>
          </p:cNvSpPr>
          <p:nvPr>
            <p:ph type="ctrTitle"/>
          </p:nvPr>
        </p:nvSpPr>
        <p:spPr>
          <a:xfrm>
            <a:off x="685800" y="1597819"/>
            <a:ext cx="7772400" cy="1102519"/>
          </a:xfrm>
        </p:spPr>
        <p:txBody>
          <a:bodyPr/>
          <a:lstStyle>
            <a:lvl1pPr>
              <a:defRPr/>
            </a:lvl1pPr>
          </a:lstStyle>
          <a:p>
            <a:pPr lvl="0"/>
            <a:r>
              <a:rPr lang="en-US" noProof="0"/>
              <a:t>Click to edit Master title style</a:t>
            </a:r>
          </a:p>
        </p:txBody>
      </p:sp>
      <p:sp>
        <p:nvSpPr>
          <p:cNvPr id="74755" name="Rectangle 3"/>
          <p:cNvSpPr>
            <a:spLocks noGrp="1" noChangeArrowheads="1"/>
          </p:cNvSpPr>
          <p:nvPr>
            <p:ph type="subTitle" idx="1"/>
          </p:nvPr>
        </p:nvSpPr>
        <p:spPr>
          <a:xfrm>
            <a:off x="1371600" y="2914650"/>
            <a:ext cx="6400800" cy="1314450"/>
          </a:xfrm>
        </p:spPr>
        <p:txBody>
          <a:bodyPr/>
          <a:lstStyle>
            <a:lvl1pPr marL="0" indent="0" algn="ctr">
              <a:buFontTx/>
              <a:buNone/>
              <a:defRPr/>
            </a:lvl1pPr>
          </a:lstStyle>
          <a:p>
            <a:pPr lvl="0"/>
            <a:r>
              <a:rPr lang="en-US" noProof="0"/>
              <a:t>Click to edit Master subtitle style</a:t>
            </a:r>
          </a:p>
        </p:txBody>
      </p:sp>
    </p:spTree>
    <p:extLst>
      <p:ext uri="{BB962C8B-B14F-4D97-AF65-F5344CB8AC3E}">
        <p14:creationId xmlns:p14="http://schemas.microsoft.com/office/powerpoint/2010/main" val="3891456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670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843507530"/>
      </p:ext>
    </p:extLst>
  </p:cSld>
  <p:clrMapOvr>
    <a:masterClrMapping/>
  </p:clrMapOvr>
  <p:transition spd="med">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951063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4737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1.tif"/><Relationship Id="rId5" Type="http://schemas.openxmlformats.org/officeDocument/2006/relationships/theme" Target="../theme/theme2.xml"/><Relationship Id="rId4"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3000121"/>
      </p:ext>
    </p:extLst>
  </p:cSld>
  <p:clrMap bg1="lt1" tx1="dk1" bg2="lt2" tx2="dk2" accent1="accent1" accent2="accent2" accent3="accent3" accent4="accent4" accent5="accent5" accent6="accent6" hlink="hlink" folHlink="folHlink"/>
  <p:sldLayoutIdLst>
    <p:sldLayoutId id="2147483762" r:id="rId1"/>
    <p:sldLayoutId id="2147483788" r:id="rId2"/>
    <p:sldLayoutId id="2147483804" r:id="rId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p:nvPr userDrawn="1"/>
        </p:nvSpPr>
        <p:spPr>
          <a:xfrm>
            <a:off x="0" y="1"/>
            <a:ext cx="9144000" cy="286202"/>
          </a:xfrm>
          <a:prstGeom prst="rect">
            <a:avLst/>
          </a:prstGeom>
          <a:solidFill>
            <a:schemeClr val="tx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lstStyle/>
          <a:p>
            <a:pPr algn="ctr"/>
            <a:endParaRPr lang="en-US" sz="1400" dirty="0">
              <a:solidFill>
                <a:prstClr val="white"/>
              </a:solidFill>
            </a:endParaRPr>
          </a:p>
        </p:txBody>
      </p:sp>
      <p:sp>
        <p:nvSpPr>
          <p:cNvPr id="8" name="Round Diagonal Corner Rectangle 7"/>
          <p:cNvSpPr/>
          <p:nvPr userDrawn="1"/>
        </p:nvSpPr>
        <p:spPr>
          <a:xfrm>
            <a:off x="8686800" y="4752184"/>
            <a:ext cx="381000" cy="228600"/>
          </a:xfrm>
          <a:prstGeom prst="round2Diag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lstStyle/>
          <a:p>
            <a:pPr algn="ctr"/>
            <a:fld id="{030DD9E6-0742-4C85-88BA-979FB73D8597}" type="slidenum">
              <a:rPr lang="en-US" sz="1200" b="1">
                <a:solidFill>
                  <a:schemeClr val="tx2"/>
                </a:solidFill>
              </a:rPr>
              <a:pPr algn="ctr"/>
              <a:t>‹#›</a:t>
            </a:fld>
            <a:endParaRPr lang="en-US" sz="800" b="1" dirty="0">
              <a:solidFill>
                <a:schemeClr val="tx2"/>
              </a:solidFill>
            </a:endParaRPr>
          </a:p>
        </p:txBody>
      </p:sp>
      <p:sp>
        <p:nvSpPr>
          <p:cNvPr id="15" name="Rectangle 14"/>
          <p:cNvSpPr/>
          <p:nvPr userDrawn="1"/>
        </p:nvSpPr>
        <p:spPr>
          <a:xfrm>
            <a:off x="76200" y="2911"/>
            <a:ext cx="4257676" cy="284691"/>
          </a:xfrm>
          <a:prstGeom prst="rect">
            <a:avLst/>
          </a:prstGeom>
        </p:spPr>
        <p:txBody>
          <a:bodyPr wrap="square" lIns="68573" tIns="34289" rIns="68573" bIns="34289">
            <a:spAutoFit/>
          </a:bodyPr>
          <a:lstStyle/>
          <a:p>
            <a:r>
              <a:rPr lang="en-US" sz="1400" b="1" baseline="0" dirty="0">
                <a:solidFill>
                  <a:prstClr val="white"/>
                </a:solidFill>
              </a:rPr>
              <a:t>LGBTQ+ Market Research</a:t>
            </a:r>
            <a:endParaRPr lang="en-US" sz="1400" b="1" dirty="0">
              <a:solidFill>
                <a:prstClr val="white"/>
              </a:solidFill>
            </a:endParaRPr>
          </a:p>
        </p:txBody>
      </p:sp>
      <p:sp>
        <p:nvSpPr>
          <p:cNvPr id="16" name="Rectangle 15"/>
          <p:cNvSpPr/>
          <p:nvPr userDrawn="1"/>
        </p:nvSpPr>
        <p:spPr>
          <a:xfrm>
            <a:off x="3657600" y="1059"/>
            <a:ext cx="5410200" cy="284691"/>
          </a:xfrm>
          <a:prstGeom prst="rect">
            <a:avLst/>
          </a:prstGeom>
        </p:spPr>
        <p:txBody>
          <a:bodyPr wrap="square" lIns="68573" tIns="34289" rIns="68573" bIns="34289">
            <a:spAutoFit/>
          </a:bodyPr>
          <a:lstStyle/>
          <a:p>
            <a:pPr algn="r"/>
            <a:r>
              <a:rPr lang="en-US" sz="1400" b="1" baseline="0" dirty="0">
                <a:solidFill>
                  <a:schemeClr val="bg1">
                    <a:lumMod val="95000"/>
                  </a:schemeClr>
                </a:solidFill>
              </a:rPr>
              <a:t> </a:t>
            </a:r>
            <a:r>
              <a:rPr lang="en-US" sz="1400" dirty="0">
                <a:solidFill>
                  <a:schemeClr val="bg1"/>
                </a:solidFill>
              </a:rPr>
              <a:t>2020 Visit Santa Cruz County LBGTQ+ Hospitality Forum and Training</a:t>
            </a:r>
            <a:endParaRPr lang="en-US" sz="1400" b="1" dirty="0">
              <a:solidFill>
                <a:prstClr val="white"/>
              </a:solidFill>
            </a:endParaRPr>
          </a:p>
        </p:txBody>
      </p:sp>
      <p:pic>
        <p:nvPicPr>
          <p:cNvPr id="2" name="Picture 1" descr="cmi-insights-2018.tif"/>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203735" y="4705350"/>
            <a:ext cx="3483065" cy="399915"/>
          </a:xfrm>
          <a:prstGeom prst="rect">
            <a:avLst/>
          </a:prstGeom>
        </p:spPr>
      </p:pic>
    </p:spTree>
    <p:extLst>
      <p:ext uri="{BB962C8B-B14F-4D97-AF65-F5344CB8AC3E}">
        <p14:creationId xmlns:p14="http://schemas.microsoft.com/office/powerpoint/2010/main" val="819195055"/>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5" r:id="rId4"/>
  </p:sldLayoutIdLst>
  <p:txStyles>
    <p:titleStyle>
      <a:lvl1pPr algn="ctr" defTabSz="685703" rtl="0" eaLnBrk="1" latinLnBrk="0" hangingPunct="1">
        <a:spcBef>
          <a:spcPct val="0"/>
        </a:spcBef>
        <a:buNone/>
        <a:defRPr sz="3300" kern="1200">
          <a:solidFill>
            <a:schemeClr val="tx1"/>
          </a:solidFill>
          <a:latin typeface="+mj-lt"/>
          <a:ea typeface="+mj-ea"/>
          <a:cs typeface="+mj-cs"/>
        </a:defRPr>
      </a:lvl1pPr>
    </p:titleStyle>
    <p:bodyStyle>
      <a:lvl1pPr marL="257141" indent="-257141" algn="l" defTabSz="68570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133" indent="-214284" algn="l" defTabSz="685703"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129" indent="-171427" algn="l" defTabSz="68570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199979" indent="-171427" algn="l" defTabSz="68570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2830" indent="-171427" algn="l" defTabSz="68570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682" indent="-171427" algn="l" defTabSz="68570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534" indent="-171427" algn="l" defTabSz="68570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385" indent="-171427" algn="l" defTabSz="68570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238" indent="-171427" algn="l" defTabSz="68570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703" rtl="0" eaLnBrk="1" latinLnBrk="0" hangingPunct="1">
        <a:defRPr sz="1400" kern="1200">
          <a:solidFill>
            <a:schemeClr val="tx1"/>
          </a:solidFill>
          <a:latin typeface="+mn-lt"/>
          <a:ea typeface="+mn-ea"/>
          <a:cs typeface="+mn-cs"/>
        </a:defRPr>
      </a:lvl1pPr>
      <a:lvl2pPr marL="342851" algn="l" defTabSz="685703" rtl="0" eaLnBrk="1" latinLnBrk="0" hangingPunct="1">
        <a:defRPr sz="1400" kern="1200">
          <a:solidFill>
            <a:schemeClr val="tx1"/>
          </a:solidFill>
          <a:latin typeface="+mn-lt"/>
          <a:ea typeface="+mn-ea"/>
          <a:cs typeface="+mn-cs"/>
        </a:defRPr>
      </a:lvl2pPr>
      <a:lvl3pPr marL="685703" algn="l" defTabSz="685703" rtl="0" eaLnBrk="1" latinLnBrk="0" hangingPunct="1">
        <a:defRPr sz="1400" kern="1200">
          <a:solidFill>
            <a:schemeClr val="tx1"/>
          </a:solidFill>
          <a:latin typeface="+mn-lt"/>
          <a:ea typeface="+mn-ea"/>
          <a:cs typeface="+mn-cs"/>
        </a:defRPr>
      </a:lvl3pPr>
      <a:lvl4pPr marL="1028555" algn="l" defTabSz="685703" rtl="0" eaLnBrk="1" latinLnBrk="0" hangingPunct="1">
        <a:defRPr sz="1400" kern="1200">
          <a:solidFill>
            <a:schemeClr val="tx1"/>
          </a:solidFill>
          <a:latin typeface="+mn-lt"/>
          <a:ea typeface="+mn-ea"/>
          <a:cs typeface="+mn-cs"/>
        </a:defRPr>
      </a:lvl4pPr>
      <a:lvl5pPr marL="1371406" algn="l" defTabSz="685703" rtl="0" eaLnBrk="1" latinLnBrk="0" hangingPunct="1">
        <a:defRPr sz="1400" kern="1200">
          <a:solidFill>
            <a:schemeClr val="tx1"/>
          </a:solidFill>
          <a:latin typeface="+mn-lt"/>
          <a:ea typeface="+mn-ea"/>
          <a:cs typeface="+mn-cs"/>
        </a:defRPr>
      </a:lvl5pPr>
      <a:lvl6pPr marL="1714259" algn="l" defTabSz="685703" rtl="0" eaLnBrk="1" latinLnBrk="0" hangingPunct="1">
        <a:defRPr sz="1400" kern="1200">
          <a:solidFill>
            <a:schemeClr val="tx1"/>
          </a:solidFill>
          <a:latin typeface="+mn-lt"/>
          <a:ea typeface="+mn-ea"/>
          <a:cs typeface="+mn-cs"/>
        </a:defRPr>
      </a:lvl6pPr>
      <a:lvl7pPr marL="2057108" algn="l" defTabSz="685703" rtl="0" eaLnBrk="1" latinLnBrk="0" hangingPunct="1">
        <a:defRPr sz="1400" kern="1200">
          <a:solidFill>
            <a:schemeClr val="tx1"/>
          </a:solidFill>
          <a:latin typeface="+mn-lt"/>
          <a:ea typeface="+mn-ea"/>
          <a:cs typeface="+mn-cs"/>
        </a:defRPr>
      </a:lvl7pPr>
      <a:lvl8pPr marL="2399958" algn="l" defTabSz="685703" rtl="0" eaLnBrk="1" latinLnBrk="0" hangingPunct="1">
        <a:defRPr sz="1400" kern="1200">
          <a:solidFill>
            <a:schemeClr val="tx1"/>
          </a:solidFill>
          <a:latin typeface="+mn-lt"/>
          <a:ea typeface="+mn-ea"/>
          <a:cs typeface="+mn-cs"/>
        </a:defRPr>
      </a:lvl8pPr>
      <a:lvl9pPr marL="2742809" algn="l" defTabSz="685703"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chart" Target="../charts/chart2.xml"/><Relationship Id="rId1" Type="http://schemas.openxmlformats.org/officeDocument/2006/relationships/slideLayout" Target="../slideLayouts/slideLayout4.xml"/><Relationship Id="rId5" Type="http://schemas.openxmlformats.org/officeDocument/2006/relationships/image" Target="../media/image53.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chart" Target="../charts/chart3.xml"/><Relationship Id="rId1" Type="http://schemas.openxmlformats.org/officeDocument/2006/relationships/slideLayout" Target="../slideLayouts/slideLayout4.xml"/><Relationship Id="rId5" Type="http://schemas.openxmlformats.org/officeDocument/2006/relationships/image" Target="../media/image56.png"/><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chart" Target="../charts/chart4.xml"/><Relationship Id="rId1" Type="http://schemas.openxmlformats.org/officeDocument/2006/relationships/slideLayout" Target="../slideLayouts/slideLayout4.xml"/><Relationship Id="rId5" Type="http://schemas.openxmlformats.org/officeDocument/2006/relationships/image" Target="../media/image56.png"/><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chart" Target="../charts/chart13.xml"/><Relationship Id="rId5" Type="http://schemas.openxmlformats.org/officeDocument/2006/relationships/chart" Target="../charts/chart12.xml"/><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chart" Target="../charts/chart16.xml"/></Relationships>
</file>

<file path=ppt/slides/_rels/slide36.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5.tiff"/><Relationship Id="rId13" Type="http://schemas.openxmlformats.org/officeDocument/2006/relationships/image" Target="../media/image20.jpg"/><Relationship Id="rId18" Type="http://schemas.openxmlformats.org/officeDocument/2006/relationships/image" Target="../media/image25.png"/><Relationship Id="rId26" Type="http://schemas.openxmlformats.org/officeDocument/2006/relationships/image" Target="../media/image33.gif"/><Relationship Id="rId3" Type="http://schemas.openxmlformats.org/officeDocument/2006/relationships/image" Target="../media/image10.gif"/><Relationship Id="rId21" Type="http://schemas.openxmlformats.org/officeDocument/2006/relationships/image" Target="../media/image28.tiff"/><Relationship Id="rId34" Type="http://schemas.openxmlformats.org/officeDocument/2006/relationships/image" Target="../media/image41.pn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tiff"/><Relationship Id="rId25" Type="http://schemas.openxmlformats.org/officeDocument/2006/relationships/image" Target="../media/image32.jpeg"/><Relationship Id="rId33" Type="http://schemas.openxmlformats.org/officeDocument/2006/relationships/image" Target="../media/image40.jpeg"/><Relationship Id="rId38" Type="http://schemas.openxmlformats.org/officeDocument/2006/relationships/image" Target="../media/image45.png"/><Relationship Id="rId2" Type="http://schemas.openxmlformats.org/officeDocument/2006/relationships/image" Target="../media/image9.gif"/><Relationship Id="rId16" Type="http://schemas.openxmlformats.org/officeDocument/2006/relationships/image" Target="../media/image23.tiff"/><Relationship Id="rId20" Type="http://schemas.openxmlformats.org/officeDocument/2006/relationships/image" Target="../media/image27.jpg"/><Relationship Id="rId29" Type="http://schemas.openxmlformats.org/officeDocument/2006/relationships/image" Target="../media/image36.jpg"/><Relationship Id="rId1" Type="http://schemas.openxmlformats.org/officeDocument/2006/relationships/slideLayout" Target="../slideLayouts/slideLayout2.xml"/><Relationship Id="rId6" Type="http://schemas.openxmlformats.org/officeDocument/2006/relationships/image" Target="../media/image13.jpg"/><Relationship Id="rId11" Type="http://schemas.openxmlformats.org/officeDocument/2006/relationships/image" Target="../media/image18.png"/><Relationship Id="rId24" Type="http://schemas.openxmlformats.org/officeDocument/2006/relationships/image" Target="../media/image31.tiff"/><Relationship Id="rId32" Type="http://schemas.openxmlformats.org/officeDocument/2006/relationships/image" Target="../media/image39.png"/><Relationship Id="rId37" Type="http://schemas.openxmlformats.org/officeDocument/2006/relationships/image" Target="../media/image44.png"/><Relationship Id="rId5" Type="http://schemas.openxmlformats.org/officeDocument/2006/relationships/image" Target="../media/image12.png"/><Relationship Id="rId15" Type="http://schemas.openxmlformats.org/officeDocument/2006/relationships/image" Target="../media/image22.tiff"/><Relationship Id="rId23" Type="http://schemas.openxmlformats.org/officeDocument/2006/relationships/image" Target="../media/image30.jpg"/><Relationship Id="rId28" Type="http://schemas.openxmlformats.org/officeDocument/2006/relationships/image" Target="../media/image35.png"/><Relationship Id="rId36" Type="http://schemas.openxmlformats.org/officeDocument/2006/relationships/image" Target="../media/image43.png"/><Relationship Id="rId10" Type="http://schemas.openxmlformats.org/officeDocument/2006/relationships/image" Target="../media/image17.jpg"/><Relationship Id="rId19" Type="http://schemas.openxmlformats.org/officeDocument/2006/relationships/image" Target="../media/image26.jpg"/><Relationship Id="rId31" Type="http://schemas.openxmlformats.org/officeDocument/2006/relationships/image" Target="../media/image38.png"/><Relationship Id="rId4" Type="http://schemas.openxmlformats.org/officeDocument/2006/relationships/image" Target="../media/image11.jpg"/><Relationship Id="rId9" Type="http://schemas.openxmlformats.org/officeDocument/2006/relationships/image" Target="../media/image16.png"/><Relationship Id="rId14" Type="http://schemas.openxmlformats.org/officeDocument/2006/relationships/image" Target="../media/image21.tiff"/><Relationship Id="rId22" Type="http://schemas.openxmlformats.org/officeDocument/2006/relationships/image" Target="../media/image29.png"/><Relationship Id="rId27" Type="http://schemas.openxmlformats.org/officeDocument/2006/relationships/image" Target="../media/image34.png"/><Relationship Id="rId30" Type="http://schemas.openxmlformats.org/officeDocument/2006/relationships/image" Target="../media/image37.tiff"/><Relationship Id="rId35" Type="http://schemas.openxmlformats.org/officeDocument/2006/relationships/image" Target="../media/image42.png"/></Relationships>
</file>

<file path=ppt/slides/_rels/slide40.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8" Type="http://schemas.openxmlformats.org/officeDocument/2006/relationships/image" Target="../media/image68.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65.png"/><Relationship Id="rId1" Type="http://schemas.openxmlformats.org/officeDocument/2006/relationships/slideLayout" Target="../slideLayouts/slideLayout4.xml"/><Relationship Id="rId6" Type="http://schemas.openxmlformats.org/officeDocument/2006/relationships/image" Target="../media/image67.png"/><Relationship Id="rId11" Type="http://schemas.openxmlformats.org/officeDocument/2006/relationships/image" Target="../media/image70.png"/><Relationship Id="rId5" Type="http://schemas.microsoft.com/office/2007/relationships/hdphoto" Target="../media/hdphoto2.wdp"/><Relationship Id="rId10" Type="http://schemas.microsoft.com/office/2007/relationships/hdphoto" Target="../media/hdphoto4.wdp"/><Relationship Id="rId4" Type="http://schemas.openxmlformats.org/officeDocument/2006/relationships/image" Target="../media/image66.png"/><Relationship Id="rId9" Type="http://schemas.openxmlformats.org/officeDocument/2006/relationships/image" Target="../media/image69.png"/></Relationships>
</file>

<file path=ppt/slides/_rels/slide53.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4.xml"/><Relationship Id="rId6" Type="http://schemas.openxmlformats.org/officeDocument/2006/relationships/chart" Target="../charts/chart23.xml"/><Relationship Id="rId5" Type="http://schemas.openxmlformats.org/officeDocument/2006/relationships/chart" Target="../charts/chart22.xml"/><Relationship Id="rId4" Type="http://schemas.openxmlformats.org/officeDocument/2006/relationships/image" Target="../media/image72.png"/></Relationships>
</file>

<file path=ppt/slides/_rels/slide54.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7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99E7A86-FBDC-4A54-9F6B-1ECEC83A2BF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915" t="13572" r="543" b="16988"/>
          <a:stretch/>
        </p:blipFill>
        <p:spPr>
          <a:xfrm>
            <a:off x="0" y="21021"/>
            <a:ext cx="9192350" cy="5171074"/>
          </a:xfrm>
          <a:prstGeom prst="rect">
            <a:avLst/>
          </a:prstGeom>
        </p:spPr>
      </p:pic>
      <p:sp>
        <p:nvSpPr>
          <p:cNvPr id="6" name="Rectangle 5">
            <a:extLst>
              <a:ext uri="{FF2B5EF4-FFF2-40B4-BE49-F238E27FC236}">
                <a16:creationId xmlns:a16="http://schemas.microsoft.com/office/drawing/2014/main" xmlns="" id="{DAF5D797-56F8-4FE2-BBE1-C021221D02E4}"/>
              </a:ext>
            </a:extLst>
          </p:cNvPr>
          <p:cNvSpPr/>
          <p:nvPr/>
        </p:nvSpPr>
        <p:spPr>
          <a:xfrm>
            <a:off x="2743200" y="3403854"/>
            <a:ext cx="6449150" cy="1606296"/>
          </a:xfrm>
          <a:prstGeom prst="rect">
            <a:avLst/>
          </a:prstGeom>
          <a:solidFill>
            <a:schemeClr val="accent1">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xmlns="" id="{A5F7925E-A0FB-4BE6-8F0E-7B7AB39F5895}"/>
              </a:ext>
            </a:extLst>
          </p:cNvPr>
          <p:cNvSpPr>
            <a:spLocks noGrp="1"/>
          </p:cNvSpPr>
          <p:nvPr>
            <p:ph type="ctrTitle"/>
          </p:nvPr>
        </p:nvSpPr>
        <p:spPr>
          <a:xfrm>
            <a:off x="2960887" y="3572896"/>
            <a:ext cx="6286500" cy="1102519"/>
          </a:xfrm>
        </p:spPr>
        <p:txBody>
          <a:bodyPr/>
          <a:lstStyle/>
          <a:p>
            <a:pPr algn="l"/>
            <a:r>
              <a:rPr lang="en-US" sz="1350" b="1" dirty="0">
                <a:solidFill>
                  <a:schemeClr val="bg1"/>
                </a:solidFill>
              </a:rPr>
              <a:t>2020 Visit Santa Cruz County LBGTQ+ Hospitality Forum and Training</a:t>
            </a:r>
            <a:r>
              <a:rPr lang="en-US" b="1" dirty="0">
                <a:solidFill>
                  <a:schemeClr val="bg1"/>
                </a:solidFill>
              </a:rPr>
              <a:t/>
            </a:r>
            <a:br>
              <a:rPr lang="en-US" b="1" dirty="0">
                <a:solidFill>
                  <a:schemeClr val="bg1"/>
                </a:solidFill>
              </a:rPr>
            </a:br>
            <a:r>
              <a:rPr lang="en-US" b="1" dirty="0">
                <a:solidFill>
                  <a:schemeClr val="bg1"/>
                </a:solidFill>
              </a:rPr>
              <a:t>LGBTQ+ Market Research</a:t>
            </a:r>
          </a:p>
        </p:txBody>
      </p:sp>
      <p:sp>
        <p:nvSpPr>
          <p:cNvPr id="3" name="Subtitle 2">
            <a:extLst>
              <a:ext uri="{FF2B5EF4-FFF2-40B4-BE49-F238E27FC236}">
                <a16:creationId xmlns:a16="http://schemas.microsoft.com/office/drawing/2014/main" xmlns="" id="{21325038-06BC-4E2F-A8AE-33853B598FDE}"/>
              </a:ext>
            </a:extLst>
          </p:cNvPr>
          <p:cNvSpPr>
            <a:spLocks noGrp="1"/>
          </p:cNvSpPr>
          <p:nvPr>
            <p:ph type="subTitle" idx="1"/>
          </p:nvPr>
        </p:nvSpPr>
        <p:spPr>
          <a:xfrm>
            <a:off x="-273535" y="4490438"/>
            <a:ext cx="1657350" cy="434436"/>
          </a:xfrm>
        </p:spPr>
        <p:txBody>
          <a:bodyPr/>
          <a:lstStyle/>
          <a:p>
            <a:r>
              <a:rPr lang="en-US" sz="900" dirty="0"/>
              <a:t>Produced by:</a:t>
            </a:r>
          </a:p>
        </p:txBody>
      </p:sp>
      <p:pic>
        <p:nvPicPr>
          <p:cNvPr id="11" name="Picture 10">
            <a:extLst>
              <a:ext uri="{FF2B5EF4-FFF2-40B4-BE49-F238E27FC236}">
                <a16:creationId xmlns:a16="http://schemas.microsoft.com/office/drawing/2014/main" xmlns="" id="{BBA90AC2-6774-4571-A255-36BC32627E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386" y="4735222"/>
            <a:ext cx="2171700" cy="249347"/>
          </a:xfrm>
          <a:prstGeom prst="rect">
            <a:avLst/>
          </a:prstGeom>
        </p:spPr>
      </p:pic>
      <p:sp>
        <p:nvSpPr>
          <p:cNvPr id="7" name="Title 1">
            <a:extLst>
              <a:ext uri="{FF2B5EF4-FFF2-40B4-BE49-F238E27FC236}">
                <a16:creationId xmlns:a16="http://schemas.microsoft.com/office/drawing/2014/main" xmlns="" id="{A5F7925E-A0FB-4BE6-8F0E-7B7AB39F5895}"/>
              </a:ext>
            </a:extLst>
          </p:cNvPr>
          <p:cNvSpPr txBox="1">
            <a:spLocks/>
          </p:cNvSpPr>
          <p:nvPr/>
        </p:nvSpPr>
        <p:spPr bwMode="auto">
          <a:xfrm>
            <a:off x="3018037" y="4487296"/>
            <a:ext cx="5829300" cy="473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bodyPr>
          <a:lstStyle>
            <a:lvl1pPr algn="ctr" rtl="0" fontAlgn="base">
              <a:spcBef>
                <a:spcPct val="0"/>
              </a:spcBef>
              <a:spcAft>
                <a:spcPct val="0"/>
              </a:spcAft>
              <a:defRPr sz="3600">
                <a:solidFill>
                  <a:schemeClr val="accent1"/>
                </a:solidFill>
                <a:latin typeface="+mj-lt"/>
                <a:ea typeface="+mj-ea"/>
                <a:cs typeface="+mj-cs"/>
              </a:defRPr>
            </a:lvl1pPr>
            <a:lvl2pPr algn="ctr" rtl="0" fontAlgn="base">
              <a:spcBef>
                <a:spcPct val="0"/>
              </a:spcBef>
              <a:spcAft>
                <a:spcPct val="0"/>
              </a:spcAft>
              <a:defRPr sz="3600">
                <a:solidFill>
                  <a:srgbClr val="0066CC"/>
                </a:solidFill>
                <a:latin typeface="Arial" charset="0"/>
                <a:cs typeface="Arial" charset="0"/>
              </a:defRPr>
            </a:lvl2pPr>
            <a:lvl3pPr algn="ctr" rtl="0" fontAlgn="base">
              <a:spcBef>
                <a:spcPct val="0"/>
              </a:spcBef>
              <a:spcAft>
                <a:spcPct val="0"/>
              </a:spcAft>
              <a:defRPr sz="3600">
                <a:solidFill>
                  <a:srgbClr val="0066CC"/>
                </a:solidFill>
                <a:latin typeface="Arial" charset="0"/>
                <a:cs typeface="Arial" charset="0"/>
              </a:defRPr>
            </a:lvl3pPr>
            <a:lvl4pPr algn="ctr" rtl="0" fontAlgn="base">
              <a:spcBef>
                <a:spcPct val="0"/>
              </a:spcBef>
              <a:spcAft>
                <a:spcPct val="0"/>
              </a:spcAft>
              <a:defRPr sz="3600">
                <a:solidFill>
                  <a:srgbClr val="0066CC"/>
                </a:solidFill>
                <a:latin typeface="Arial" charset="0"/>
                <a:cs typeface="Arial" charset="0"/>
              </a:defRPr>
            </a:lvl4pPr>
            <a:lvl5pPr algn="ctr" rtl="0" fontAlgn="base">
              <a:spcBef>
                <a:spcPct val="0"/>
              </a:spcBef>
              <a:spcAft>
                <a:spcPct val="0"/>
              </a:spcAft>
              <a:defRPr sz="3600">
                <a:solidFill>
                  <a:srgbClr val="0066CC"/>
                </a:solidFill>
                <a:latin typeface="Arial" charset="0"/>
                <a:cs typeface="Arial" charset="0"/>
              </a:defRPr>
            </a:lvl5pPr>
            <a:lvl6pPr marL="457200" algn="ctr" rtl="0" fontAlgn="base">
              <a:spcBef>
                <a:spcPct val="0"/>
              </a:spcBef>
              <a:spcAft>
                <a:spcPct val="0"/>
              </a:spcAft>
              <a:defRPr sz="3600">
                <a:solidFill>
                  <a:srgbClr val="0066CC"/>
                </a:solidFill>
                <a:latin typeface="Arial" charset="0"/>
                <a:cs typeface="Arial" charset="0"/>
              </a:defRPr>
            </a:lvl6pPr>
            <a:lvl7pPr marL="914400" algn="ctr" rtl="0" fontAlgn="base">
              <a:spcBef>
                <a:spcPct val="0"/>
              </a:spcBef>
              <a:spcAft>
                <a:spcPct val="0"/>
              </a:spcAft>
              <a:defRPr sz="3600">
                <a:solidFill>
                  <a:srgbClr val="0066CC"/>
                </a:solidFill>
                <a:latin typeface="Arial" charset="0"/>
                <a:cs typeface="Arial" charset="0"/>
              </a:defRPr>
            </a:lvl7pPr>
            <a:lvl8pPr marL="1371600" algn="ctr" rtl="0" fontAlgn="base">
              <a:spcBef>
                <a:spcPct val="0"/>
              </a:spcBef>
              <a:spcAft>
                <a:spcPct val="0"/>
              </a:spcAft>
              <a:defRPr sz="3600">
                <a:solidFill>
                  <a:srgbClr val="0066CC"/>
                </a:solidFill>
                <a:latin typeface="Arial" charset="0"/>
                <a:cs typeface="Arial" charset="0"/>
              </a:defRPr>
            </a:lvl8pPr>
            <a:lvl9pPr marL="1828800" algn="ctr" rtl="0" fontAlgn="base">
              <a:spcBef>
                <a:spcPct val="0"/>
              </a:spcBef>
              <a:spcAft>
                <a:spcPct val="0"/>
              </a:spcAft>
              <a:defRPr sz="3600">
                <a:solidFill>
                  <a:srgbClr val="0066CC"/>
                </a:solidFill>
                <a:latin typeface="Arial" charset="0"/>
                <a:cs typeface="Arial" charset="0"/>
              </a:defRPr>
            </a:lvl9pPr>
          </a:lstStyle>
          <a:p>
            <a:pPr algn="l"/>
            <a:r>
              <a:rPr lang="en-US" sz="1500" dirty="0">
                <a:solidFill>
                  <a:schemeClr val="bg1"/>
                </a:solidFill>
              </a:rPr>
              <a:t>January 2020</a:t>
            </a:r>
          </a:p>
        </p:txBody>
      </p:sp>
    </p:spTree>
    <p:extLst>
      <p:ext uri="{BB962C8B-B14F-4D97-AF65-F5344CB8AC3E}">
        <p14:creationId xmlns:p14="http://schemas.microsoft.com/office/powerpoint/2010/main" val="3188608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0" y="1200150"/>
            <a:ext cx="6477000" cy="3304110"/>
          </a:xfrm>
          <a:prstGeom prst="rect">
            <a:avLst/>
          </a:prstGeom>
          <a:noFill/>
        </p:spPr>
        <p:txBody>
          <a:bodyPr wrap="square" rtlCol="0">
            <a:spAutoFit/>
          </a:bodyPr>
          <a:lstStyle/>
          <a:p>
            <a:pPr marL="742950" lvl="1" indent="-285750">
              <a:lnSpc>
                <a:spcPct val="130000"/>
              </a:lnSpc>
              <a:buFont typeface="Wingdings" pitchFamily="2" charset="2"/>
              <a:buChar char="Ø"/>
            </a:pPr>
            <a:r>
              <a:rPr lang="en-US" sz="1600" b="1" dirty="0">
                <a:solidFill>
                  <a:srgbClr val="1F497D"/>
                </a:solidFill>
              </a:rPr>
              <a:t>Same-sex gay male couple in SF, no kids, corporate jobs</a:t>
            </a:r>
          </a:p>
          <a:p>
            <a:pPr marL="742950" lvl="1" indent="-285750">
              <a:lnSpc>
                <a:spcPct val="130000"/>
              </a:lnSpc>
              <a:buFont typeface="Wingdings" pitchFamily="2" charset="2"/>
              <a:buChar char="Ø"/>
            </a:pPr>
            <a:r>
              <a:rPr lang="en-US" sz="1600" b="1" dirty="0">
                <a:solidFill>
                  <a:srgbClr val="1F497D"/>
                </a:solidFill>
              </a:rPr>
              <a:t>Lesbian couple, retired, lives in Oakland</a:t>
            </a:r>
          </a:p>
          <a:p>
            <a:pPr marL="742950" lvl="1" indent="-285750">
              <a:lnSpc>
                <a:spcPct val="130000"/>
              </a:lnSpc>
              <a:buFont typeface="Wingdings" pitchFamily="2" charset="2"/>
              <a:buChar char="Ø"/>
            </a:pPr>
            <a:r>
              <a:rPr lang="en-US" sz="1600" b="1" dirty="0">
                <a:solidFill>
                  <a:srgbClr val="1F497D"/>
                </a:solidFill>
              </a:rPr>
              <a:t>Single, queer young adult, first job in Silicon Valley</a:t>
            </a:r>
          </a:p>
          <a:p>
            <a:pPr marL="742950" lvl="1" indent="-285750">
              <a:lnSpc>
                <a:spcPct val="130000"/>
              </a:lnSpc>
              <a:buFont typeface="Wingdings" pitchFamily="2" charset="2"/>
              <a:buChar char="Ø"/>
            </a:pPr>
            <a:r>
              <a:rPr lang="en-US" sz="1600" b="1" dirty="0">
                <a:solidFill>
                  <a:srgbClr val="1F497D"/>
                </a:solidFill>
              </a:rPr>
              <a:t>Bisexual man in an opposite-sex relationship in Marin </a:t>
            </a:r>
          </a:p>
          <a:p>
            <a:pPr marL="742950" lvl="1" indent="-285750">
              <a:lnSpc>
                <a:spcPct val="130000"/>
              </a:lnSpc>
              <a:buFont typeface="Wingdings" pitchFamily="2" charset="2"/>
              <a:buChar char="Ø"/>
            </a:pPr>
            <a:r>
              <a:rPr lang="en-US" sz="1600" b="1" dirty="0">
                <a:solidFill>
                  <a:srgbClr val="1F497D"/>
                </a:solidFill>
              </a:rPr>
              <a:t>Bisexual woman married to a trans man in Portland</a:t>
            </a:r>
          </a:p>
          <a:p>
            <a:pPr marL="742950" lvl="1" indent="-285750">
              <a:lnSpc>
                <a:spcPct val="130000"/>
              </a:lnSpc>
              <a:buFont typeface="Wingdings" pitchFamily="2" charset="2"/>
              <a:buChar char="Ø"/>
            </a:pPr>
            <a:r>
              <a:rPr lang="en-US" sz="1600" b="1" dirty="0">
                <a:solidFill>
                  <a:srgbClr val="1F497D"/>
                </a:solidFill>
              </a:rPr>
              <a:t>Gay man in Walnut Creek, just divorced from his husband, looking for something new</a:t>
            </a:r>
          </a:p>
          <a:p>
            <a:pPr marL="742950" lvl="1" indent="-285750">
              <a:lnSpc>
                <a:spcPct val="130000"/>
              </a:lnSpc>
              <a:buFont typeface="Wingdings" pitchFamily="2" charset="2"/>
              <a:buChar char="Ø"/>
            </a:pPr>
            <a:r>
              <a:rPr lang="en-US" sz="1600" b="1" dirty="0">
                <a:solidFill>
                  <a:srgbClr val="1F497D"/>
                </a:solidFill>
              </a:rPr>
              <a:t>Young, pansexual, genderqueer, ready to change the world</a:t>
            </a:r>
          </a:p>
          <a:p>
            <a:pPr lvl="1">
              <a:lnSpc>
                <a:spcPct val="130000"/>
              </a:lnSpc>
            </a:pPr>
            <a:endParaRPr lang="en-US" sz="1600" b="1" dirty="0">
              <a:solidFill>
                <a:srgbClr val="1F497D"/>
              </a:solidFill>
            </a:endParaRPr>
          </a:p>
          <a:p>
            <a:pPr lvl="1">
              <a:lnSpc>
                <a:spcPct val="130000"/>
              </a:lnSpc>
            </a:pPr>
            <a:r>
              <a:rPr lang="en-US" b="1" i="1" dirty="0">
                <a:solidFill>
                  <a:schemeClr val="accent2">
                    <a:lumMod val="75000"/>
                  </a:schemeClr>
                </a:solidFill>
              </a:rPr>
              <a:t>Add Generation and Ethnicity to the mix and it’s complicated</a:t>
            </a:r>
          </a:p>
        </p:txBody>
      </p:sp>
      <p:pic>
        <p:nvPicPr>
          <p:cNvPr id="8" name="Picture 7" descr="travel-directory-cover-people-hires-transparent copy.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200120"/>
            <a:ext cx="2860431" cy="1738318"/>
          </a:xfrm>
          <a:prstGeom prst="rect">
            <a:avLst/>
          </a:prstGeom>
        </p:spPr>
      </p:pic>
      <p:sp>
        <p:nvSpPr>
          <p:cNvPr id="10" name="TextBox 9"/>
          <p:cNvSpPr txBox="1"/>
          <p:nvPr/>
        </p:nvSpPr>
        <p:spPr>
          <a:xfrm>
            <a:off x="-76200" y="2860285"/>
            <a:ext cx="2362200" cy="1785104"/>
          </a:xfrm>
          <a:prstGeom prst="rect">
            <a:avLst/>
          </a:prstGeom>
          <a:noFill/>
        </p:spPr>
        <p:txBody>
          <a:bodyPr wrap="square" rtlCol="0">
            <a:spAutoFit/>
          </a:bodyPr>
          <a:lstStyle/>
          <a:p>
            <a:pPr lvl="1" algn="ctr"/>
            <a:r>
              <a:rPr lang="en-US" sz="2200" b="1" dirty="0"/>
              <a:t>These people </a:t>
            </a:r>
          </a:p>
          <a:p>
            <a:pPr lvl="1" algn="ctr"/>
            <a:r>
              <a:rPr lang="en-US" sz="2200" b="1" dirty="0"/>
              <a:t>are </a:t>
            </a:r>
            <a:r>
              <a:rPr lang="en-US" sz="2200" b="1" dirty="0">
                <a:solidFill>
                  <a:srgbClr val="FF0000"/>
                </a:solidFill>
              </a:rPr>
              <a:t>NOT</a:t>
            </a:r>
            <a:r>
              <a:rPr lang="en-US" sz="2200" b="1" dirty="0"/>
              <a:t> the </a:t>
            </a:r>
          </a:p>
          <a:p>
            <a:pPr lvl="1" algn="ctr"/>
            <a:r>
              <a:rPr lang="en-US" sz="2200" b="1" dirty="0"/>
              <a:t>same consumers.</a:t>
            </a:r>
          </a:p>
        </p:txBody>
      </p:sp>
      <p:sp>
        <p:nvSpPr>
          <p:cNvPr id="11" name="TextBox 10"/>
          <p:cNvSpPr txBox="1"/>
          <p:nvPr/>
        </p:nvSpPr>
        <p:spPr>
          <a:xfrm>
            <a:off x="228600" y="514350"/>
            <a:ext cx="8458201" cy="492443"/>
          </a:xfrm>
          <a:prstGeom prst="rect">
            <a:avLst/>
          </a:prstGeom>
          <a:noFill/>
        </p:spPr>
        <p:txBody>
          <a:bodyPr wrap="square" rtlCol="0">
            <a:spAutoFit/>
          </a:bodyPr>
          <a:lstStyle/>
          <a:p>
            <a:pPr marL="0" lvl="1" algn="ctr"/>
            <a:r>
              <a:rPr lang="en-US" sz="2600" b="1" i="1" dirty="0">
                <a:solidFill>
                  <a:srgbClr val="FF0000"/>
                </a:solidFill>
              </a:rPr>
              <a:t>There is No Singular “LGBTQ” Traveler</a:t>
            </a:r>
          </a:p>
        </p:txBody>
      </p:sp>
      <p:sp>
        <p:nvSpPr>
          <p:cNvPr id="9" name="Slide Number Placeholder 3">
            <a:extLst>
              <a:ext uri="{FF2B5EF4-FFF2-40B4-BE49-F238E27FC236}">
                <a16:creationId xmlns:a16="http://schemas.microsoft.com/office/drawing/2014/main" xmlns="" id="{219CC810-671C-D747-886F-B2906981521A}"/>
              </a:ext>
            </a:extLst>
          </p:cNvPr>
          <p:cNvSpPr txBox="1">
            <a:spLocks/>
          </p:cNvSpPr>
          <p:nvPr/>
        </p:nvSpPr>
        <p:spPr>
          <a:xfrm>
            <a:off x="8686801" y="4800479"/>
            <a:ext cx="456842" cy="262199"/>
          </a:xfrm>
          <a:prstGeom prst="rect">
            <a:avLst/>
          </a:prstGeom>
        </p:spPr>
        <p:txBody>
          <a:bodyPr/>
          <a:lstStyle>
            <a:defPPr>
              <a:defRPr lang="en-US"/>
            </a:defPPr>
            <a:lvl1pPr marL="0" algn="l" defTabSz="914400" rtl="0" eaLnBrk="1" latinLnBrk="0" hangingPunct="1">
              <a:defRPr sz="1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31D1D2E-F6BA-4B28-9179-634641B93D11}" type="slidenum">
              <a:rPr lang="en-US" sz="1100" smtClean="0">
                <a:solidFill>
                  <a:schemeClr val="tx2"/>
                </a:solidFill>
              </a:rPr>
              <a:pPr algn="ctr"/>
              <a:t>10</a:t>
            </a:fld>
            <a:endParaRPr lang="en-US" sz="1100" dirty="0">
              <a:solidFill>
                <a:schemeClr val="tx2"/>
              </a:solidFill>
            </a:endParaRPr>
          </a:p>
        </p:txBody>
      </p:sp>
    </p:spTree>
    <p:extLst>
      <p:ext uri="{BB962C8B-B14F-4D97-AF65-F5344CB8AC3E}">
        <p14:creationId xmlns:p14="http://schemas.microsoft.com/office/powerpoint/2010/main" val="1064899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82965" y="2724150"/>
            <a:ext cx="5445069" cy="1200329"/>
          </a:xfrm>
          <a:prstGeom prst="rect">
            <a:avLst/>
          </a:prstGeom>
          <a:noFill/>
        </p:spPr>
        <p:txBody>
          <a:bodyPr wrap="square" rtlCol="0">
            <a:spAutoFit/>
          </a:bodyPr>
          <a:lstStyle/>
          <a:p>
            <a:pPr algn="ctr"/>
            <a:r>
              <a:rPr lang="en-US" sz="3600" b="1" dirty="0">
                <a:solidFill>
                  <a:srgbClr val="1F497D"/>
                </a:solidFill>
              </a:rPr>
              <a:t>Exploring</a:t>
            </a:r>
          </a:p>
          <a:p>
            <a:pPr algn="ctr"/>
            <a:r>
              <a:rPr lang="en-US" sz="3600" b="1" dirty="0">
                <a:solidFill>
                  <a:srgbClr val="1F497D"/>
                </a:solidFill>
              </a:rPr>
              <a:t>LGBTQ Travel</a:t>
            </a:r>
          </a:p>
        </p:txBody>
      </p:sp>
      <p:grpSp>
        <p:nvGrpSpPr>
          <p:cNvPr id="10" name="Group 9">
            <a:extLst>
              <a:ext uri="{FF2B5EF4-FFF2-40B4-BE49-F238E27FC236}">
                <a16:creationId xmlns:a16="http://schemas.microsoft.com/office/drawing/2014/main" xmlns="" id="{43D81C35-6AEF-A443-B88B-7C9D608F8272}"/>
              </a:ext>
            </a:extLst>
          </p:cNvPr>
          <p:cNvGrpSpPr/>
          <p:nvPr/>
        </p:nvGrpSpPr>
        <p:grpSpPr>
          <a:xfrm>
            <a:off x="304800" y="590550"/>
            <a:ext cx="2286000" cy="4019550"/>
            <a:chOff x="304800" y="742950"/>
            <a:chExt cx="2286000" cy="4019550"/>
          </a:xfrm>
        </p:grpSpPr>
        <p:pic>
          <p:nvPicPr>
            <p:cNvPr id="7" name="Picture 6">
              <a:extLst>
                <a:ext uri="{FF2B5EF4-FFF2-40B4-BE49-F238E27FC236}">
                  <a16:creationId xmlns:a16="http://schemas.microsoft.com/office/drawing/2014/main" xmlns="" id="{3F3DAE79-3AB9-454B-87B7-123A9A3B090D}"/>
                </a:ext>
              </a:extLst>
            </p:cNvPr>
            <p:cNvPicPr>
              <a:picLocks noChangeAspect="1"/>
            </p:cNvPicPr>
            <p:nvPr/>
          </p:nvPicPr>
          <p:blipFill>
            <a:blip r:embed="rId3"/>
            <a:stretch>
              <a:fillRect/>
            </a:stretch>
          </p:blipFill>
          <p:spPr>
            <a:xfrm>
              <a:off x="304800" y="742950"/>
              <a:ext cx="1939870" cy="4019550"/>
            </a:xfrm>
            <a:prstGeom prst="rect">
              <a:avLst/>
            </a:prstGeom>
          </p:spPr>
        </p:pic>
        <p:cxnSp>
          <p:nvCxnSpPr>
            <p:cNvPr id="9" name="Straight Connector 8">
              <a:extLst>
                <a:ext uri="{FF2B5EF4-FFF2-40B4-BE49-F238E27FC236}">
                  <a16:creationId xmlns:a16="http://schemas.microsoft.com/office/drawing/2014/main" xmlns="" id="{6F742EB6-1F1C-BD47-8D3D-1A90AC30024A}"/>
                </a:ext>
              </a:extLst>
            </p:cNvPr>
            <p:cNvCxnSpPr/>
            <p:nvPr/>
          </p:nvCxnSpPr>
          <p:spPr>
            <a:xfrm>
              <a:off x="2590800" y="742950"/>
              <a:ext cx="0" cy="401955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xmlns="" id="{2EC41EC7-0F4B-054B-BB3C-3A84F951DA43}"/>
              </a:ext>
            </a:extLst>
          </p:cNvPr>
          <p:cNvGrpSpPr/>
          <p:nvPr/>
        </p:nvGrpSpPr>
        <p:grpSpPr>
          <a:xfrm>
            <a:off x="5372100" y="1082866"/>
            <a:ext cx="1066800" cy="1323439"/>
            <a:chOff x="5943600" y="1494613"/>
            <a:chExt cx="1066800" cy="1323439"/>
          </a:xfrm>
        </p:grpSpPr>
        <p:sp>
          <p:nvSpPr>
            <p:cNvPr id="8" name="Oval 7">
              <a:extLst>
                <a:ext uri="{FF2B5EF4-FFF2-40B4-BE49-F238E27FC236}">
                  <a16:creationId xmlns:a16="http://schemas.microsoft.com/office/drawing/2014/main" xmlns="" id="{03FE2AE5-99D1-3547-A20D-351E20680A24}"/>
                </a:ext>
              </a:extLst>
            </p:cNvPr>
            <p:cNvSpPr/>
            <p:nvPr/>
          </p:nvSpPr>
          <p:spPr>
            <a:xfrm>
              <a:off x="5943600" y="1657112"/>
              <a:ext cx="1066800" cy="1066800"/>
            </a:xfrm>
            <a:prstGeom prst="ellipse">
              <a:avLst/>
            </a:prstGeom>
            <a:solidFill>
              <a:schemeClr val="accent2"/>
            </a:solidFill>
            <a:ln w="381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D11712A3-4F40-C34B-B3A6-CEDC58B5236B}"/>
                </a:ext>
              </a:extLst>
            </p:cNvPr>
            <p:cNvSpPr txBox="1"/>
            <p:nvPr/>
          </p:nvSpPr>
          <p:spPr>
            <a:xfrm>
              <a:off x="6019800" y="1494613"/>
              <a:ext cx="914400" cy="1323439"/>
            </a:xfrm>
            <a:prstGeom prst="rect">
              <a:avLst/>
            </a:prstGeom>
            <a:noFill/>
          </p:spPr>
          <p:txBody>
            <a:bodyPr wrap="square" rtlCol="0">
              <a:spAutoFit/>
            </a:bodyPr>
            <a:lstStyle/>
            <a:p>
              <a:pPr algn="ctr"/>
              <a:r>
                <a:rPr lang="en-US" sz="8000" b="1" dirty="0">
                  <a:solidFill>
                    <a:schemeClr val="bg1"/>
                  </a:solidFill>
                  <a:latin typeface="Calibri"/>
                  <a:cs typeface="Calibri"/>
                </a:rPr>
                <a:t>2</a:t>
              </a:r>
            </a:p>
          </p:txBody>
        </p:sp>
      </p:grpSp>
    </p:spTree>
    <p:extLst>
      <p:ext uri="{BB962C8B-B14F-4D97-AF65-F5344CB8AC3E}">
        <p14:creationId xmlns:p14="http://schemas.microsoft.com/office/powerpoint/2010/main" val="297857206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266950"/>
            <a:ext cx="1734729" cy="2246769"/>
          </a:xfrm>
          <a:prstGeom prst="rect">
            <a:avLst/>
          </a:prstGeom>
        </p:spPr>
        <p:txBody>
          <a:bodyPr wrap="square">
            <a:spAutoFit/>
          </a:bodyPr>
          <a:lstStyle/>
          <a:p>
            <a:r>
              <a:rPr lang="en-US" sz="2800" b="1" dirty="0">
                <a:solidFill>
                  <a:srgbClr val="1F497D"/>
                </a:solidFill>
                <a:latin typeface="Calibri"/>
                <a:cs typeface="Calibri"/>
              </a:rPr>
              <a:t>Friendly</a:t>
            </a:r>
          </a:p>
          <a:p>
            <a:r>
              <a:rPr lang="en-US" sz="2800" b="1" dirty="0">
                <a:solidFill>
                  <a:srgbClr val="1F497D"/>
                </a:solidFill>
                <a:latin typeface="Calibri"/>
                <a:cs typeface="Calibri"/>
              </a:rPr>
              <a:t>Outgoing</a:t>
            </a:r>
          </a:p>
          <a:p>
            <a:r>
              <a:rPr lang="en-US" sz="2800" b="1" dirty="0">
                <a:solidFill>
                  <a:srgbClr val="1F497D"/>
                </a:solidFill>
                <a:latin typeface="Calibri"/>
                <a:cs typeface="Calibri"/>
              </a:rPr>
              <a:t>Caring</a:t>
            </a:r>
          </a:p>
          <a:p>
            <a:r>
              <a:rPr lang="en-US" sz="2800" b="1" dirty="0">
                <a:solidFill>
                  <a:srgbClr val="1F497D"/>
                </a:solidFill>
                <a:latin typeface="Calibri"/>
                <a:cs typeface="Calibri"/>
              </a:rPr>
              <a:t>Funny</a:t>
            </a:r>
          </a:p>
          <a:p>
            <a:r>
              <a:rPr lang="en-US" sz="2800" b="1" dirty="0">
                <a:solidFill>
                  <a:srgbClr val="1F497D"/>
                </a:solidFill>
                <a:latin typeface="Calibri"/>
                <a:cs typeface="Calibri"/>
              </a:rPr>
              <a:t>Intelligent</a:t>
            </a:r>
          </a:p>
        </p:txBody>
      </p:sp>
      <p:pic>
        <p:nvPicPr>
          <p:cNvPr id="3" name="Picture 2" descr="78316005small.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2544024"/>
            <a:ext cx="1648422" cy="1562965"/>
          </a:xfrm>
          <a:prstGeom prst="ellipse">
            <a:avLst/>
          </a:prstGeom>
          <a:ln w="9525" cmpd="sng">
            <a:solidFill>
              <a:schemeClr val="tx1"/>
            </a:solidFill>
          </a:ln>
        </p:spPr>
      </p:pic>
      <p:pic>
        <p:nvPicPr>
          <p:cNvPr id="4" name="Picture 3" descr="126496304small.jpg"/>
          <p:cNvPicPr>
            <a:picLocks noChangeAspect="1"/>
          </p:cNvPicPr>
          <p:nvPr/>
        </p:nvPicPr>
        <p:blipFill rotWithShape="1">
          <a:blip r:embed="rId3">
            <a:extLst>
              <a:ext uri="{28A0092B-C50C-407E-A947-70E740481C1C}">
                <a14:useLocalDpi xmlns:a14="http://schemas.microsoft.com/office/drawing/2010/main" val="0"/>
              </a:ext>
            </a:extLst>
          </a:blip>
          <a:srcRect t="2381" b="34127"/>
          <a:stretch/>
        </p:blipFill>
        <p:spPr>
          <a:xfrm>
            <a:off x="6781800" y="2419350"/>
            <a:ext cx="1742600" cy="1551726"/>
          </a:xfrm>
          <a:prstGeom prst="ellipse">
            <a:avLst/>
          </a:prstGeom>
          <a:noFill/>
          <a:ln w="9525" cmpd="sng">
            <a:solidFill>
              <a:schemeClr val="tx1"/>
            </a:solidFill>
          </a:ln>
        </p:spPr>
      </p:pic>
      <p:sp>
        <p:nvSpPr>
          <p:cNvPr id="5" name="Rectangle 4"/>
          <p:cNvSpPr/>
          <p:nvPr/>
        </p:nvSpPr>
        <p:spPr>
          <a:xfrm>
            <a:off x="4800600" y="2266950"/>
            <a:ext cx="1734729" cy="2246769"/>
          </a:xfrm>
          <a:prstGeom prst="rect">
            <a:avLst/>
          </a:prstGeom>
        </p:spPr>
        <p:txBody>
          <a:bodyPr wrap="square">
            <a:spAutoFit/>
          </a:bodyPr>
          <a:lstStyle/>
          <a:p>
            <a:r>
              <a:rPr lang="en-US" sz="2800" b="1" dirty="0">
                <a:solidFill>
                  <a:srgbClr val="1F497D"/>
                </a:solidFill>
                <a:latin typeface="Calibri"/>
                <a:cs typeface="Calibri"/>
              </a:rPr>
              <a:t>Loyal</a:t>
            </a:r>
          </a:p>
          <a:p>
            <a:r>
              <a:rPr lang="en-US" sz="2800" b="1" dirty="0">
                <a:solidFill>
                  <a:srgbClr val="1F497D"/>
                </a:solidFill>
                <a:latin typeface="Calibri"/>
                <a:cs typeface="Calibri"/>
              </a:rPr>
              <a:t>Honest</a:t>
            </a:r>
          </a:p>
          <a:p>
            <a:r>
              <a:rPr lang="en-US" sz="2800" b="1" dirty="0">
                <a:solidFill>
                  <a:srgbClr val="1F497D"/>
                </a:solidFill>
                <a:latin typeface="Calibri"/>
                <a:cs typeface="Calibri"/>
              </a:rPr>
              <a:t>Fun</a:t>
            </a:r>
          </a:p>
          <a:p>
            <a:r>
              <a:rPr lang="en-US" sz="2800" b="1" dirty="0">
                <a:solidFill>
                  <a:srgbClr val="1F497D"/>
                </a:solidFill>
                <a:latin typeface="Calibri"/>
                <a:cs typeface="Calibri"/>
              </a:rPr>
              <a:t>Smart</a:t>
            </a:r>
          </a:p>
          <a:p>
            <a:r>
              <a:rPr lang="en-US" sz="2800" b="1" dirty="0">
                <a:solidFill>
                  <a:srgbClr val="1F497D"/>
                </a:solidFill>
                <a:latin typeface="Calibri"/>
                <a:cs typeface="Calibri"/>
              </a:rPr>
              <a:t>Loving</a:t>
            </a:r>
          </a:p>
        </p:txBody>
      </p:sp>
      <p:sp>
        <p:nvSpPr>
          <p:cNvPr id="6" name="TextBox 5"/>
          <p:cNvSpPr txBox="1"/>
          <p:nvPr/>
        </p:nvSpPr>
        <p:spPr>
          <a:xfrm>
            <a:off x="304800" y="1200150"/>
            <a:ext cx="8683625" cy="830997"/>
          </a:xfrm>
          <a:prstGeom prst="rect">
            <a:avLst/>
          </a:prstGeom>
          <a:noFill/>
        </p:spPr>
        <p:txBody>
          <a:bodyPr wrap="square" rtlCol="0">
            <a:spAutoFit/>
          </a:bodyPr>
          <a:lstStyle/>
          <a:p>
            <a:pPr algn="ctr"/>
            <a:r>
              <a:rPr lang="en-US" sz="2400" b="1" i="1" kern="1200" dirty="0">
                <a:solidFill>
                  <a:srgbClr val="1F497D"/>
                </a:solidFill>
                <a:latin typeface="Calibri"/>
                <a:cs typeface="Calibri"/>
              </a:rPr>
              <a:t>If you had to describe yourself or your personality in three words, </a:t>
            </a:r>
          </a:p>
          <a:p>
            <a:pPr algn="ctr"/>
            <a:r>
              <a:rPr lang="en-US" sz="2400" b="1" i="1" kern="1200" dirty="0">
                <a:solidFill>
                  <a:srgbClr val="1F497D"/>
                </a:solidFill>
                <a:latin typeface="Calibri"/>
                <a:cs typeface="Calibri"/>
              </a:rPr>
              <a:t>which words would you use?  </a:t>
            </a:r>
            <a:endParaRPr lang="en-US" sz="2400" b="1" i="1" dirty="0">
              <a:solidFill>
                <a:srgbClr val="1F497D"/>
              </a:solidFill>
              <a:latin typeface="Calibri"/>
              <a:cs typeface="Calibri"/>
            </a:endParaRPr>
          </a:p>
        </p:txBody>
      </p:sp>
      <p:sp>
        <p:nvSpPr>
          <p:cNvPr id="7" name="TextBox 6"/>
          <p:cNvSpPr txBox="1"/>
          <p:nvPr/>
        </p:nvSpPr>
        <p:spPr>
          <a:xfrm>
            <a:off x="609600" y="590550"/>
            <a:ext cx="8001000" cy="584776"/>
          </a:xfrm>
          <a:prstGeom prst="rect">
            <a:avLst/>
          </a:prstGeom>
          <a:noFill/>
        </p:spPr>
        <p:txBody>
          <a:bodyPr wrap="square" rtlCol="0">
            <a:spAutoFit/>
          </a:bodyPr>
          <a:lstStyle/>
          <a:p>
            <a:pPr algn="ctr"/>
            <a:r>
              <a:rPr lang="en-US" sz="3200" b="1" dirty="0">
                <a:solidFill>
                  <a:srgbClr val="1F497D"/>
                </a:solidFill>
                <a:latin typeface="Calibri"/>
                <a:cs typeface="Calibri"/>
              </a:rPr>
              <a:t>CMI’s 9</a:t>
            </a:r>
            <a:r>
              <a:rPr lang="en-US" sz="3200" b="1" baseline="30000" dirty="0">
                <a:solidFill>
                  <a:srgbClr val="1F497D"/>
                </a:solidFill>
                <a:latin typeface="Calibri"/>
                <a:cs typeface="Calibri"/>
              </a:rPr>
              <a:t>th</a:t>
            </a:r>
            <a:r>
              <a:rPr lang="en-US" sz="3200" b="1" dirty="0">
                <a:solidFill>
                  <a:srgbClr val="1F497D"/>
                </a:solidFill>
                <a:latin typeface="Calibri"/>
                <a:cs typeface="Calibri"/>
              </a:rPr>
              <a:t> Annual LGBT Community Survey:® </a:t>
            </a:r>
          </a:p>
        </p:txBody>
      </p:sp>
    </p:spTree>
    <p:extLst>
      <p:ext uri="{BB962C8B-B14F-4D97-AF65-F5344CB8AC3E}">
        <p14:creationId xmlns:p14="http://schemas.microsoft.com/office/powerpoint/2010/main" val="303739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B2798415-7CB5-7040-B541-ABF0BA7ED9E4}"/>
              </a:ext>
            </a:extLst>
          </p:cNvPr>
          <p:cNvSpPr txBox="1"/>
          <p:nvPr/>
        </p:nvSpPr>
        <p:spPr>
          <a:xfrm>
            <a:off x="490162" y="4834258"/>
            <a:ext cx="2106985" cy="207747"/>
          </a:xfrm>
          <a:prstGeom prst="rect">
            <a:avLst/>
          </a:prstGeom>
          <a:noFill/>
        </p:spPr>
        <p:txBody>
          <a:bodyPr wrap="none" lIns="68579" tIns="34289" rIns="68579" bIns="34289" rtlCol="0">
            <a:spAutoFit/>
          </a:bodyPr>
          <a:lstStyle/>
          <a:p>
            <a:r>
              <a:rPr lang="en-US" sz="900" dirty="0"/>
              <a:t>Base: All LGBTQ Travelers n=4,980 – 5,007</a:t>
            </a:r>
          </a:p>
        </p:txBody>
      </p:sp>
      <p:sp>
        <p:nvSpPr>
          <p:cNvPr id="27" name="TextBox 26">
            <a:extLst>
              <a:ext uri="{FF2B5EF4-FFF2-40B4-BE49-F238E27FC236}">
                <a16:creationId xmlns:a16="http://schemas.microsoft.com/office/drawing/2014/main" xmlns="" id="{8C5FCD03-58D1-4C48-8D80-A02654B35A01}"/>
              </a:ext>
            </a:extLst>
          </p:cNvPr>
          <p:cNvSpPr txBox="1"/>
          <p:nvPr/>
        </p:nvSpPr>
        <p:spPr>
          <a:xfrm>
            <a:off x="195945" y="516578"/>
            <a:ext cx="8416244" cy="284691"/>
          </a:xfrm>
          <a:prstGeom prst="rect">
            <a:avLst/>
          </a:prstGeom>
          <a:noFill/>
        </p:spPr>
        <p:txBody>
          <a:bodyPr wrap="square" lIns="68579" tIns="34289" rIns="68579" bIns="34289" rtlCol="0">
            <a:spAutoFit/>
          </a:bodyPr>
          <a:lstStyle/>
          <a:p>
            <a:r>
              <a:rPr lang="en-US" b="1" dirty="0">
                <a:solidFill>
                  <a:schemeClr val="accent2"/>
                </a:solidFill>
              </a:rPr>
              <a:t>KEY ATTRIBUTES FOR LGBTQ DESTINATION SELECTION</a:t>
            </a:r>
            <a:endParaRPr lang="en-US" dirty="0"/>
          </a:p>
        </p:txBody>
      </p:sp>
      <p:sp>
        <p:nvSpPr>
          <p:cNvPr id="34" name="TextBox 33">
            <a:extLst>
              <a:ext uri="{FF2B5EF4-FFF2-40B4-BE49-F238E27FC236}">
                <a16:creationId xmlns:a16="http://schemas.microsoft.com/office/drawing/2014/main" xmlns="" id="{15E5F4C7-B2AF-C745-9AFB-4EC3ED299A5A}"/>
              </a:ext>
            </a:extLst>
          </p:cNvPr>
          <p:cNvSpPr txBox="1"/>
          <p:nvPr/>
        </p:nvSpPr>
        <p:spPr>
          <a:xfrm>
            <a:off x="195944" y="918336"/>
            <a:ext cx="8719455" cy="500135"/>
          </a:xfrm>
          <a:prstGeom prst="rect">
            <a:avLst/>
          </a:prstGeom>
          <a:noFill/>
        </p:spPr>
        <p:txBody>
          <a:bodyPr wrap="square" lIns="68579" tIns="34289" rIns="68579" bIns="34289" rtlCol="0">
            <a:spAutoFit/>
          </a:bodyPr>
          <a:lstStyle/>
          <a:p>
            <a:pPr algn="ctr"/>
            <a:r>
              <a:rPr lang="en-US" sz="1400" b="1" dirty="0">
                <a:solidFill>
                  <a:schemeClr val="accent1"/>
                </a:solidFill>
                <a:latin typeface="Cambria" panose="02040503050406030204" pitchFamily="18" charset="0"/>
              </a:rPr>
              <a:t>On a 5-point scale, how important are the following, in your vacation destination selection process?</a:t>
            </a:r>
          </a:p>
          <a:p>
            <a:pPr algn="ctr"/>
            <a:r>
              <a:rPr lang="en-US" sz="1400" b="1" dirty="0">
                <a:solidFill>
                  <a:schemeClr val="accent2"/>
                </a:solidFill>
                <a:latin typeface="Cambria" panose="02040503050406030204" pitchFamily="18" charset="0"/>
              </a:rPr>
              <a:t>Among All LGBTQ Travelers</a:t>
            </a:r>
          </a:p>
        </p:txBody>
      </p:sp>
      <p:graphicFrame>
        <p:nvGraphicFramePr>
          <p:cNvPr id="6" name="Chart 5">
            <a:extLst>
              <a:ext uri="{FF2B5EF4-FFF2-40B4-BE49-F238E27FC236}">
                <a16:creationId xmlns:a16="http://schemas.microsoft.com/office/drawing/2014/main" xmlns="" id="{63C1F825-9390-490A-AC84-9097574752B8}"/>
              </a:ext>
            </a:extLst>
          </p:cNvPr>
          <p:cNvGraphicFramePr/>
          <p:nvPr>
            <p:extLst>
              <p:ext uri="{D42A27DB-BD31-4B8C-83A1-F6EECF244321}">
                <p14:modId xmlns:p14="http://schemas.microsoft.com/office/powerpoint/2010/main" val="1930615386"/>
              </p:ext>
            </p:extLst>
          </p:nvPr>
        </p:nvGraphicFramePr>
        <p:xfrm>
          <a:off x="451141" y="1407444"/>
          <a:ext cx="8163676" cy="339725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349021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B2798415-7CB5-7040-B541-ABF0BA7ED9E4}"/>
              </a:ext>
            </a:extLst>
          </p:cNvPr>
          <p:cNvSpPr txBox="1"/>
          <p:nvPr/>
        </p:nvSpPr>
        <p:spPr>
          <a:xfrm>
            <a:off x="418608" y="4802889"/>
            <a:ext cx="4386455" cy="207747"/>
          </a:xfrm>
          <a:prstGeom prst="rect">
            <a:avLst/>
          </a:prstGeom>
          <a:noFill/>
        </p:spPr>
        <p:txBody>
          <a:bodyPr wrap="none" lIns="68579" tIns="34289" rIns="68579" bIns="34289" rtlCol="0">
            <a:spAutoFit/>
          </a:bodyPr>
          <a:lstStyle/>
          <a:p>
            <a:r>
              <a:rPr lang="en-US" sz="900" dirty="0"/>
              <a:t>Base: All LGBTQ Travelers n=4,882; Millennials+ n=1,540; Gen X n=1,515; Boomers n=1,827</a:t>
            </a:r>
          </a:p>
        </p:txBody>
      </p:sp>
      <p:graphicFrame>
        <p:nvGraphicFramePr>
          <p:cNvPr id="9" name="Table 8">
            <a:extLst>
              <a:ext uri="{FF2B5EF4-FFF2-40B4-BE49-F238E27FC236}">
                <a16:creationId xmlns:a16="http://schemas.microsoft.com/office/drawing/2014/main" xmlns="" id="{3B9903AA-D794-4BA3-9A44-63C00370410B}"/>
              </a:ext>
            </a:extLst>
          </p:cNvPr>
          <p:cNvGraphicFramePr>
            <a:graphicFrameLocks noGrp="1"/>
          </p:cNvGraphicFramePr>
          <p:nvPr>
            <p:extLst>
              <p:ext uri="{D42A27DB-BD31-4B8C-83A1-F6EECF244321}">
                <p14:modId xmlns:p14="http://schemas.microsoft.com/office/powerpoint/2010/main" val="3427335509"/>
              </p:ext>
            </p:extLst>
          </p:nvPr>
        </p:nvGraphicFramePr>
        <p:xfrm>
          <a:off x="371035" y="1582210"/>
          <a:ext cx="8066063" cy="2665941"/>
        </p:xfrm>
        <a:graphic>
          <a:graphicData uri="http://schemas.openxmlformats.org/drawingml/2006/table">
            <a:tbl>
              <a:tblPr>
                <a:tableStyleId>{5C22544A-7EE6-4342-B048-85BDC9FD1C3A}</a:tableStyleId>
              </a:tblPr>
              <a:tblGrid>
                <a:gridCol w="6119590">
                  <a:extLst>
                    <a:ext uri="{9D8B030D-6E8A-4147-A177-3AD203B41FA5}">
                      <a16:colId xmlns:a16="http://schemas.microsoft.com/office/drawing/2014/main" xmlns="" val="2122414060"/>
                    </a:ext>
                  </a:extLst>
                </a:gridCol>
                <a:gridCol w="1946473">
                  <a:extLst>
                    <a:ext uri="{9D8B030D-6E8A-4147-A177-3AD203B41FA5}">
                      <a16:colId xmlns:a16="http://schemas.microsoft.com/office/drawing/2014/main" xmlns="" val="1583481775"/>
                    </a:ext>
                  </a:extLst>
                </a:gridCol>
              </a:tblGrid>
              <a:tr h="644705">
                <a:tc>
                  <a:txBody>
                    <a:bodyPr/>
                    <a:lstStyle/>
                    <a:p>
                      <a:pPr marL="0" marR="0" lvl="0" indent="0" algn="ctr" defTabSz="685703" rtl="0" eaLnBrk="1" fontAlgn="b" latinLnBrk="0" hangingPunct="1">
                        <a:lnSpc>
                          <a:spcPct val="100000"/>
                        </a:lnSpc>
                        <a:spcBef>
                          <a:spcPts val="0"/>
                        </a:spcBef>
                        <a:spcAft>
                          <a:spcPts val="0"/>
                        </a:spcAft>
                        <a:buClrTx/>
                        <a:buSzTx/>
                        <a:buFontTx/>
                        <a:buNone/>
                        <a:tabLst/>
                        <a:defRPr/>
                      </a:pPr>
                      <a:r>
                        <a:rPr lang="en-US" sz="1800" b="1" i="0" u="none" strike="noStrike" dirty="0">
                          <a:solidFill>
                            <a:srgbClr val="FF0000"/>
                          </a:solidFill>
                          <a:effectLst/>
                          <a:latin typeface="+mn-lt"/>
                        </a:rPr>
                        <a:t>Top 4 of 14 Responses</a:t>
                      </a:r>
                    </a:p>
                  </a:txBody>
                  <a:tcPr marL="7620" marR="7620" marT="7620" marB="0" anchor="ctr">
                    <a:lnR w="12700" cap="flat" cmpd="sng" algn="ctr">
                      <a:solidFill>
                        <a:schemeClr val="accent1"/>
                      </a:solidFill>
                      <a:prstDash val="solid"/>
                      <a:round/>
                      <a:headEnd type="none" w="med" len="med"/>
                      <a:tailEnd type="none" w="med" len="med"/>
                    </a:lnR>
                    <a:lnB w="12700" cap="flat" cmpd="sng" algn="ctr">
                      <a:solidFill>
                        <a:schemeClr val="bg1">
                          <a:lumMod val="75000"/>
                        </a:schemeClr>
                      </a:solidFill>
                      <a:prstDash val="solid"/>
                      <a:round/>
                      <a:headEnd type="none" w="med" len="med"/>
                      <a:tailEnd type="none" w="med" len="med"/>
                    </a:lnB>
                    <a:noFill/>
                  </a:tcPr>
                </a:tc>
                <a:tc>
                  <a:txBody>
                    <a:bodyPr/>
                    <a:lstStyle/>
                    <a:p>
                      <a:pPr algn="ctr" fontAlgn="b"/>
                      <a:r>
                        <a:rPr lang="en-US" sz="1400" b="0" i="0" u="none" strike="noStrike" dirty="0">
                          <a:solidFill>
                            <a:schemeClr val="bg1"/>
                          </a:solidFill>
                          <a:effectLst/>
                          <a:latin typeface="+mn-lt"/>
                        </a:rPr>
                        <a:t>All LGBTQ </a:t>
                      </a:r>
                      <a:r>
                        <a:rPr lang="en-US" altLang="zh-CN" sz="1400" b="0" i="0" u="none" strike="noStrike" dirty="0">
                          <a:solidFill>
                            <a:schemeClr val="bg1"/>
                          </a:solidFill>
                          <a:effectLst/>
                          <a:latin typeface="+mn-lt"/>
                        </a:rPr>
                        <a:t>Travelers</a:t>
                      </a:r>
                      <a:endParaRPr lang="en-US" sz="1400" b="0" i="0" u="none" strike="noStrike" dirty="0">
                        <a:solidFill>
                          <a:schemeClr val="bg1"/>
                        </a:solidFill>
                        <a:effectLst/>
                        <a:latin typeface="+mn-lt"/>
                      </a:endParaRPr>
                    </a:p>
                  </a:txBody>
                  <a:tcPr marL="7620" marR="7620" marT="762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xmlns="" val="992709493"/>
                  </a:ext>
                </a:extLst>
              </a:tr>
              <a:tr h="505309">
                <a:tc>
                  <a:txBody>
                    <a:bodyPr/>
                    <a:lstStyle/>
                    <a:p>
                      <a:pPr algn="ctr" fontAlgn="b"/>
                      <a:r>
                        <a:rPr lang="en-US" sz="1400" b="1" i="0" u="none" strike="noStrike" dirty="0">
                          <a:solidFill>
                            <a:schemeClr val="tx1"/>
                          </a:solidFill>
                          <a:effectLst/>
                          <a:latin typeface="+mn-lt"/>
                        </a:rPr>
                        <a:t>To rest and relax</a:t>
                      </a:r>
                    </a:p>
                  </a:txBody>
                  <a:tcPr marL="7620" marR="7620" marT="7620" marB="0" anchor="ctr">
                    <a:lnR w="12700" cap="flat" cmpd="sng" algn="ctr">
                      <a:solidFill>
                        <a:schemeClr val="accent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b"/>
                      <a:r>
                        <a:rPr lang="en-US" sz="1400" b="1" i="0" u="none" strike="noStrike" dirty="0">
                          <a:solidFill>
                            <a:schemeClr val="tx1"/>
                          </a:solidFill>
                          <a:effectLst/>
                          <a:latin typeface="+mn-lt"/>
                        </a:rPr>
                        <a:t>73%</a:t>
                      </a:r>
                    </a:p>
                  </a:txBody>
                  <a:tcPr marL="7620" marR="7620" marT="762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xmlns="" val="2582888329"/>
                  </a:ext>
                </a:extLst>
              </a:tr>
              <a:tr h="505309">
                <a:tc>
                  <a:txBody>
                    <a:bodyPr/>
                    <a:lstStyle/>
                    <a:p>
                      <a:pPr algn="ctr" fontAlgn="b"/>
                      <a:r>
                        <a:rPr lang="en-US" sz="1400" b="1" i="0" u="none" strike="noStrike" dirty="0">
                          <a:solidFill>
                            <a:schemeClr val="tx1"/>
                          </a:solidFill>
                          <a:effectLst/>
                          <a:latin typeface="+mn-lt"/>
                        </a:rPr>
                        <a:t>To get away from my typical everyday life</a:t>
                      </a:r>
                    </a:p>
                  </a:txBody>
                  <a:tcPr marL="7620" marR="7620" marT="7620" marB="0" anchor="ctr">
                    <a:lnR w="12700" cap="flat" cmpd="sng" algn="ctr">
                      <a:solidFill>
                        <a:schemeClr val="accent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b"/>
                      <a:r>
                        <a:rPr lang="en-US" sz="1400" b="1" i="0" u="none" strike="noStrike" dirty="0">
                          <a:solidFill>
                            <a:schemeClr val="tx1"/>
                          </a:solidFill>
                          <a:effectLst/>
                          <a:latin typeface="+mn-lt"/>
                        </a:rPr>
                        <a:t>69%</a:t>
                      </a:r>
                    </a:p>
                  </a:txBody>
                  <a:tcPr marL="7620" marR="7620" marT="762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3080449405"/>
                  </a:ext>
                </a:extLst>
              </a:tr>
              <a:tr h="505309">
                <a:tc>
                  <a:txBody>
                    <a:bodyPr/>
                    <a:lstStyle/>
                    <a:p>
                      <a:pPr algn="ctr" fontAlgn="b"/>
                      <a:r>
                        <a:rPr lang="en-US" sz="1400" b="1" i="0" u="none" strike="noStrike" dirty="0">
                          <a:solidFill>
                            <a:schemeClr val="tx1"/>
                          </a:solidFill>
                          <a:effectLst/>
                          <a:latin typeface="+mn-lt"/>
                        </a:rPr>
                        <a:t>To explore someplace new</a:t>
                      </a:r>
                    </a:p>
                  </a:txBody>
                  <a:tcPr marL="7620" marR="7620" marT="7620" marB="0" anchor="ctr">
                    <a:lnR w="12700" cap="flat" cmpd="sng" algn="ctr">
                      <a:solidFill>
                        <a:schemeClr val="accent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b"/>
                      <a:r>
                        <a:rPr lang="en-US" sz="1400" b="1" i="0" u="none" strike="noStrike" dirty="0">
                          <a:solidFill>
                            <a:schemeClr val="tx1"/>
                          </a:solidFill>
                          <a:effectLst/>
                          <a:latin typeface="+mn-lt"/>
                        </a:rPr>
                        <a:t>69%</a:t>
                      </a:r>
                    </a:p>
                  </a:txBody>
                  <a:tcPr marL="7620" marR="7620" marT="762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xmlns="" val="537886874"/>
                  </a:ext>
                </a:extLst>
              </a:tr>
              <a:tr h="505309">
                <a:tc>
                  <a:txBody>
                    <a:bodyPr/>
                    <a:lstStyle/>
                    <a:p>
                      <a:pPr algn="ctr" fontAlgn="b"/>
                      <a:r>
                        <a:rPr lang="en-US" sz="1400" b="1" i="0" u="none" strike="noStrike" dirty="0">
                          <a:solidFill>
                            <a:schemeClr val="tx1"/>
                          </a:solidFill>
                          <a:effectLst/>
                          <a:latin typeface="+mn-lt"/>
                        </a:rPr>
                        <a:t>To return to a place that I know and enjoy</a:t>
                      </a:r>
                    </a:p>
                  </a:txBody>
                  <a:tcPr marL="7620" marR="7620" marT="7620" marB="0" anchor="ctr">
                    <a:lnR w="12700" cap="flat" cmpd="sng" algn="ctr">
                      <a:solidFill>
                        <a:schemeClr val="accent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b"/>
                      <a:r>
                        <a:rPr lang="en-US" sz="1400" b="1" i="0" u="none" strike="noStrike" dirty="0">
                          <a:solidFill>
                            <a:schemeClr val="tx1"/>
                          </a:solidFill>
                          <a:effectLst/>
                          <a:latin typeface="+mn-lt"/>
                        </a:rPr>
                        <a:t>53%</a:t>
                      </a:r>
                    </a:p>
                  </a:txBody>
                  <a:tcPr marL="7620" marR="7620" marT="762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506119114"/>
                  </a:ext>
                </a:extLst>
              </a:tr>
            </a:tbl>
          </a:graphicData>
        </a:graphic>
      </p:graphicFrame>
      <p:sp>
        <p:nvSpPr>
          <p:cNvPr id="34" name="TextBox 33">
            <a:extLst>
              <a:ext uri="{FF2B5EF4-FFF2-40B4-BE49-F238E27FC236}">
                <a16:creationId xmlns:a16="http://schemas.microsoft.com/office/drawing/2014/main" xmlns="" id="{15E5F4C7-B2AF-C745-9AFB-4EC3ED299A5A}"/>
              </a:ext>
            </a:extLst>
          </p:cNvPr>
          <p:cNvSpPr txBox="1"/>
          <p:nvPr/>
        </p:nvSpPr>
        <p:spPr>
          <a:xfrm>
            <a:off x="635001" y="978983"/>
            <a:ext cx="7977188" cy="500135"/>
          </a:xfrm>
          <a:prstGeom prst="rect">
            <a:avLst/>
          </a:prstGeom>
          <a:noFill/>
        </p:spPr>
        <p:txBody>
          <a:bodyPr wrap="square" lIns="68579" tIns="34289" rIns="68579" bIns="34289" rtlCol="0">
            <a:spAutoFit/>
          </a:bodyPr>
          <a:lstStyle/>
          <a:p>
            <a:pPr algn="ctr"/>
            <a:r>
              <a:rPr lang="en-US" sz="1400" b="1" dirty="0">
                <a:solidFill>
                  <a:schemeClr val="accent1"/>
                </a:solidFill>
                <a:latin typeface="Cambria" panose="02040503050406030204" pitchFamily="18" charset="0"/>
              </a:rPr>
              <a:t>What motivates you to take vacations? </a:t>
            </a:r>
          </a:p>
          <a:p>
            <a:pPr algn="ctr"/>
            <a:r>
              <a:rPr lang="en-US" sz="1400" b="1" dirty="0">
                <a:solidFill>
                  <a:schemeClr val="accent1"/>
                </a:solidFill>
                <a:latin typeface="Cambria" panose="02040503050406030204" pitchFamily="18" charset="0"/>
              </a:rPr>
              <a:t>Please mark any reasons that motivated you to book a trip in the past 12 months.</a:t>
            </a:r>
          </a:p>
        </p:txBody>
      </p:sp>
      <p:sp>
        <p:nvSpPr>
          <p:cNvPr id="8" name="TextBox 7">
            <a:extLst>
              <a:ext uri="{FF2B5EF4-FFF2-40B4-BE49-F238E27FC236}">
                <a16:creationId xmlns:a16="http://schemas.microsoft.com/office/drawing/2014/main" xmlns="" id="{8C5FCD03-58D1-4C48-8D80-A02654B35A01}"/>
              </a:ext>
            </a:extLst>
          </p:cNvPr>
          <p:cNvSpPr txBox="1"/>
          <p:nvPr/>
        </p:nvSpPr>
        <p:spPr>
          <a:xfrm>
            <a:off x="195945" y="516578"/>
            <a:ext cx="8416244" cy="346247"/>
          </a:xfrm>
          <a:prstGeom prst="rect">
            <a:avLst/>
          </a:prstGeom>
          <a:noFill/>
        </p:spPr>
        <p:txBody>
          <a:bodyPr wrap="square" lIns="68579" tIns="34289" rIns="68579" bIns="34289" rtlCol="0">
            <a:spAutoFit/>
          </a:bodyPr>
          <a:lstStyle/>
          <a:p>
            <a:r>
              <a:rPr lang="en-US" b="1" dirty="0">
                <a:solidFill>
                  <a:schemeClr val="accent2"/>
                </a:solidFill>
              </a:rPr>
              <a:t>VACATION MOTIVATIONS</a:t>
            </a:r>
            <a:endParaRPr lang="en-US" dirty="0"/>
          </a:p>
        </p:txBody>
      </p:sp>
    </p:spTree>
    <p:extLst>
      <p:ext uri="{BB962C8B-B14F-4D97-AF65-F5344CB8AC3E}">
        <p14:creationId xmlns:p14="http://schemas.microsoft.com/office/powerpoint/2010/main" val="13867242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15E5F4C7-B2AF-C745-9AFB-4EC3ED299A5A}"/>
              </a:ext>
            </a:extLst>
          </p:cNvPr>
          <p:cNvSpPr txBox="1"/>
          <p:nvPr/>
        </p:nvSpPr>
        <p:spPr>
          <a:xfrm>
            <a:off x="402044" y="841099"/>
            <a:ext cx="8350169" cy="438580"/>
          </a:xfrm>
          <a:prstGeom prst="rect">
            <a:avLst/>
          </a:prstGeom>
          <a:noFill/>
        </p:spPr>
        <p:txBody>
          <a:bodyPr wrap="none" lIns="68579" tIns="34289" rIns="68579" bIns="34289" rtlCol="0">
            <a:spAutoFit/>
          </a:bodyPr>
          <a:lstStyle/>
          <a:p>
            <a:pPr algn="ctr"/>
            <a:r>
              <a:rPr lang="en-US" sz="1200" b="1" dirty="0">
                <a:solidFill>
                  <a:schemeClr val="accent1"/>
                </a:solidFill>
                <a:latin typeface="Cambria" panose="02040503050406030204" pitchFamily="18" charset="0"/>
              </a:rPr>
              <a:t>When you think of a vacation to an urban destination, what activities attract you the most? Please mark all that apply.</a:t>
            </a:r>
          </a:p>
          <a:p>
            <a:pPr algn="ctr"/>
            <a:r>
              <a:rPr lang="en-US" sz="1200" b="1" dirty="0">
                <a:solidFill>
                  <a:schemeClr val="accent2"/>
                </a:solidFill>
                <a:latin typeface="Cambria" panose="02040503050406030204" pitchFamily="18" charset="0"/>
              </a:rPr>
              <a:t>Among All LGBTQ Travelers</a:t>
            </a:r>
          </a:p>
        </p:txBody>
      </p:sp>
      <p:graphicFrame>
        <p:nvGraphicFramePr>
          <p:cNvPr id="6" name="Chart 5">
            <a:extLst>
              <a:ext uri="{FF2B5EF4-FFF2-40B4-BE49-F238E27FC236}">
                <a16:creationId xmlns:a16="http://schemas.microsoft.com/office/drawing/2014/main" xmlns="" id="{4CAFF3AD-62A9-A549-B3F8-9949C350BF2E}"/>
              </a:ext>
            </a:extLst>
          </p:cNvPr>
          <p:cNvGraphicFramePr/>
          <p:nvPr>
            <p:extLst>
              <p:ext uri="{D42A27DB-BD31-4B8C-83A1-F6EECF244321}">
                <p14:modId xmlns:p14="http://schemas.microsoft.com/office/powerpoint/2010/main" val="4147684891"/>
              </p:ext>
            </p:extLst>
          </p:nvPr>
        </p:nvGraphicFramePr>
        <p:xfrm>
          <a:off x="712543" y="1279678"/>
          <a:ext cx="7714371" cy="3469353"/>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a:extLst>
              <a:ext uri="{FF2B5EF4-FFF2-40B4-BE49-F238E27FC236}">
                <a16:creationId xmlns:a16="http://schemas.microsoft.com/office/drawing/2014/main" xmlns="" id="{B2798415-7CB5-7040-B541-ABF0BA7ED9E4}"/>
              </a:ext>
            </a:extLst>
          </p:cNvPr>
          <p:cNvSpPr txBox="1"/>
          <p:nvPr/>
        </p:nvSpPr>
        <p:spPr>
          <a:xfrm>
            <a:off x="418608" y="4802889"/>
            <a:ext cx="1738294" cy="207747"/>
          </a:xfrm>
          <a:prstGeom prst="rect">
            <a:avLst/>
          </a:prstGeom>
          <a:noFill/>
        </p:spPr>
        <p:txBody>
          <a:bodyPr wrap="none" lIns="68579" tIns="34289" rIns="68579" bIns="34289" rtlCol="0">
            <a:spAutoFit/>
          </a:bodyPr>
          <a:lstStyle/>
          <a:p>
            <a:r>
              <a:rPr lang="en-US" sz="900" dirty="0"/>
              <a:t>Base: All LGBTQ Travelers n=5,355</a:t>
            </a:r>
          </a:p>
        </p:txBody>
      </p:sp>
      <p:sp>
        <p:nvSpPr>
          <p:cNvPr id="8" name="TextBox 7">
            <a:extLst>
              <a:ext uri="{FF2B5EF4-FFF2-40B4-BE49-F238E27FC236}">
                <a16:creationId xmlns:a16="http://schemas.microsoft.com/office/drawing/2014/main" xmlns="" id="{69FBE3A2-4E82-45AC-B765-319B68729C8D}"/>
              </a:ext>
            </a:extLst>
          </p:cNvPr>
          <p:cNvSpPr txBox="1"/>
          <p:nvPr/>
        </p:nvSpPr>
        <p:spPr>
          <a:xfrm>
            <a:off x="195946" y="472486"/>
            <a:ext cx="8876618" cy="358686"/>
          </a:xfrm>
          <a:prstGeom prst="rect">
            <a:avLst/>
          </a:prstGeom>
          <a:noFill/>
        </p:spPr>
        <p:txBody>
          <a:bodyPr wrap="square" lIns="68579" tIns="34289" rIns="68579" bIns="34289" rtlCol="0">
            <a:spAutoFit/>
          </a:bodyPr>
          <a:lstStyle/>
          <a:p>
            <a:pPr>
              <a:lnSpc>
                <a:spcPct val="110000"/>
              </a:lnSpc>
            </a:pPr>
            <a:r>
              <a:rPr lang="en-US" b="1" dirty="0">
                <a:solidFill>
                  <a:schemeClr val="accent2"/>
                </a:solidFill>
              </a:rPr>
              <a:t>URBAN TRAVEL MOTIVATIONS</a:t>
            </a:r>
            <a:endParaRPr lang="en-US" dirty="0"/>
          </a:p>
        </p:txBody>
      </p:sp>
      <p:pic>
        <p:nvPicPr>
          <p:cNvPr id="3" name="Picture 2">
            <a:extLst>
              <a:ext uri="{FF2B5EF4-FFF2-40B4-BE49-F238E27FC236}">
                <a16:creationId xmlns:a16="http://schemas.microsoft.com/office/drawing/2014/main" xmlns="" id="{FB0AF8E7-E59B-4967-9A25-79F96FC2463F}"/>
              </a:ext>
            </a:extLst>
          </p:cNvPr>
          <p:cNvPicPr>
            <a:picLocks/>
          </p:cNvPicPr>
          <p:nvPr/>
        </p:nvPicPr>
        <p:blipFill>
          <a:blip r:embed="rId3"/>
          <a:stretch>
            <a:fillRect/>
          </a:stretch>
        </p:blipFill>
        <p:spPr>
          <a:xfrm>
            <a:off x="7787149" y="3413993"/>
            <a:ext cx="530942" cy="530942"/>
          </a:xfrm>
          <a:prstGeom prst="rect">
            <a:avLst/>
          </a:prstGeom>
        </p:spPr>
      </p:pic>
      <p:pic>
        <p:nvPicPr>
          <p:cNvPr id="5" name="Picture 4">
            <a:extLst>
              <a:ext uri="{FF2B5EF4-FFF2-40B4-BE49-F238E27FC236}">
                <a16:creationId xmlns:a16="http://schemas.microsoft.com/office/drawing/2014/main" xmlns="" id="{FE77A8D8-EED2-4FFF-91CD-E811477BEE1C}"/>
              </a:ext>
            </a:extLst>
          </p:cNvPr>
          <p:cNvPicPr>
            <a:picLocks/>
          </p:cNvPicPr>
          <p:nvPr/>
        </p:nvPicPr>
        <p:blipFill>
          <a:blip r:embed="rId4"/>
          <a:stretch>
            <a:fillRect/>
          </a:stretch>
        </p:blipFill>
        <p:spPr>
          <a:xfrm>
            <a:off x="7461850" y="3944935"/>
            <a:ext cx="530942" cy="530942"/>
          </a:xfrm>
          <a:prstGeom prst="rect">
            <a:avLst/>
          </a:prstGeom>
        </p:spPr>
      </p:pic>
      <p:pic>
        <p:nvPicPr>
          <p:cNvPr id="7" name="Picture 6">
            <a:extLst>
              <a:ext uri="{FF2B5EF4-FFF2-40B4-BE49-F238E27FC236}">
                <a16:creationId xmlns:a16="http://schemas.microsoft.com/office/drawing/2014/main" xmlns="" id="{EAE0CED9-85DB-4D94-A6F5-712FC52FEEFC}"/>
              </a:ext>
            </a:extLst>
          </p:cNvPr>
          <p:cNvPicPr>
            <a:picLocks/>
          </p:cNvPicPr>
          <p:nvPr/>
        </p:nvPicPr>
        <p:blipFill>
          <a:blip r:embed="rId5"/>
          <a:stretch>
            <a:fillRect/>
          </a:stretch>
        </p:blipFill>
        <p:spPr>
          <a:xfrm>
            <a:off x="8052620" y="3967057"/>
            <a:ext cx="530942" cy="530942"/>
          </a:xfrm>
          <a:prstGeom prst="rect">
            <a:avLst/>
          </a:prstGeom>
        </p:spPr>
      </p:pic>
    </p:spTree>
    <p:extLst>
      <p:ext uri="{BB962C8B-B14F-4D97-AF65-F5344CB8AC3E}">
        <p14:creationId xmlns:p14="http://schemas.microsoft.com/office/powerpoint/2010/main" val="1606551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15E5F4C7-B2AF-C745-9AFB-4EC3ED299A5A}"/>
              </a:ext>
            </a:extLst>
          </p:cNvPr>
          <p:cNvSpPr txBox="1"/>
          <p:nvPr/>
        </p:nvSpPr>
        <p:spPr>
          <a:xfrm>
            <a:off x="358089" y="865480"/>
            <a:ext cx="8438077" cy="438580"/>
          </a:xfrm>
          <a:prstGeom prst="rect">
            <a:avLst/>
          </a:prstGeom>
          <a:noFill/>
        </p:spPr>
        <p:txBody>
          <a:bodyPr wrap="none" lIns="68579" tIns="34289" rIns="68579" bIns="34289" rtlCol="0">
            <a:spAutoFit/>
          </a:bodyPr>
          <a:lstStyle/>
          <a:p>
            <a:pPr algn="ctr"/>
            <a:r>
              <a:rPr lang="en-US" sz="1200" b="1" dirty="0">
                <a:solidFill>
                  <a:schemeClr val="accent1"/>
                </a:solidFill>
                <a:latin typeface="Cambria" panose="02040503050406030204" pitchFamily="18" charset="0"/>
              </a:rPr>
              <a:t>When you think of outdoor or natural-based vacations, what activities attract you the most? Please mark all that apply.</a:t>
            </a:r>
          </a:p>
          <a:p>
            <a:pPr algn="ctr"/>
            <a:r>
              <a:rPr lang="en-US" sz="1200" b="1" dirty="0">
                <a:solidFill>
                  <a:schemeClr val="accent2"/>
                </a:solidFill>
                <a:latin typeface="Cambria" panose="02040503050406030204" pitchFamily="18" charset="0"/>
              </a:rPr>
              <a:t>Among All LGBTQ Travelers</a:t>
            </a:r>
          </a:p>
        </p:txBody>
      </p:sp>
      <p:graphicFrame>
        <p:nvGraphicFramePr>
          <p:cNvPr id="6" name="Chart 5">
            <a:extLst>
              <a:ext uri="{FF2B5EF4-FFF2-40B4-BE49-F238E27FC236}">
                <a16:creationId xmlns:a16="http://schemas.microsoft.com/office/drawing/2014/main" xmlns="" id="{4CAFF3AD-62A9-A549-B3F8-9949C350BF2E}"/>
              </a:ext>
            </a:extLst>
          </p:cNvPr>
          <p:cNvGraphicFramePr/>
          <p:nvPr>
            <p:extLst>
              <p:ext uri="{D42A27DB-BD31-4B8C-83A1-F6EECF244321}">
                <p14:modId xmlns:p14="http://schemas.microsoft.com/office/powerpoint/2010/main" val="1325870664"/>
              </p:ext>
            </p:extLst>
          </p:nvPr>
        </p:nvGraphicFramePr>
        <p:xfrm>
          <a:off x="712543" y="1581151"/>
          <a:ext cx="7714371" cy="29718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a:extLst>
              <a:ext uri="{FF2B5EF4-FFF2-40B4-BE49-F238E27FC236}">
                <a16:creationId xmlns:a16="http://schemas.microsoft.com/office/drawing/2014/main" xmlns="" id="{B2798415-7CB5-7040-B541-ABF0BA7ED9E4}"/>
              </a:ext>
            </a:extLst>
          </p:cNvPr>
          <p:cNvSpPr txBox="1"/>
          <p:nvPr/>
        </p:nvSpPr>
        <p:spPr>
          <a:xfrm>
            <a:off x="418608" y="4816957"/>
            <a:ext cx="1738294" cy="207747"/>
          </a:xfrm>
          <a:prstGeom prst="rect">
            <a:avLst/>
          </a:prstGeom>
          <a:noFill/>
        </p:spPr>
        <p:txBody>
          <a:bodyPr wrap="none" lIns="68579" tIns="34289" rIns="68579" bIns="34289" rtlCol="0">
            <a:spAutoFit/>
          </a:bodyPr>
          <a:lstStyle/>
          <a:p>
            <a:r>
              <a:rPr lang="en-US" sz="900" dirty="0"/>
              <a:t>Base: All LGBTQ Travelers n=5,355</a:t>
            </a:r>
          </a:p>
        </p:txBody>
      </p:sp>
      <p:sp>
        <p:nvSpPr>
          <p:cNvPr id="8" name="TextBox 7">
            <a:extLst>
              <a:ext uri="{FF2B5EF4-FFF2-40B4-BE49-F238E27FC236}">
                <a16:creationId xmlns:a16="http://schemas.microsoft.com/office/drawing/2014/main" xmlns="" id="{69FBE3A2-4E82-45AC-B765-319B68729C8D}"/>
              </a:ext>
            </a:extLst>
          </p:cNvPr>
          <p:cNvSpPr txBox="1"/>
          <p:nvPr/>
        </p:nvSpPr>
        <p:spPr>
          <a:xfrm>
            <a:off x="195946" y="472486"/>
            <a:ext cx="8876618" cy="302645"/>
          </a:xfrm>
          <a:prstGeom prst="rect">
            <a:avLst/>
          </a:prstGeom>
          <a:noFill/>
        </p:spPr>
        <p:txBody>
          <a:bodyPr wrap="square" lIns="68579" tIns="34289" rIns="68579" bIns="34289" rtlCol="0">
            <a:spAutoFit/>
          </a:bodyPr>
          <a:lstStyle/>
          <a:p>
            <a:pPr>
              <a:lnSpc>
                <a:spcPct val="110000"/>
              </a:lnSpc>
            </a:pPr>
            <a:r>
              <a:rPr lang="en-US" b="1" dirty="0">
                <a:solidFill>
                  <a:schemeClr val="accent2"/>
                </a:solidFill>
              </a:rPr>
              <a:t>OUTDOOR TRAVEL MOTIVATIONS • ALL LGBTQ</a:t>
            </a:r>
            <a:endParaRPr lang="en-US" dirty="0"/>
          </a:p>
        </p:txBody>
      </p:sp>
      <p:pic>
        <p:nvPicPr>
          <p:cNvPr id="3" name="Picture 2">
            <a:extLst>
              <a:ext uri="{FF2B5EF4-FFF2-40B4-BE49-F238E27FC236}">
                <a16:creationId xmlns:a16="http://schemas.microsoft.com/office/drawing/2014/main" xmlns="" id="{722BDC01-2216-4B4F-8E3D-DEE67A8B1030}"/>
              </a:ext>
            </a:extLst>
          </p:cNvPr>
          <p:cNvPicPr>
            <a:picLocks/>
          </p:cNvPicPr>
          <p:nvPr/>
        </p:nvPicPr>
        <p:blipFill>
          <a:blip r:embed="rId3"/>
          <a:stretch>
            <a:fillRect/>
          </a:stretch>
        </p:blipFill>
        <p:spPr>
          <a:xfrm>
            <a:off x="7827416" y="3570400"/>
            <a:ext cx="520170" cy="520170"/>
          </a:xfrm>
          <a:prstGeom prst="rect">
            <a:avLst/>
          </a:prstGeom>
        </p:spPr>
      </p:pic>
      <p:pic>
        <p:nvPicPr>
          <p:cNvPr id="5" name="Picture 4">
            <a:extLst>
              <a:ext uri="{FF2B5EF4-FFF2-40B4-BE49-F238E27FC236}">
                <a16:creationId xmlns:a16="http://schemas.microsoft.com/office/drawing/2014/main" xmlns="" id="{A8D9A578-E217-40DF-9AFC-075E28B00C41}"/>
              </a:ext>
            </a:extLst>
          </p:cNvPr>
          <p:cNvPicPr>
            <a:picLocks/>
          </p:cNvPicPr>
          <p:nvPr/>
        </p:nvPicPr>
        <p:blipFill>
          <a:blip r:embed="rId4"/>
          <a:stretch>
            <a:fillRect/>
          </a:stretch>
        </p:blipFill>
        <p:spPr>
          <a:xfrm>
            <a:off x="7443490" y="4093369"/>
            <a:ext cx="577645" cy="577645"/>
          </a:xfrm>
          <a:prstGeom prst="rect">
            <a:avLst/>
          </a:prstGeom>
        </p:spPr>
      </p:pic>
      <p:pic>
        <p:nvPicPr>
          <p:cNvPr id="7" name="Picture 6">
            <a:extLst>
              <a:ext uri="{FF2B5EF4-FFF2-40B4-BE49-F238E27FC236}">
                <a16:creationId xmlns:a16="http://schemas.microsoft.com/office/drawing/2014/main" xmlns="" id="{9A315384-B715-4BA7-BDC3-D31B34692348}"/>
              </a:ext>
            </a:extLst>
          </p:cNvPr>
          <p:cNvPicPr>
            <a:picLocks/>
          </p:cNvPicPr>
          <p:nvPr/>
        </p:nvPicPr>
        <p:blipFill>
          <a:blip r:embed="rId5"/>
          <a:stretch>
            <a:fillRect/>
          </a:stretch>
        </p:blipFill>
        <p:spPr>
          <a:xfrm>
            <a:off x="8021135" y="4122107"/>
            <a:ext cx="520170" cy="520170"/>
          </a:xfrm>
          <a:prstGeom prst="rect">
            <a:avLst/>
          </a:prstGeom>
        </p:spPr>
      </p:pic>
    </p:spTree>
    <p:extLst>
      <p:ext uri="{BB962C8B-B14F-4D97-AF65-F5344CB8AC3E}">
        <p14:creationId xmlns:p14="http://schemas.microsoft.com/office/powerpoint/2010/main" val="7942457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15E5F4C7-B2AF-C745-9AFB-4EC3ED299A5A}"/>
              </a:ext>
            </a:extLst>
          </p:cNvPr>
          <p:cNvSpPr txBox="1"/>
          <p:nvPr/>
        </p:nvSpPr>
        <p:spPr>
          <a:xfrm>
            <a:off x="358089" y="865480"/>
            <a:ext cx="8438077" cy="438580"/>
          </a:xfrm>
          <a:prstGeom prst="rect">
            <a:avLst/>
          </a:prstGeom>
          <a:noFill/>
        </p:spPr>
        <p:txBody>
          <a:bodyPr wrap="none" lIns="68579" tIns="34289" rIns="68579" bIns="34289" rtlCol="0">
            <a:spAutoFit/>
          </a:bodyPr>
          <a:lstStyle/>
          <a:p>
            <a:pPr algn="ctr"/>
            <a:r>
              <a:rPr lang="en-US" sz="1200" b="1" dirty="0">
                <a:solidFill>
                  <a:schemeClr val="accent1"/>
                </a:solidFill>
                <a:latin typeface="Cambria" panose="02040503050406030204" pitchFamily="18" charset="0"/>
              </a:rPr>
              <a:t>When you think of outdoor or natural-based vacations, what activities attract you the most? Please mark all that apply.</a:t>
            </a:r>
          </a:p>
          <a:p>
            <a:pPr algn="ctr"/>
            <a:r>
              <a:rPr lang="en-US" sz="1200" b="1" dirty="0">
                <a:solidFill>
                  <a:schemeClr val="accent2"/>
                </a:solidFill>
                <a:latin typeface="Cambria" panose="02040503050406030204" pitchFamily="18" charset="0"/>
              </a:rPr>
              <a:t>Among All LGBTQ Travelers</a:t>
            </a:r>
          </a:p>
        </p:txBody>
      </p:sp>
      <p:graphicFrame>
        <p:nvGraphicFramePr>
          <p:cNvPr id="6" name="Chart 5">
            <a:extLst>
              <a:ext uri="{FF2B5EF4-FFF2-40B4-BE49-F238E27FC236}">
                <a16:creationId xmlns:a16="http://schemas.microsoft.com/office/drawing/2014/main" xmlns="" id="{4CAFF3AD-62A9-A549-B3F8-9949C350BF2E}"/>
              </a:ext>
            </a:extLst>
          </p:cNvPr>
          <p:cNvGraphicFramePr/>
          <p:nvPr>
            <p:extLst>
              <p:ext uri="{D42A27DB-BD31-4B8C-83A1-F6EECF244321}">
                <p14:modId xmlns:p14="http://schemas.microsoft.com/office/powerpoint/2010/main" val="3617925435"/>
              </p:ext>
            </p:extLst>
          </p:nvPr>
        </p:nvGraphicFramePr>
        <p:xfrm>
          <a:off x="712543" y="1304060"/>
          <a:ext cx="7714371" cy="3584463"/>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a:extLst>
              <a:ext uri="{FF2B5EF4-FFF2-40B4-BE49-F238E27FC236}">
                <a16:creationId xmlns:a16="http://schemas.microsoft.com/office/drawing/2014/main" xmlns="" id="{B2798415-7CB5-7040-B541-ABF0BA7ED9E4}"/>
              </a:ext>
            </a:extLst>
          </p:cNvPr>
          <p:cNvSpPr txBox="1"/>
          <p:nvPr/>
        </p:nvSpPr>
        <p:spPr>
          <a:xfrm>
            <a:off x="418608" y="4816957"/>
            <a:ext cx="1738294" cy="207747"/>
          </a:xfrm>
          <a:prstGeom prst="rect">
            <a:avLst/>
          </a:prstGeom>
          <a:noFill/>
        </p:spPr>
        <p:txBody>
          <a:bodyPr wrap="none" lIns="68579" tIns="34289" rIns="68579" bIns="34289" rtlCol="0">
            <a:spAutoFit/>
          </a:bodyPr>
          <a:lstStyle/>
          <a:p>
            <a:r>
              <a:rPr lang="en-US" sz="900" dirty="0"/>
              <a:t>Base: All LGBTQ Travelers n=5,355</a:t>
            </a:r>
          </a:p>
        </p:txBody>
      </p:sp>
      <p:sp>
        <p:nvSpPr>
          <p:cNvPr id="8" name="TextBox 7">
            <a:extLst>
              <a:ext uri="{FF2B5EF4-FFF2-40B4-BE49-F238E27FC236}">
                <a16:creationId xmlns:a16="http://schemas.microsoft.com/office/drawing/2014/main" xmlns="" id="{69FBE3A2-4E82-45AC-B765-319B68729C8D}"/>
              </a:ext>
            </a:extLst>
          </p:cNvPr>
          <p:cNvSpPr txBox="1"/>
          <p:nvPr/>
        </p:nvSpPr>
        <p:spPr>
          <a:xfrm>
            <a:off x="195946" y="472486"/>
            <a:ext cx="8876618" cy="302645"/>
          </a:xfrm>
          <a:prstGeom prst="rect">
            <a:avLst/>
          </a:prstGeom>
          <a:noFill/>
        </p:spPr>
        <p:txBody>
          <a:bodyPr wrap="square" lIns="68579" tIns="34289" rIns="68579" bIns="34289" rtlCol="0">
            <a:spAutoFit/>
          </a:bodyPr>
          <a:lstStyle/>
          <a:p>
            <a:pPr>
              <a:lnSpc>
                <a:spcPct val="110000"/>
              </a:lnSpc>
            </a:pPr>
            <a:r>
              <a:rPr lang="en-US" b="1" dirty="0">
                <a:solidFill>
                  <a:schemeClr val="accent2"/>
                </a:solidFill>
              </a:rPr>
              <a:t>OUTDOOR TRAVEL MOTIVATIONS • ALL LGBTQ</a:t>
            </a:r>
            <a:endParaRPr lang="en-US" dirty="0"/>
          </a:p>
        </p:txBody>
      </p:sp>
      <p:pic>
        <p:nvPicPr>
          <p:cNvPr id="3" name="Picture 2">
            <a:extLst>
              <a:ext uri="{FF2B5EF4-FFF2-40B4-BE49-F238E27FC236}">
                <a16:creationId xmlns:a16="http://schemas.microsoft.com/office/drawing/2014/main" xmlns="" id="{722BDC01-2216-4B4F-8E3D-DEE67A8B1030}"/>
              </a:ext>
            </a:extLst>
          </p:cNvPr>
          <p:cNvPicPr>
            <a:picLocks/>
          </p:cNvPicPr>
          <p:nvPr/>
        </p:nvPicPr>
        <p:blipFill>
          <a:blip r:embed="rId3"/>
          <a:stretch>
            <a:fillRect/>
          </a:stretch>
        </p:blipFill>
        <p:spPr>
          <a:xfrm>
            <a:off x="7827416" y="3570400"/>
            <a:ext cx="520170" cy="520170"/>
          </a:xfrm>
          <a:prstGeom prst="rect">
            <a:avLst/>
          </a:prstGeom>
        </p:spPr>
      </p:pic>
      <p:pic>
        <p:nvPicPr>
          <p:cNvPr id="5" name="Picture 4">
            <a:extLst>
              <a:ext uri="{FF2B5EF4-FFF2-40B4-BE49-F238E27FC236}">
                <a16:creationId xmlns:a16="http://schemas.microsoft.com/office/drawing/2014/main" xmlns="" id="{A8D9A578-E217-40DF-9AFC-075E28B00C41}"/>
              </a:ext>
            </a:extLst>
          </p:cNvPr>
          <p:cNvPicPr>
            <a:picLocks/>
          </p:cNvPicPr>
          <p:nvPr/>
        </p:nvPicPr>
        <p:blipFill>
          <a:blip r:embed="rId4"/>
          <a:stretch>
            <a:fillRect/>
          </a:stretch>
        </p:blipFill>
        <p:spPr>
          <a:xfrm>
            <a:off x="7443490" y="4093369"/>
            <a:ext cx="577645" cy="577645"/>
          </a:xfrm>
          <a:prstGeom prst="rect">
            <a:avLst/>
          </a:prstGeom>
        </p:spPr>
      </p:pic>
      <p:pic>
        <p:nvPicPr>
          <p:cNvPr id="7" name="Picture 6">
            <a:extLst>
              <a:ext uri="{FF2B5EF4-FFF2-40B4-BE49-F238E27FC236}">
                <a16:creationId xmlns:a16="http://schemas.microsoft.com/office/drawing/2014/main" xmlns="" id="{9A315384-B715-4BA7-BDC3-D31B34692348}"/>
              </a:ext>
            </a:extLst>
          </p:cNvPr>
          <p:cNvPicPr>
            <a:picLocks/>
          </p:cNvPicPr>
          <p:nvPr/>
        </p:nvPicPr>
        <p:blipFill>
          <a:blip r:embed="rId5"/>
          <a:stretch>
            <a:fillRect/>
          </a:stretch>
        </p:blipFill>
        <p:spPr>
          <a:xfrm>
            <a:off x="8021135" y="4122107"/>
            <a:ext cx="520170" cy="520170"/>
          </a:xfrm>
          <a:prstGeom prst="rect">
            <a:avLst/>
          </a:prstGeom>
        </p:spPr>
      </p:pic>
    </p:spTree>
    <p:extLst>
      <p:ext uri="{BB962C8B-B14F-4D97-AF65-F5344CB8AC3E}">
        <p14:creationId xmlns:p14="http://schemas.microsoft.com/office/powerpoint/2010/main" val="13437914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B2798415-7CB5-7040-B541-ABF0BA7ED9E4}"/>
              </a:ext>
            </a:extLst>
          </p:cNvPr>
          <p:cNvSpPr txBox="1"/>
          <p:nvPr/>
        </p:nvSpPr>
        <p:spPr>
          <a:xfrm>
            <a:off x="418608" y="4690345"/>
            <a:ext cx="4255009" cy="346247"/>
          </a:xfrm>
          <a:prstGeom prst="rect">
            <a:avLst/>
          </a:prstGeom>
          <a:noFill/>
        </p:spPr>
        <p:txBody>
          <a:bodyPr wrap="none" lIns="68579" tIns="34289" rIns="68579" bIns="34289" rtlCol="0">
            <a:spAutoFit/>
          </a:bodyPr>
          <a:lstStyle/>
          <a:p>
            <a:r>
              <a:rPr lang="en-US" sz="900" dirty="0"/>
              <a:t>Base: </a:t>
            </a:r>
            <a:r>
              <a:rPr lang="en-US" altLang="zh-CN" sz="900" dirty="0"/>
              <a:t>Gay &amp; Bi+ Men n=3,341; Lesbian &amp; Bi+ Women n=1,535; Gender Expansive n=479;</a:t>
            </a:r>
          </a:p>
          <a:p>
            <a:r>
              <a:rPr lang="en-US" sz="900" dirty="0"/>
              <a:t>Millennials+ n=1,655; Gen X n=1,647; Boomers n=2,053</a:t>
            </a:r>
          </a:p>
        </p:txBody>
      </p:sp>
      <p:graphicFrame>
        <p:nvGraphicFramePr>
          <p:cNvPr id="8" name="Table 7">
            <a:extLst>
              <a:ext uri="{FF2B5EF4-FFF2-40B4-BE49-F238E27FC236}">
                <a16:creationId xmlns:a16="http://schemas.microsoft.com/office/drawing/2014/main" xmlns="" id="{3AE3ED83-B028-48F7-972F-34D29C12E52C}"/>
              </a:ext>
            </a:extLst>
          </p:cNvPr>
          <p:cNvGraphicFramePr>
            <a:graphicFrameLocks noGrp="1"/>
          </p:cNvGraphicFramePr>
          <p:nvPr>
            <p:extLst>
              <p:ext uri="{D42A27DB-BD31-4B8C-83A1-F6EECF244321}">
                <p14:modId xmlns:p14="http://schemas.microsoft.com/office/powerpoint/2010/main" val="4292571905"/>
              </p:ext>
            </p:extLst>
          </p:nvPr>
        </p:nvGraphicFramePr>
        <p:xfrm>
          <a:off x="304800" y="1456927"/>
          <a:ext cx="8288214" cy="3117632"/>
        </p:xfrm>
        <a:graphic>
          <a:graphicData uri="http://schemas.openxmlformats.org/drawingml/2006/table">
            <a:tbl>
              <a:tblPr>
                <a:tableStyleId>{5C22544A-7EE6-4342-B048-85BDC9FD1C3A}</a:tableStyleId>
              </a:tblPr>
              <a:tblGrid>
                <a:gridCol w="4812966">
                  <a:extLst>
                    <a:ext uri="{9D8B030D-6E8A-4147-A177-3AD203B41FA5}">
                      <a16:colId xmlns:a16="http://schemas.microsoft.com/office/drawing/2014/main" xmlns="" val="2122414060"/>
                    </a:ext>
                  </a:extLst>
                </a:gridCol>
                <a:gridCol w="1158416">
                  <a:extLst>
                    <a:ext uri="{9D8B030D-6E8A-4147-A177-3AD203B41FA5}">
                      <a16:colId xmlns:a16="http://schemas.microsoft.com/office/drawing/2014/main" xmlns="" val="1890509912"/>
                    </a:ext>
                  </a:extLst>
                </a:gridCol>
                <a:gridCol w="1158416">
                  <a:extLst>
                    <a:ext uri="{9D8B030D-6E8A-4147-A177-3AD203B41FA5}">
                      <a16:colId xmlns:a16="http://schemas.microsoft.com/office/drawing/2014/main" xmlns="" val="1637266379"/>
                    </a:ext>
                  </a:extLst>
                </a:gridCol>
                <a:gridCol w="1158416">
                  <a:extLst>
                    <a:ext uri="{9D8B030D-6E8A-4147-A177-3AD203B41FA5}">
                      <a16:colId xmlns:a16="http://schemas.microsoft.com/office/drawing/2014/main" xmlns="" val="813341764"/>
                    </a:ext>
                  </a:extLst>
                </a:gridCol>
              </a:tblGrid>
              <a:tr h="636392">
                <a:tc>
                  <a:txBody>
                    <a:bodyPr/>
                    <a:lstStyle/>
                    <a:p>
                      <a:pPr marL="0" marR="0" algn="ctr">
                        <a:lnSpc>
                          <a:spcPct val="107000"/>
                        </a:lnSpc>
                        <a:spcBef>
                          <a:spcPts val="0"/>
                        </a:spcBef>
                        <a:spcAft>
                          <a:spcPts val="0"/>
                        </a:spcAft>
                      </a:pPr>
                      <a:endParaRPr lang="en-US" sz="1100" dirty="0">
                        <a:effectLst/>
                        <a:latin typeface="+mn-lt"/>
                        <a:ea typeface="DengXian" panose="02010600030101010101" pitchFamily="2" charset="-122"/>
                        <a:cs typeface="Times New Roman" panose="02020603050405020304" pitchFamily="18" charset="0"/>
                      </a:endParaRPr>
                    </a:p>
                  </a:txBody>
                  <a:tcPr marL="51435" marR="51435" marT="0" marB="0" anchor="ctr">
                    <a:lnR w="12700" cap="flat" cmpd="sng" algn="ctr">
                      <a:solidFill>
                        <a:schemeClr val="tx1"/>
                      </a:solidFill>
                      <a:prstDash val="solid"/>
                      <a:round/>
                      <a:headEnd type="none" w="med" len="med"/>
                      <a:tailEnd type="none" w="med" len="med"/>
                    </a:lnR>
                    <a:lnB w="12700" cap="flat" cmpd="sng" algn="ctr">
                      <a:solidFill>
                        <a:schemeClr val="bg1">
                          <a:lumMod val="75000"/>
                        </a:schemeClr>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b="1" dirty="0">
                          <a:solidFill>
                            <a:schemeClr val="tx1"/>
                          </a:solidFill>
                          <a:effectLst/>
                          <a:latin typeface="+mn-lt"/>
                          <a:ea typeface="DengXian" panose="02010600030101010101" pitchFamily="2" charset="-122"/>
                          <a:cs typeface="Times New Roman" panose="02020603050405020304" pitchFamily="18" charset="0"/>
                        </a:rPr>
                        <a:t>Gay &amp; </a:t>
                      </a:r>
                    </a:p>
                    <a:p>
                      <a:pPr marL="0" marR="0" algn="ctr">
                        <a:lnSpc>
                          <a:spcPct val="107000"/>
                        </a:lnSpc>
                        <a:spcBef>
                          <a:spcPts val="0"/>
                        </a:spcBef>
                        <a:spcAft>
                          <a:spcPts val="0"/>
                        </a:spcAft>
                      </a:pPr>
                      <a:r>
                        <a:rPr lang="en-US" sz="1400" b="1" dirty="0">
                          <a:solidFill>
                            <a:schemeClr val="tx1"/>
                          </a:solidFill>
                          <a:effectLst/>
                          <a:latin typeface="+mn-lt"/>
                          <a:ea typeface="DengXian" panose="02010600030101010101" pitchFamily="2" charset="-122"/>
                          <a:cs typeface="Times New Roman" panose="02020603050405020304" pitchFamily="18" charset="0"/>
                        </a:rPr>
                        <a:t>Bi+ Men</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400" b="1" dirty="0">
                          <a:solidFill>
                            <a:schemeClr val="tx1"/>
                          </a:solidFill>
                          <a:effectLst/>
                          <a:latin typeface="+mn-lt"/>
                          <a:ea typeface="DengXian" panose="02010600030101010101" pitchFamily="2" charset="-122"/>
                          <a:cs typeface="Times New Roman" panose="02020603050405020304" pitchFamily="18" charset="0"/>
                        </a:rPr>
                        <a:t>Lesbian &amp; </a:t>
                      </a:r>
                    </a:p>
                    <a:p>
                      <a:pPr marL="0" marR="0" algn="ctr">
                        <a:lnSpc>
                          <a:spcPct val="107000"/>
                        </a:lnSpc>
                        <a:spcBef>
                          <a:spcPts val="0"/>
                        </a:spcBef>
                        <a:spcAft>
                          <a:spcPts val="0"/>
                        </a:spcAft>
                      </a:pPr>
                      <a:r>
                        <a:rPr lang="en-US" sz="1400" b="1" dirty="0">
                          <a:solidFill>
                            <a:schemeClr val="tx1"/>
                          </a:solidFill>
                          <a:effectLst/>
                          <a:latin typeface="+mn-lt"/>
                          <a:ea typeface="DengXian" panose="02010600030101010101" pitchFamily="2" charset="-122"/>
                          <a:cs typeface="Times New Roman" panose="02020603050405020304" pitchFamily="18" charset="0"/>
                        </a:rPr>
                        <a:t>Bi+ Women</a:t>
                      </a: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685703" rtl="0" eaLnBrk="1" fontAlgn="auto" latinLnBrk="0" hangingPunct="1">
                        <a:lnSpc>
                          <a:spcPct val="107000"/>
                        </a:lnSpc>
                        <a:spcBef>
                          <a:spcPts val="0"/>
                        </a:spcBef>
                        <a:spcAft>
                          <a:spcPts val="0"/>
                        </a:spcAft>
                        <a:buClrTx/>
                        <a:buSzTx/>
                        <a:buFontTx/>
                        <a:buNone/>
                        <a:tabLst/>
                        <a:defRPr/>
                      </a:pPr>
                      <a:r>
                        <a:rPr lang="en-US" sz="1400" b="1" dirty="0">
                          <a:solidFill>
                            <a:schemeClr val="tx1"/>
                          </a:solidFill>
                          <a:effectLst/>
                          <a:latin typeface="+mn-lt"/>
                          <a:ea typeface="DengXian" panose="02010600030101010101" pitchFamily="2" charset="-122"/>
                          <a:cs typeface="Times New Roman" panose="02020603050405020304" pitchFamily="18" charset="0"/>
                        </a:rPr>
                        <a:t>Transgender &amp; Non-binary Participants</a:t>
                      </a: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992709493"/>
                  </a:ext>
                </a:extLst>
              </a:tr>
              <a:tr h="305368">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DengXian" panose="02010600030101010101" pitchFamily="2" charset="-122"/>
                          <a:cs typeface="Times New Roman" panose="02020603050405020304" pitchFamily="18" charset="0"/>
                        </a:rPr>
                        <a:t>Explore beaches and coastal areas</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DengXian" panose="02010600030101010101" pitchFamily="2" charset="-122"/>
                          <a:cs typeface="Times New Roman" panose="02020603050405020304" pitchFamily="18" charset="0"/>
                        </a:rPr>
                        <a:t>68%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DengXian" panose="02010600030101010101" pitchFamily="2" charset="-122"/>
                          <a:cs typeface="Times New Roman" panose="02020603050405020304" pitchFamily="18" charset="0"/>
                        </a:rPr>
                        <a:t>73%</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ctr" defTabSz="685703" rtl="0" eaLnBrk="1" fontAlgn="auto" latinLnBrk="0" hangingPunct="1">
                        <a:lnSpc>
                          <a:spcPct val="107000"/>
                        </a:lnSpc>
                        <a:spcBef>
                          <a:spcPts val="0"/>
                        </a:spcBef>
                        <a:spcAft>
                          <a:spcPts val="0"/>
                        </a:spcAft>
                        <a:buClrTx/>
                        <a:buSzTx/>
                        <a:buFontTx/>
                        <a:buNone/>
                        <a:tabLst/>
                        <a:defRPr/>
                      </a:pPr>
                      <a:r>
                        <a:rPr lang="en-US" sz="1400">
                          <a:effectLst/>
                          <a:latin typeface="Calibri" panose="020F0502020204030204" pitchFamily="34" charset="0"/>
                          <a:ea typeface="DengXian" panose="02010600030101010101" pitchFamily="2" charset="-122"/>
                          <a:cs typeface="Times New Roman" panose="02020603050405020304" pitchFamily="18" charset="0"/>
                        </a:rPr>
                        <a:t>64%</a:t>
                      </a:r>
                      <a:endParaRPr lang="en-US" sz="14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3811635486"/>
                  </a:ext>
                </a:extLst>
              </a:tr>
              <a:tr h="305368">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DengXian" panose="02010600030101010101" pitchFamily="2" charset="-122"/>
                          <a:cs typeface="Times New Roman" panose="02020603050405020304" pitchFamily="18" charset="0"/>
                        </a:rPr>
                        <a:t>Hike or walk in nature</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DengXian" panose="02010600030101010101" pitchFamily="2" charset="-122"/>
                          <a:cs typeface="Times New Roman" panose="02020603050405020304" pitchFamily="18" charset="0"/>
                        </a:rPr>
                        <a:t>60%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DengXian" panose="02010600030101010101" pitchFamily="2" charset="-122"/>
                          <a:cs typeface="Times New Roman" panose="02020603050405020304" pitchFamily="18" charset="0"/>
                        </a:rPr>
                        <a:t>69%</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685703" rtl="0" eaLnBrk="1" fontAlgn="auto" latinLnBrk="0" hangingPunct="1">
                        <a:lnSpc>
                          <a:spcPct val="107000"/>
                        </a:lnSpc>
                        <a:spcBef>
                          <a:spcPts val="0"/>
                        </a:spcBef>
                        <a:spcAft>
                          <a:spcPts val="0"/>
                        </a:spcAft>
                        <a:buClrTx/>
                        <a:buSzTx/>
                        <a:buFontTx/>
                        <a:buNone/>
                        <a:tabLst/>
                        <a:defRPr/>
                      </a:pPr>
                      <a:r>
                        <a:rPr lang="en-US" sz="1400" dirty="0">
                          <a:effectLst/>
                          <a:latin typeface="Calibri" panose="020F0502020204030204" pitchFamily="34" charset="0"/>
                          <a:ea typeface="DengXian" panose="02010600030101010101" pitchFamily="2" charset="-122"/>
                          <a:cs typeface="Times New Roman" panose="02020603050405020304" pitchFamily="18" charset="0"/>
                        </a:rPr>
                        <a:t>66%</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xmlns="" val="3907459124"/>
                  </a:ext>
                </a:extLst>
              </a:tr>
              <a:tr h="305368">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DengXian" panose="02010600030101010101" pitchFamily="2" charset="-122"/>
                          <a:cs typeface="Times New Roman" panose="02020603050405020304" pitchFamily="18" charset="0"/>
                        </a:rPr>
                        <a:t>Visit national/state parks the region is known for</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DengXian" panose="02010600030101010101" pitchFamily="2" charset="-122"/>
                          <a:cs typeface="Times New Roman" panose="02020603050405020304" pitchFamily="18" charset="0"/>
                        </a:rPr>
                        <a:t>57%</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DengXian" panose="02010600030101010101" pitchFamily="2" charset="-122"/>
                          <a:cs typeface="Times New Roman" panose="02020603050405020304" pitchFamily="18" charset="0"/>
                        </a:rPr>
                        <a:t>70%</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ctr" defTabSz="685703" rtl="0" eaLnBrk="1" fontAlgn="auto" latinLnBrk="0" hangingPunct="1">
                        <a:lnSpc>
                          <a:spcPct val="107000"/>
                        </a:lnSpc>
                        <a:spcBef>
                          <a:spcPts val="0"/>
                        </a:spcBef>
                        <a:spcAft>
                          <a:spcPts val="0"/>
                        </a:spcAft>
                        <a:buClrTx/>
                        <a:buSzTx/>
                        <a:buFontTx/>
                        <a:buNone/>
                        <a:tabLst/>
                        <a:defRPr/>
                      </a:pPr>
                      <a:r>
                        <a:rPr lang="en-US" sz="1400" dirty="0">
                          <a:effectLst/>
                          <a:latin typeface="Calibri" panose="020F0502020204030204" pitchFamily="34" charset="0"/>
                          <a:ea typeface="DengXian" panose="02010600030101010101" pitchFamily="2" charset="-122"/>
                          <a:cs typeface="Times New Roman" panose="02020603050405020304" pitchFamily="18" charset="0"/>
                        </a:rPr>
                        <a:t>59%</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789173109"/>
                  </a:ext>
                </a:extLst>
              </a:tr>
              <a:tr h="305368">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DengXian" panose="02010600030101010101" pitchFamily="2" charset="-122"/>
                          <a:cs typeface="Times New Roman" panose="02020603050405020304" pitchFamily="18" charset="0"/>
                        </a:rPr>
                        <a:t>View wildlife or marine life</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DengXian" panose="02010600030101010101" pitchFamily="2" charset="-122"/>
                          <a:cs typeface="Times New Roman" panose="02020603050405020304" pitchFamily="18" charset="0"/>
                        </a:rPr>
                        <a:t>44%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DengXian" panose="02010600030101010101" pitchFamily="2" charset="-122"/>
                          <a:cs typeface="Times New Roman" panose="02020603050405020304" pitchFamily="18" charset="0"/>
                        </a:rPr>
                        <a:t>57%</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685703" rtl="0" eaLnBrk="1" fontAlgn="auto" latinLnBrk="0" hangingPunct="1">
                        <a:lnSpc>
                          <a:spcPct val="107000"/>
                        </a:lnSpc>
                        <a:spcBef>
                          <a:spcPts val="0"/>
                        </a:spcBef>
                        <a:spcAft>
                          <a:spcPts val="0"/>
                        </a:spcAft>
                        <a:buClrTx/>
                        <a:buSzTx/>
                        <a:buFontTx/>
                        <a:buNone/>
                        <a:tabLst/>
                        <a:defRPr/>
                      </a:pPr>
                      <a:r>
                        <a:rPr lang="en-US" sz="1400" dirty="0">
                          <a:effectLst/>
                          <a:latin typeface="Calibri" panose="020F0502020204030204" pitchFamily="34" charset="0"/>
                          <a:ea typeface="DengXian" panose="02010600030101010101" pitchFamily="2" charset="-122"/>
                          <a:cs typeface="Times New Roman" panose="02020603050405020304" pitchFamily="18" charset="0"/>
                        </a:rPr>
                        <a:t>51%</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xmlns="" val="3888447527"/>
                  </a:ext>
                </a:extLst>
              </a:tr>
              <a:tr h="305368">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DengXian" panose="02010600030101010101" pitchFamily="2" charset="-122"/>
                          <a:cs typeface="Times New Roman" panose="02020603050405020304" pitchFamily="18" charset="0"/>
                        </a:rPr>
                        <a:t>Experience fall colors</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DengXian" panose="02010600030101010101" pitchFamily="2" charset="-122"/>
                          <a:cs typeface="Times New Roman" panose="02020603050405020304" pitchFamily="18" charset="0"/>
                        </a:rPr>
                        <a:t>42%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DengXian" panose="02010600030101010101" pitchFamily="2" charset="-122"/>
                          <a:cs typeface="Times New Roman" panose="02020603050405020304" pitchFamily="18" charset="0"/>
                        </a:rPr>
                        <a:t>54%</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ctr" defTabSz="685703" rtl="0" eaLnBrk="1" fontAlgn="auto" latinLnBrk="0" hangingPunct="1">
                        <a:lnSpc>
                          <a:spcPct val="107000"/>
                        </a:lnSpc>
                        <a:spcBef>
                          <a:spcPts val="0"/>
                        </a:spcBef>
                        <a:spcAft>
                          <a:spcPts val="0"/>
                        </a:spcAft>
                        <a:buClrTx/>
                        <a:buSzTx/>
                        <a:buFontTx/>
                        <a:buNone/>
                        <a:tabLst/>
                        <a:defRPr/>
                      </a:pPr>
                      <a:r>
                        <a:rPr lang="en-US" sz="1400" dirty="0">
                          <a:effectLst/>
                          <a:latin typeface="Calibri" panose="020F0502020204030204" pitchFamily="34" charset="0"/>
                          <a:ea typeface="DengXian" panose="02010600030101010101" pitchFamily="2" charset="-122"/>
                          <a:cs typeface="Times New Roman" panose="02020603050405020304" pitchFamily="18" charset="0"/>
                        </a:rPr>
                        <a:t>50%</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4182707955"/>
                  </a:ext>
                </a:extLst>
              </a:tr>
              <a:tr h="305368">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DengXian" panose="02010600030101010101" pitchFamily="2" charset="-122"/>
                          <a:cs typeface="Times New Roman" panose="02020603050405020304" pitchFamily="18" charset="0"/>
                        </a:rPr>
                        <a:t>Explore mountains</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DengXian" panose="02010600030101010101" pitchFamily="2" charset="-122"/>
                          <a:cs typeface="Times New Roman" panose="02020603050405020304" pitchFamily="18" charset="0"/>
                        </a:rPr>
                        <a:t>40%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DengXian" panose="02010600030101010101" pitchFamily="2" charset="-122"/>
                          <a:cs typeface="Times New Roman" panose="02020603050405020304" pitchFamily="18" charset="0"/>
                        </a:rPr>
                        <a:t>47%</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lvl="0" indent="0" algn="ctr" defTabSz="685703" rtl="0" eaLnBrk="1" fontAlgn="auto" latinLnBrk="0" hangingPunct="1">
                        <a:lnSpc>
                          <a:spcPct val="107000"/>
                        </a:lnSpc>
                        <a:spcBef>
                          <a:spcPts val="0"/>
                        </a:spcBef>
                        <a:spcAft>
                          <a:spcPts val="0"/>
                        </a:spcAft>
                        <a:buClrTx/>
                        <a:buSzTx/>
                        <a:buFontTx/>
                        <a:buNone/>
                        <a:tabLst/>
                        <a:defRPr/>
                      </a:pPr>
                      <a:r>
                        <a:rPr lang="en-US" sz="1400" dirty="0">
                          <a:effectLst/>
                          <a:latin typeface="Calibri" panose="020F0502020204030204" pitchFamily="34" charset="0"/>
                          <a:ea typeface="DengXian" panose="02010600030101010101" pitchFamily="2" charset="-122"/>
                          <a:cs typeface="Times New Roman" panose="02020603050405020304" pitchFamily="18" charset="0"/>
                        </a:rPr>
                        <a:t>44%</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xmlns="" val="2197221378"/>
                  </a:ext>
                </a:extLst>
              </a:tr>
              <a:tr h="305368">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DengXian" panose="02010600030101010101" pitchFamily="2" charset="-122"/>
                          <a:cs typeface="Times New Roman" panose="02020603050405020304" pitchFamily="18" charset="0"/>
                        </a:rPr>
                        <a:t>Experience wildflowers</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DengXian" panose="02010600030101010101" pitchFamily="2" charset="-122"/>
                          <a:cs typeface="Times New Roman" panose="02020603050405020304" pitchFamily="18" charset="0"/>
                        </a:rPr>
                        <a:t>22%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DengXian" panose="02010600030101010101" pitchFamily="2" charset="-122"/>
                          <a:cs typeface="Times New Roman" panose="02020603050405020304" pitchFamily="18" charset="0"/>
                        </a:rPr>
                        <a:t>35%</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ctr" defTabSz="685703" rtl="0" eaLnBrk="1" fontAlgn="auto" latinLnBrk="0" hangingPunct="1">
                        <a:lnSpc>
                          <a:spcPct val="107000"/>
                        </a:lnSpc>
                        <a:spcBef>
                          <a:spcPts val="0"/>
                        </a:spcBef>
                        <a:spcAft>
                          <a:spcPts val="0"/>
                        </a:spcAft>
                        <a:buClrTx/>
                        <a:buSzTx/>
                        <a:buFontTx/>
                        <a:buNone/>
                        <a:tabLst/>
                        <a:defRPr/>
                      </a:pPr>
                      <a:r>
                        <a:rPr lang="en-US" sz="1400" dirty="0">
                          <a:effectLst/>
                          <a:latin typeface="Calibri" panose="020F0502020204030204" pitchFamily="34" charset="0"/>
                          <a:ea typeface="DengXian" panose="02010600030101010101" pitchFamily="2" charset="-122"/>
                          <a:cs typeface="Times New Roman" panose="02020603050405020304" pitchFamily="18" charset="0"/>
                        </a:rPr>
                        <a:t>32%</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526011535"/>
                  </a:ext>
                </a:extLst>
              </a:tr>
              <a:tr h="305368">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DengXian" panose="02010600030101010101" pitchFamily="2" charset="-122"/>
                          <a:cs typeface="Times New Roman" panose="02020603050405020304" pitchFamily="18" charset="0"/>
                        </a:rPr>
                        <a:t>Explore deserts</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DengXian" panose="02010600030101010101" pitchFamily="2" charset="-122"/>
                          <a:cs typeface="Times New Roman" panose="02020603050405020304" pitchFamily="18" charset="0"/>
                        </a:rPr>
                        <a:t>20%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DengXian" panose="02010600030101010101" pitchFamily="2" charset="-122"/>
                          <a:cs typeface="Times New Roman" panose="02020603050405020304" pitchFamily="18" charset="0"/>
                        </a:rPr>
                        <a:t>21%</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685703" rtl="0" eaLnBrk="1" fontAlgn="auto" latinLnBrk="0" hangingPunct="1">
                        <a:lnSpc>
                          <a:spcPct val="107000"/>
                        </a:lnSpc>
                        <a:spcBef>
                          <a:spcPts val="0"/>
                        </a:spcBef>
                        <a:spcAft>
                          <a:spcPts val="0"/>
                        </a:spcAft>
                        <a:buClrTx/>
                        <a:buSzTx/>
                        <a:buFontTx/>
                        <a:buNone/>
                        <a:tabLst/>
                        <a:defRPr/>
                      </a:pPr>
                      <a:r>
                        <a:rPr lang="en-US" sz="1400" dirty="0">
                          <a:effectLst/>
                          <a:latin typeface="Calibri" panose="020F0502020204030204" pitchFamily="34" charset="0"/>
                          <a:ea typeface="DengXian" panose="02010600030101010101" pitchFamily="2" charset="-122"/>
                          <a:cs typeface="Times New Roman" panose="02020603050405020304" pitchFamily="18" charset="0"/>
                        </a:rPr>
                        <a:t>22%</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65577417"/>
                  </a:ext>
                </a:extLst>
              </a:tr>
            </a:tbl>
          </a:graphicData>
        </a:graphic>
      </p:graphicFrame>
      <p:sp>
        <p:nvSpPr>
          <p:cNvPr id="11" name="TextBox 10">
            <a:extLst>
              <a:ext uri="{FF2B5EF4-FFF2-40B4-BE49-F238E27FC236}">
                <a16:creationId xmlns:a16="http://schemas.microsoft.com/office/drawing/2014/main" xmlns="" id="{15C71633-6CA5-4D04-AE51-6D433A2EB153}"/>
              </a:ext>
            </a:extLst>
          </p:cNvPr>
          <p:cNvSpPr txBox="1"/>
          <p:nvPr/>
        </p:nvSpPr>
        <p:spPr>
          <a:xfrm>
            <a:off x="785222" y="885225"/>
            <a:ext cx="7698067" cy="500135"/>
          </a:xfrm>
          <a:prstGeom prst="rect">
            <a:avLst/>
          </a:prstGeom>
          <a:noFill/>
        </p:spPr>
        <p:txBody>
          <a:bodyPr wrap="none" lIns="68579" tIns="34289" rIns="68579" bIns="34289" rtlCol="0">
            <a:spAutoFit/>
          </a:bodyPr>
          <a:lstStyle/>
          <a:p>
            <a:pPr algn="ctr"/>
            <a:r>
              <a:rPr lang="en-US" sz="1400" b="1" dirty="0">
                <a:solidFill>
                  <a:schemeClr val="accent1"/>
                </a:solidFill>
                <a:latin typeface="Cambria" panose="02040503050406030204" pitchFamily="18" charset="0"/>
              </a:rPr>
              <a:t>When you think of outdoor or natural-based vacations, what activities attract you the most? </a:t>
            </a:r>
          </a:p>
          <a:p>
            <a:pPr algn="ctr"/>
            <a:r>
              <a:rPr lang="en-US" sz="1400" b="1" dirty="0">
                <a:solidFill>
                  <a:schemeClr val="accent1"/>
                </a:solidFill>
                <a:latin typeface="Cambria" panose="02040503050406030204" pitchFamily="18" charset="0"/>
              </a:rPr>
              <a:t>Please mark all that apply.</a:t>
            </a:r>
          </a:p>
        </p:txBody>
      </p:sp>
      <p:sp>
        <p:nvSpPr>
          <p:cNvPr id="7" name="TextBox 6">
            <a:extLst>
              <a:ext uri="{FF2B5EF4-FFF2-40B4-BE49-F238E27FC236}">
                <a16:creationId xmlns:a16="http://schemas.microsoft.com/office/drawing/2014/main" xmlns="" id="{69FBE3A2-4E82-45AC-B765-319B68729C8D}"/>
              </a:ext>
            </a:extLst>
          </p:cNvPr>
          <p:cNvSpPr txBox="1"/>
          <p:nvPr/>
        </p:nvSpPr>
        <p:spPr>
          <a:xfrm>
            <a:off x="195946" y="472486"/>
            <a:ext cx="8876618" cy="358686"/>
          </a:xfrm>
          <a:prstGeom prst="rect">
            <a:avLst/>
          </a:prstGeom>
          <a:noFill/>
        </p:spPr>
        <p:txBody>
          <a:bodyPr wrap="square" lIns="68579" tIns="34289" rIns="68579" bIns="34289" rtlCol="0">
            <a:spAutoFit/>
          </a:bodyPr>
          <a:lstStyle/>
          <a:p>
            <a:pPr>
              <a:lnSpc>
                <a:spcPct val="110000"/>
              </a:lnSpc>
            </a:pPr>
            <a:r>
              <a:rPr lang="en-US" b="1" dirty="0">
                <a:solidFill>
                  <a:schemeClr val="accent2"/>
                </a:solidFill>
              </a:rPr>
              <a:t>OUTDOOR TRAVEL MOTIVATIONS • BY DEMOGRAPHIC (SELECT RESPONSES)</a:t>
            </a:r>
            <a:endParaRPr lang="en-US" dirty="0"/>
          </a:p>
        </p:txBody>
      </p:sp>
    </p:spTree>
    <p:extLst>
      <p:ext uri="{BB962C8B-B14F-4D97-AF65-F5344CB8AC3E}">
        <p14:creationId xmlns:p14="http://schemas.microsoft.com/office/powerpoint/2010/main" val="10716958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TextBox 64"/>
          <p:cNvSpPr txBox="1"/>
          <p:nvPr/>
        </p:nvSpPr>
        <p:spPr>
          <a:xfrm>
            <a:off x="339910" y="4705350"/>
            <a:ext cx="4891083" cy="553998"/>
          </a:xfrm>
          <a:prstGeom prst="rect">
            <a:avLst/>
          </a:prstGeom>
          <a:noFill/>
        </p:spPr>
        <p:txBody>
          <a:bodyPr wrap="none" rtlCol="0">
            <a:spAutoFit/>
          </a:bodyPr>
          <a:lstStyle/>
          <a:p>
            <a:r>
              <a:rPr lang="en-US" sz="1000" dirty="0"/>
              <a:t>Base: All LGBTQ that have children under age 18 n=325; All LGBTQ with Children Under </a:t>
            </a:r>
          </a:p>
          <a:p>
            <a:r>
              <a:rPr lang="en-US" sz="1000" dirty="0"/>
              <a:t>Age 18 and Went on at Least One Trip with Child/Children in the Past 12 Months n=277</a:t>
            </a:r>
          </a:p>
          <a:p>
            <a:endParaRPr lang="en-US" sz="1000" dirty="0"/>
          </a:p>
        </p:txBody>
      </p:sp>
      <p:sp>
        <p:nvSpPr>
          <p:cNvPr id="73" name="TextBox 72"/>
          <p:cNvSpPr txBox="1"/>
          <p:nvPr/>
        </p:nvSpPr>
        <p:spPr>
          <a:xfrm>
            <a:off x="1447800" y="971256"/>
            <a:ext cx="6684962" cy="646331"/>
          </a:xfrm>
          <a:prstGeom prst="rect">
            <a:avLst/>
          </a:prstGeom>
          <a:noFill/>
        </p:spPr>
        <p:txBody>
          <a:bodyPr wrap="square" rtlCol="0">
            <a:spAutoFit/>
          </a:bodyPr>
          <a:lstStyle/>
          <a:p>
            <a:r>
              <a:rPr lang="en-US" b="1" dirty="0">
                <a:solidFill>
                  <a:srgbClr val="243A74"/>
                </a:solidFill>
                <a:latin typeface="Cambria" panose="02040503050406030204" pitchFamily="18" charset="0"/>
              </a:rPr>
              <a:t>What types of overnight vacations have you taken with your children in the past 12 months? (Please mark all that apply.)</a:t>
            </a:r>
          </a:p>
        </p:txBody>
      </p:sp>
      <p:graphicFrame>
        <p:nvGraphicFramePr>
          <p:cNvPr id="15" name="Table 14"/>
          <p:cNvGraphicFramePr>
            <a:graphicFrameLocks noGrp="1"/>
          </p:cNvGraphicFramePr>
          <p:nvPr>
            <p:extLst>
              <p:ext uri="{D42A27DB-BD31-4B8C-83A1-F6EECF244321}">
                <p14:modId xmlns:p14="http://schemas.microsoft.com/office/powerpoint/2010/main" val="482759726"/>
              </p:ext>
            </p:extLst>
          </p:nvPr>
        </p:nvGraphicFramePr>
        <p:xfrm>
          <a:off x="1066800" y="1881595"/>
          <a:ext cx="7143934" cy="2319008"/>
        </p:xfrm>
        <a:graphic>
          <a:graphicData uri="http://schemas.openxmlformats.org/drawingml/2006/table">
            <a:tbl>
              <a:tblPr>
                <a:tableStyleId>{5C22544A-7EE6-4342-B048-85BDC9FD1C3A}</a:tableStyleId>
              </a:tblPr>
              <a:tblGrid>
                <a:gridCol w="5800311">
                  <a:extLst>
                    <a:ext uri="{9D8B030D-6E8A-4147-A177-3AD203B41FA5}">
                      <a16:colId xmlns:a16="http://schemas.microsoft.com/office/drawing/2014/main" xmlns="" val="20000"/>
                    </a:ext>
                  </a:extLst>
                </a:gridCol>
                <a:gridCol w="1343623">
                  <a:extLst>
                    <a:ext uri="{9D8B030D-6E8A-4147-A177-3AD203B41FA5}">
                      <a16:colId xmlns:a16="http://schemas.microsoft.com/office/drawing/2014/main" xmlns="" val="20001"/>
                    </a:ext>
                  </a:extLst>
                </a:gridCol>
              </a:tblGrid>
              <a:tr h="289876">
                <a:tc>
                  <a:txBody>
                    <a:bodyPr/>
                    <a:lstStyle/>
                    <a:p>
                      <a:pPr algn="ctr" fontAlgn="ctr"/>
                      <a:r>
                        <a:rPr lang="en-US" sz="1400" b="1" u="none" strike="noStrike" dirty="0">
                          <a:effectLst/>
                        </a:rPr>
                        <a:t>Urban or city vacation</a:t>
                      </a:r>
                      <a:endParaRPr lang="en-US" sz="1400" b="1" i="0" u="none" strike="noStrike" dirty="0">
                        <a:solidFill>
                          <a:srgbClr val="000000"/>
                        </a:solidFill>
                        <a:effectLst/>
                        <a:latin typeface="Arial"/>
                      </a:endParaRPr>
                    </a:p>
                  </a:txBody>
                  <a:tcPr marL="5104" marR="5104" marT="5104" marB="0" anchor="ctr">
                    <a:solidFill>
                      <a:schemeClr val="accent6"/>
                    </a:solidFill>
                  </a:tcPr>
                </a:tc>
                <a:tc>
                  <a:txBody>
                    <a:bodyPr/>
                    <a:lstStyle/>
                    <a:p>
                      <a:pPr algn="ctr" fontAlgn="b"/>
                      <a:r>
                        <a:rPr lang="en-US" sz="1400" b="1" u="none" strike="noStrike" dirty="0">
                          <a:effectLst/>
                        </a:rPr>
                        <a:t>55%</a:t>
                      </a:r>
                      <a:endParaRPr lang="en-US" sz="1400" b="1" i="0" u="none" strike="noStrike" dirty="0">
                        <a:solidFill>
                          <a:srgbClr val="000000"/>
                        </a:solidFill>
                        <a:effectLst/>
                        <a:latin typeface="Arial"/>
                      </a:endParaRPr>
                    </a:p>
                  </a:txBody>
                  <a:tcPr marL="5104" marR="5104" marT="5104" marB="0" anchor="ctr">
                    <a:solidFill>
                      <a:schemeClr val="accent6"/>
                    </a:solidFill>
                  </a:tcPr>
                </a:tc>
                <a:extLst>
                  <a:ext uri="{0D108BD9-81ED-4DB2-BD59-A6C34878D82A}">
                    <a16:rowId xmlns:a16="http://schemas.microsoft.com/office/drawing/2014/main" xmlns="" val="10000"/>
                  </a:ext>
                </a:extLst>
              </a:tr>
              <a:tr h="289876">
                <a:tc>
                  <a:txBody>
                    <a:bodyPr/>
                    <a:lstStyle/>
                    <a:p>
                      <a:pPr algn="ctr" fontAlgn="ctr"/>
                      <a:r>
                        <a:rPr lang="en-US" sz="1400" b="1" u="none" strike="noStrike" dirty="0">
                          <a:effectLst/>
                        </a:rPr>
                        <a:t>Visit family as primary reason for travel</a:t>
                      </a:r>
                      <a:endParaRPr lang="en-US" sz="1400" b="1" i="0" u="none" strike="noStrike" dirty="0">
                        <a:solidFill>
                          <a:srgbClr val="000000"/>
                        </a:solidFill>
                        <a:effectLst/>
                        <a:latin typeface="Arial"/>
                      </a:endParaRPr>
                    </a:p>
                  </a:txBody>
                  <a:tcPr marL="5104" marR="5104" marT="5104" marB="0" anchor="ctr">
                    <a:solidFill>
                      <a:schemeClr val="accent6"/>
                    </a:solidFill>
                  </a:tcPr>
                </a:tc>
                <a:tc>
                  <a:txBody>
                    <a:bodyPr/>
                    <a:lstStyle/>
                    <a:p>
                      <a:pPr algn="ctr" fontAlgn="b"/>
                      <a:r>
                        <a:rPr lang="en-US" sz="1400" b="1" u="none" strike="noStrike" dirty="0">
                          <a:effectLst/>
                        </a:rPr>
                        <a:t>55%</a:t>
                      </a:r>
                      <a:endParaRPr lang="en-US" sz="1400" b="1" i="0" u="none" strike="noStrike" dirty="0">
                        <a:solidFill>
                          <a:srgbClr val="000000"/>
                        </a:solidFill>
                        <a:effectLst/>
                        <a:latin typeface="Arial"/>
                      </a:endParaRPr>
                    </a:p>
                  </a:txBody>
                  <a:tcPr marL="5104" marR="5104" marT="5104" marB="0" anchor="ctr">
                    <a:solidFill>
                      <a:schemeClr val="accent6"/>
                    </a:solidFill>
                  </a:tcPr>
                </a:tc>
                <a:extLst>
                  <a:ext uri="{0D108BD9-81ED-4DB2-BD59-A6C34878D82A}">
                    <a16:rowId xmlns:a16="http://schemas.microsoft.com/office/drawing/2014/main" xmlns="" val="10001"/>
                  </a:ext>
                </a:extLst>
              </a:tr>
              <a:tr h="289876">
                <a:tc>
                  <a:txBody>
                    <a:bodyPr/>
                    <a:lstStyle/>
                    <a:p>
                      <a:pPr algn="ctr" fontAlgn="ctr"/>
                      <a:r>
                        <a:rPr lang="en-US" sz="1400" b="1" u="none" strike="noStrike" dirty="0">
                          <a:effectLst/>
                        </a:rPr>
                        <a:t>Beach or beach town</a:t>
                      </a:r>
                      <a:endParaRPr lang="en-US" sz="1400" b="1" i="0" u="none" strike="noStrike" dirty="0">
                        <a:solidFill>
                          <a:srgbClr val="000000"/>
                        </a:solidFill>
                        <a:effectLst/>
                        <a:latin typeface="Arial"/>
                      </a:endParaRPr>
                    </a:p>
                  </a:txBody>
                  <a:tcPr marL="5104" marR="5104" marT="5104" marB="0" anchor="ctr">
                    <a:solidFill>
                      <a:schemeClr val="accent6"/>
                    </a:solidFill>
                  </a:tcPr>
                </a:tc>
                <a:tc>
                  <a:txBody>
                    <a:bodyPr/>
                    <a:lstStyle/>
                    <a:p>
                      <a:pPr algn="ctr" fontAlgn="b"/>
                      <a:r>
                        <a:rPr lang="en-US" sz="1400" b="1" u="none" strike="noStrike" dirty="0">
                          <a:effectLst/>
                        </a:rPr>
                        <a:t>54%</a:t>
                      </a:r>
                      <a:endParaRPr lang="en-US" sz="1400" b="1" i="0" u="none" strike="noStrike" dirty="0">
                        <a:solidFill>
                          <a:srgbClr val="000000"/>
                        </a:solidFill>
                        <a:effectLst/>
                        <a:latin typeface="Arial"/>
                      </a:endParaRPr>
                    </a:p>
                  </a:txBody>
                  <a:tcPr marL="5104" marR="5104" marT="5104" marB="0" anchor="ctr">
                    <a:solidFill>
                      <a:schemeClr val="accent6"/>
                    </a:solidFill>
                  </a:tcPr>
                </a:tc>
                <a:extLst>
                  <a:ext uri="{0D108BD9-81ED-4DB2-BD59-A6C34878D82A}">
                    <a16:rowId xmlns:a16="http://schemas.microsoft.com/office/drawing/2014/main" xmlns="" val="10002"/>
                  </a:ext>
                </a:extLst>
              </a:tr>
              <a:tr h="289876">
                <a:tc>
                  <a:txBody>
                    <a:bodyPr/>
                    <a:lstStyle/>
                    <a:p>
                      <a:pPr algn="ctr" fontAlgn="ctr"/>
                      <a:r>
                        <a:rPr lang="en-US" sz="1400" u="none" strike="noStrike" dirty="0">
                          <a:effectLst/>
                        </a:rPr>
                        <a:t>Resort town, small town or rural destination vacation</a:t>
                      </a:r>
                      <a:endParaRPr lang="en-US" sz="1400" b="0" i="0" u="none" strike="noStrike" dirty="0">
                        <a:solidFill>
                          <a:srgbClr val="000000"/>
                        </a:solidFill>
                        <a:effectLst/>
                        <a:latin typeface="Arial"/>
                      </a:endParaRPr>
                    </a:p>
                  </a:txBody>
                  <a:tcPr marL="5104" marR="5104" marT="5104" marB="0" anchor="ctr">
                    <a:solidFill>
                      <a:schemeClr val="accent6">
                        <a:lumMod val="20000"/>
                        <a:lumOff val="80000"/>
                      </a:schemeClr>
                    </a:solidFill>
                  </a:tcPr>
                </a:tc>
                <a:tc>
                  <a:txBody>
                    <a:bodyPr/>
                    <a:lstStyle/>
                    <a:p>
                      <a:pPr algn="ctr" fontAlgn="b"/>
                      <a:r>
                        <a:rPr lang="en-US" sz="1400" b="1" u="none" strike="noStrike" dirty="0">
                          <a:effectLst/>
                        </a:rPr>
                        <a:t>32%</a:t>
                      </a:r>
                      <a:endParaRPr lang="en-US" sz="1400" b="1" i="0" u="none" strike="noStrike" dirty="0">
                        <a:solidFill>
                          <a:srgbClr val="000000"/>
                        </a:solidFill>
                        <a:effectLst/>
                        <a:latin typeface="Arial"/>
                      </a:endParaRPr>
                    </a:p>
                  </a:txBody>
                  <a:tcPr marL="5104" marR="5104" marT="5104" marB="0" anchor="ctr">
                    <a:solidFill>
                      <a:schemeClr val="accent6">
                        <a:lumMod val="20000"/>
                        <a:lumOff val="80000"/>
                      </a:schemeClr>
                    </a:solidFill>
                  </a:tcPr>
                </a:tc>
                <a:extLst>
                  <a:ext uri="{0D108BD9-81ED-4DB2-BD59-A6C34878D82A}">
                    <a16:rowId xmlns:a16="http://schemas.microsoft.com/office/drawing/2014/main" xmlns="" val="10003"/>
                  </a:ext>
                </a:extLst>
              </a:tr>
              <a:tr h="289876">
                <a:tc>
                  <a:txBody>
                    <a:bodyPr/>
                    <a:lstStyle/>
                    <a:p>
                      <a:pPr algn="ctr" fontAlgn="ctr"/>
                      <a:r>
                        <a:rPr lang="en-US" sz="1400" u="none" strike="noStrike" dirty="0">
                          <a:effectLst/>
                        </a:rPr>
                        <a:t>Large theme resort/park (like Disney, Universal, etc.)</a:t>
                      </a:r>
                      <a:endParaRPr lang="en-US" sz="1400" b="0" i="0" u="none" strike="noStrike" dirty="0">
                        <a:solidFill>
                          <a:srgbClr val="000000"/>
                        </a:solidFill>
                        <a:effectLst/>
                        <a:latin typeface="Arial"/>
                      </a:endParaRPr>
                    </a:p>
                  </a:txBody>
                  <a:tcPr marL="5104" marR="5104" marT="5104" marB="0" anchor="ctr">
                    <a:solidFill>
                      <a:schemeClr val="accent6">
                        <a:lumMod val="20000"/>
                        <a:lumOff val="80000"/>
                      </a:schemeClr>
                    </a:solidFill>
                  </a:tcPr>
                </a:tc>
                <a:tc>
                  <a:txBody>
                    <a:bodyPr/>
                    <a:lstStyle/>
                    <a:p>
                      <a:pPr algn="ctr" fontAlgn="b"/>
                      <a:r>
                        <a:rPr lang="en-US" sz="1400" b="1" u="none" strike="noStrike" dirty="0">
                          <a:effectLst/>
                        </a:rPr>
                        <a:t>23%</a:t>
                      </a:r>
                      <a:endParaRPr lang="en-US" sz="1400" b="1" i="0" u="none" strike="noStrike" dirty="0">
                        <a:solidFill>
                          <a:srgbClr val="000000"/>
                        </a:solidFill>
                        <a:effectLst/>
                        <a:latin typeface="Arial"/>
                      </a:endParaRPr>
                    </a:p>
                  </a:txBody>
                  <a:tcPr marL="5104" marR="5104" marT="5104" marB="0" anchor="ctr">
                    <a:solidFill>
                      <a:schemeClr val="accent6">
                        <a:lumMod val="20000"/>
                        <a:lumOff val="80000"/>
                      </a:schemeClr>
                    </a:solidFill>
                  </a:tcPr>
                </a:tc>
                <a:extLst>
                  <a:ext uri="{0D108BD9-81ED-4DB2-BD59-A6C34878D82A}">
                    <a16:rowId xmlns:a16="http://schemas.microsoft.com/office/drawing/2014/main" xmlns="" val="10004"/>
                  </a:ext>
                </a:extLst>
              </a:tr>
              <a:tr h="289876">
                <a:tc>
                  <a:txBody>
                    <a:bodyPr/>
                    <a:lstStyle/>
                    <a:p>
                      <a:pPr algn="ctr" fontAlgn="ctr"/>
                      <a:r>
                        <a:rPr lang="en-US" sz="1400" u="none" strike="noStrike" dirty="0">
                          <a:effectLst/>
                        </a:rPr>
                        <a:t>Visit friends as primary reason for travel</a:t>
                      </a:r>
                      <a:endParaRPr lang="en-US" sz="1400" b="0" i="0" u="none" strike="noStrike" dirty="0">
                        <a:solidFill>
                          <a:srgbClr val="000000"/>
                        </a:solidFill>
                        <a:effectLst/>
                        <a:latin typeface="Arial"/>
                      </a:endParaRPr>
                    </a:p>
                  </a:txBody>
                  <a:tcPr marL="5104" marR="5104" marT="5104" marB="0" anchor="ctr">
                    <a:solidFill>
                      <a:schemeClr val="accent6">
                        <a:lumMod val="20000"/>
                        <a:lumOff val="80000"/>
                      </a:schemeClr>
                    </a:solidFill>
                  </a:tcPr>
                </a:tc>
                <a:tc>
                  <a:txBody>
                    <a:bodyPr/>
                    <a:lstStyle/>
                    <a:p>
                      <a:pPr algn="ctr" fontAlgn="b"/>
                      <a:r>
                        <a:rPr lang="en-US" sz="1400" b="1" u="none" strike="noStrike" dirty="0">
                          <a:effectLst/>
                        </a:rPr>
                        <a:t>17%</a:t>
                      </a:r>
                      <a:endParaRPr lang="en-US" sz="1400" b="1" i="0" u="none" strike="noStrike" dirty="0">
                        <a:solidFill>
                          <a:srgbClr val="000000"/>
                        </a:solidFill>
                        <a:effectLst/>
                        <a:latin typeface="Arial"/>
                      </a:endParaRPr>
                    </a:p>
                  </a:txBody>
                  <a:tcPr marL="5104" marR="5104" marT="5104" marB="0" anchor="ctr">
                    <a:solidFill>
                      <a:schemeClr val="accent6">
                        <a:lumMod val="20000"/>
                        <a:lumOff val="80000"/>
                      </a:schemeClr>
                    </a:solidFill>
                  </a:tcPr>
                </a:tc>
                <a:extLst>
                  <a:ext uri="{0D108BD9-81ED-4DB2-BD59-A6C34878D82A}">
                    <a16:rowId xmlns:a16="http://schemas.microsoft.com/office/drawing/2014/main" xmlns="" val="10005"/>
                  </a:ext>
                </a:extLst>
              </a:tr>
              <a:tr h="289876">
                <a:tc>
                  <a:txBody>
                    <a:bodyPr/>
                    <a:lstStyle/>
                    <a:p>
                      <a:pPr algn="ctr" fontAlgn="ctr"/>
                      <a:r>
                        <a:rPr lang="en-US" sz="1400" u="none" strike="noStrike" dirty="0">
                          <a:effectLst/>
                        </a:rPr>
                        <a:t>International vacation (outside of your country)</a:t>
                      </a:r>
                      <a:endParaRPr lang="en-US" sz="1400" b="0" i="0" u="none" strike="noStrike" dirty="0">
                        <a:solidFill>
                          <a:srgbClr val="000000"/>
                        </a:solidFill>
                        <a:effectLst/>
                        <a:latin typeface="Arial"/>
                      </a:endParaRPr>
                    </a:p>
                  </a:txBody>
                  <a:tcPr marL="5104" marR="5104" marT="5104" marB="0" anchor="ctr">
                    <a:solidFill>
                      <a:schemeClr val="accent6">
                        <a:lumMod val="20000"/>
                        <a:lumOff val="80000"/>
                      </a:schemeClr>
                    </a:solidFill>
                  </a:tcPr>
                </a:tc>
                <a:tc>
                  <a:txBody>
                    <a:bodyPr/>
                    <a:lstStyle/>
                    <a:p>
                      <a:pPr algn="ctr" fontAlgn="b"/>
                      <a:r>
                        <a:rPr lang="en-US" sz="1400" b="1" u="none" strike="noStrike" dirty="0">
                          <a:effectLst/>
                        </a:rPr>
                        <a:t>12%</a:t>
                      </a:r>
                      <a:endParaRPr lang="en-US" sz="1400" b="1" i="0" u="none" strike="noStrike" dirty="0">
                        <a:solidFill>
                          <a:srgbClr val="000000"/>
                        </a:solidFill>
                        <a:effectLst/>
                        <a:latin typeface="Arial"/>
                      </a:endParaRPr>
                    </a:p>
                  </a:txBody>
                  <a:tcPr marL="5104" marR="5104" marT="5104" marB="0" anchor="ctr">
                    <a:solidFill>
                      <a:schemeClr val="accent6">
                        <a:lumMod val="20000"/>
                        <a:lumOff val="80000"/>
                      </a:schemeClr>
                    </a:solidFill>
                  </a:tcPr>
                </a:tc>
                <a:extLst>
                  <a:ext uri="{0D108BD9-81ED-4DB2-BD59-A6C34878D82A}">
                    <a16:rowId xmlns:a16="http://schemas.microsoft.com/office/drawing/2014/main" xmlns="" val="10006"/>
                  </a:ext>
                </a:extLst>
              </a:tr>
              <a:tr h="289876">
                <a:tc>
                  <a:txBody>
                    <a:bodyPr/>
                    <a:lstStyle/>
                    <a:p>
                      <a:pPr algn="ctr" fontAlgn="ctr"/>
                      <a:r>
                        <a:rPr lang="en-US" sz="1400" u="none" strike="noStrike" dirty="0">
                          <a:effectLst/>
                        </a:rPr>
                        <a:t>Other type of vacation</a:t>
                      </a:r>
                      <a:endParaRPr lang="en-US" sz="1400" b="0" i="0" u="none" strike="noStrike" dirty="0">
                        <a:solidFill>
                          <a:srgbClr val="000000"/>
                        </a:solidFill>
                        <a:effectLst/>
                        <a:latin typeface="Arial"/>
                      </a:endParaRPr>
                    </a:p>
                  </a:txBody>
                  <a:tcPr marL="5104" marR="5104" marT="5104" marB="0" anchor="ctr">
                    <a:solidFill>
                      <a:schemeClr val="accent6">
                        <a:lumMod val="20000"/>
                        <a:lumOff val="80000"/>
                      </a:schemeClr>
                    </a:solidFill>
                  </a:tcPr>
                </a:tc>
                <a:tc>
                  <a:txBody>
                    <a:bodyPr/>
                    <a:lstStyle/>
                    <a:p>
                      <a:pPr algn="ctr" fontAlgn="b"/>
                      <a:r>
                        <a:rPr lang="en-US" sz="1400" b="1" u="none" strike="noStrike" dirty="0">
                          <a:effectLst/>
                        </a:rPr>
                        <a:t>9%</a:t>
                      </a:r>
                      <a:endParaRPr lang="en-US" sz="1400" b="1" i="0" u="none" strike="noStrike" dirty="0">
                        <a:solidFill>
                          <a:srgbClr val="000000"/>
                        </a:solidFill>
                        <a:effectLst/>
                        <a:latin typeface="Arial"/>
                      </a:endParaRPr>
                    </a:p>
                  </a:txBody>
                  <a:tcPr marL="5104" marR="5104" marT="5104" marB="0" anchor="ctr">
                    <a:solidFill>
                      <a:schemeClr val="accent6">
                        <a:lumMod val="20000"/>
                        <a:lumOff val="80000"/>
                      </a:schemeClr>
                    </a:solidFill>
                  </a:tcPr>
                </a:tc>
                <a:extLst>
                  <a:ext uri="{0D108BD9-81ED-4DB2-BD59-A6C34878D82A}">
                    <a16:rowId xmlns:a16="http://schemas.microsoft.com/office/drawing/2014/main" xmlns="" val="10007"/>
                  </a:ext>
                </a:extLst>
              </a:tr>
            </a:tbl>
          </a:graphicData>
        </a:graphic>
      </p:graphicFrame>
      <p:sp>
        <p:nvSpPr>
          <p:cNvPr id="16" name="TextBox 15"/>
          <p:cNvSpPr txBox="1"/>
          <p:nvPr/>
        </p:nvSpPr>
        <p:spPr>
          <a:xfrm>
            <a:off x="304800" y="438150"/>
            <a:ext cx="8423090" cy="369332"/>
          </a:xfrm>
          <a:prstGeom prst="rect">
            <a:avLst/>
          </a:prstGeom>
          <a:noFill/>
        </p:spPr>
        <p:txBody>
          <a:bodyPr wrap="square" rtlCol="0">
            <a:spAutoFit/>
          </a:bodyPr>
          <a:lstStyle/>
          <a:p>
            <a:r>
              <a:rPr lang="en-US" b="1" dirty="0">
                <a:solidFill>
                  <a:schemeClr val="accent1"/>
                </a:solidFill>
              </a:rPr>
              <a:t>LGBTQ FAMILY TRAVEL</a:t>
            </a:r>
            <a:endParaRPr lang="en-US" dirty="0"/>
          </a:p>
        </p:txBody>
      </p:sp>
    </p:spTree>
    <p:extLst>
      <p:ext uri="{BB962C8B-B14F-4D97-AF65-F5344CB8AC3E}">
        <p14:creationId xmlns:p14="http://schemas.microsoft.com/office/powerpoint/2010/main" val="29963788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00400" y="1389013"/>
            <a:ext cx="5181600" cy="2308324"/>
          </a:xfrm>
          <a:prstGeom prst="rect">
            <a:avLst/>
          </a:prstGeom>
          <a:noFill/>
        </p:spPr>
        <p:txBody>
          <a:bodyPr wrap="square" rtlCol="0">
            <a:spAutoFit/>
          </a:bodyPr>
          <a:lstStyle/>
          <a:p>
            <a:pPr marL="0" marR="0" lvl="0" indent="0" algn="ctr" defTabSz="685715"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F497D"/>
                </a:solidFill>
                <a:effectLst/>
                <a:uLnTx/>
                <a:uFillTx/>
                <a:latin typeface="Calibri"/>
                <a:ea typeface="+mn-ea"/>
                <a:cs typeface="+mn-cs"/>
              </a:rPr>
              <a:t>First, a little bit about me and </a:t>
            </a:r>
          </a:p>
          <a:p>
            <a:pPr marL="0" marR="0" lvl="0" indent="0" algn="ctr" defTabSz="685715"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F497D"/>
                </a:solidFill>
                <a:effectLst/>
                <a:uLnTx/>
                <a:uFillTx/>
                <a:latin typeface="Calibri"/>
                <a:ea typeface="+mn-ea"/>
                <a:cs typeface="+mn-cs"/>
              </a:rPr>
              <a:t>Community Marketing    &amp; Insights (CMI)</a:t>
            </a:r>
          </a:p>
        </p:txBody>
      </p:sp>
      <p:grpSp>
        <p:nvGrpSpPr>
          <p:cNvPr id="6" name="Group 5">
            <a:extLst>
              <a:ext uri="{FF2B5EF4-FFF2-40B4-BE49-F238E27FC236}">
                <a16:creationId xmlns:a16="http://schemas.microsoft.com/office/drawing/2014/main" xmlns="" id="{890ADAF3-90D1-674D-9CC0-7CDA8C43C396}"/>
              </a:ext>
            </a:extLst>
          </p:cNvPr>
          <p:cNvGrpSpPr/>
          <p:nvPr/>
        </p:nvGrpSpPr>
        <p:grpSpPr>
          <a:xfrm>
            <a:off x="304800" y="533400"/>
            <a:ext cx="2286000" cy="4019550"/>
            <a:chOff x="304800" y="742950"/>
            <a:chExt cx="2286000" cy="4019550"/>
          </a:xfrm>
        </p:grpSpPr>
        <p:pic>
          <p:nvPicPr>
            <p:cNvPr id="7" name="Picture 6">
              <a:extLst>
                <a:ext uri="{FF2B5EF4-FFF2-40B4-BE49-F238E27FC236}">
                  <a16:creationId xmlns:a16="http://schemas.microsoft.com/office/drawing/2014/main" xmlns="" id="{C81CE077-7D54-7C48-89B6-E1D3E677EB6F}"/>
                </a:ext>
              </a:extLst>
            </p:cNvPr>
            <p:cNvPicPr>
              <a:picLocks noChangeAspect="1"/>
            </p:cNvPicPr>
            <p:nvPr/>
          </p:nvPicPr>
          <p:blipFill>
            <a:blip r:embed="rId2"/>
            <a:stretch>
              <a:fillRect/>
            </a:stretch>
          </p:blipFill>
          <p:spPr>
            <a:xfrm>
              <a:off x="304800" y="742950"/>
              <a:ext cx="1939870" cy="4019550"/>
            </a:xfrm>
            <a:prstGeom prst="rect">
              <a:avLst/>
            </a:prstGeom>
          </p:spPr>
        </p:pic>
        <p:cxnSp>
          <p:nvCxnSpPr>
            <p:cNvPr id="8" name="Straight Connector 7">
              <a:extLst>
                <a:ext uri="{FF2B5EF4-FFF2-40B4-BE49-F238E27FC236}">
                  <a16:creationId xmlns:a16="http://schemas.microsoft.com/office/drawing/2014/main" xmlns="" id="{D019921F-DD31-0F47-9C71-7E1465C92B8F}"/>
                </a:ext>
              </a:extLst>
            </p:cNvPr>
            <p:cNvCxnSpPr/>
            <p:nvPr/>
          </p:nvCxnSpPr>
          <p:spPr>
            <a:xfrm>
              <a:off x="2590800" y="742950"/>
              <a:ext cx="0" cy="401955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07165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82965" y="2600325"/>
            <a:ext cx="5445069" cy="1200329"/>
          </a:xfrm>
          <a:prstGeom prst="rect">
            <a:avLst/>
          </a:prstGeom>
          <a:noFill/>
        </p:spPr>
        <p:txBody>
          <a:bodyPr wrap="square" rtlCol="0">
            <a:spAutoFit/>
          </a:bodyPr>
          <a:lstStyle/>
          <a:p>
            <a:pPr algn="ctr"/>
            <a:r>
              <a:rPr lang="en-US" sz="3600" b="1" dirty="0">
                <a:solidFill>
                  <a:srgbClr val="1F497D"/>
                </a:solidFill>
              </a:rPr>
              <a:t>Santa Cruz County</a:t>
            </a:r>
          </a:p>
          <a:p>
            <a:pPr algn="ctr"/>
            <a:r>
              <a:rPr lang="en-US" sz="3600" b="1" dirty="0">
                <a:solidFill>
                  <a:srgbClr val="1F497D"/>
                </a:solidFill>
              </a:rPr>
              <a:t>LGBTQ Tourism Research</a:t>
            </a:r>
          </a:p>
        </p:txBody>
      </p:sp>
      <p:grpSp>
        <p:nvGrpSpPr>
          <p:cNvPr id="10" name="Group 9">
            <a:extLst>
              <a:ext uri="{FF2B5EF4-FFF2-40B4-BE49-F238E27FC236}">
                <a16:creationId xmlns:a16="http://schemas.microsoft.com/office/drawing/2014/main" xmlns="" id="{43D81C35-6AEF-A443-B88B-7C9D608F8272}"/>
              </a:ext>
            </a:extLst>
          </p:cNvPr>
          <p:cNvGrpSpPr/>
          <p:nvPr/>
        </p:nvGrpSpPr>
        <p:grpSpPr>
          <a:xfrm>
            <a:off x="304800" y="590550"/>
            <a:ext cx="2286000" cy="4019550"/>
            <a:chOff x="304800" y="742950"/>
            <a:chExt cx="2286000" cy="4019550"/>
          </a:xfrm>
        </p:grpSpPr>
        <p:pic>
          <p:nvPicPr>
            <p:cNvPr id="7" name="Picture 6">
              <a:extLst>
                <a:ext uri="{FF2B5EF4-FFF2-40B4-BE49-F238E27FC236}">
                  <a16:creationId xmlns:a16="http://schemas.microsoft.com/office/drawing/2014/main" xmlns="" id="{3F3DAE79-3AB9-454B-87B7-123A9A3B090D}"/>
                </a:ext>
              </a:extLst>
            </p:cNvPr>
            <p:cNvPicPr>
              <a:picLocks noChangeAspect="1"/>
            </p:cNvPicPr>
            <p:nvPr/>
          </p:nvPicPr>
          <p:blipFill>
            <a:blip r:embed="rId3"/>
            <a:stretch>
              <a:fillRect/>
            </a:stretch>
          </p:blipFill>
          <p:spPr>
            <a:xfrm>
              <a:off x="304800" y="742950"/>
              <a:ext cx="1939870" cy="4019550"/>
            </a:xfrm>
            <a:prstGeom prst="rect">
              <a:avLst/>
            </a:prstGeom>
          </p:spPr>
        </p:pic>
        <p:cxnSp>
          <p:nvCxnSpPr>
            <p:cNvPr id="9" name="Straight Connector 8">
              <a:extLst>
                <a:ext uri="{FF2B5EF4-FFF2-40B4-BE49-F238E27FC236}">
                  <a16:creationId xmlns:a16="http://schemas.microsoft.com/office/drawing/2014/main" xmlns="" id="{6F742EB6-1F1C-BD47-8D3D-1A90AC30024A}"/>
                </a:ext>
              </a:extLst>
            </p:cNvPr>
            <p:cNvCxnSpPr/>
            <p:nvPr/>
          </p:nvCxnSpPr>
          <p:spPr>
            <a:xfrm>
              <a:off x="2590800" y="742950"/>
              <a:ext cx="0" cy="401955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xmlns="" id="{2EC41EC7-0F4B-054B-BB3C-3A84F951DA43}"/>
              </a:ext>
            </a:extLst>
          </p:cNvPr>
          <p:cNvGrpSpPr/>
          <p:nvPr/>
        </p:nvGrpSpPr>
        <p:grpSpPr>
          <a:xfrm>
            <a:off x="5372100" y="1082866"/>
            <a:ext cx="1066800" cy="1323439"/>
            <a:chOff x="5943600" y="1494613"/>
            <a:chExt cx="1066800" cy="1323439"/>
          </a:xfrm>
        </p:grpSpPr>
        <p:sp>
          <p:nvSpPr>
            <p:cNvPr id="8" name="Oval 7">
              <a:extLst>
                <a:ext uri="{FF2B5EF4-FFF2-40B4-BE49-F238E27FC236}">
                  <a16:creationId xmlns:a16="http://schemas.microsoft.com/office/drawing/2014/main" xmlns="" id="{03FE2AE5-99D1-3547-A20D-351E20680A24}"/>
                </a:ext>
              </a:extLst>
            </p:cNvPr>
            <p:cNvSpPr/>
            <p:nvPr/>
          </p:nvSpPr>
          <p:spPr>
            <a:xfrm>
              <a:off x="5943600" y="1657112"/>
              <a:ext cx="1066800" cy="1066800"/>
            </a:xfrm>
            <a:prstGeom prst="ellipse">
              <a:avLst/>
            </a:prstGeom>
            <a:solidFill>
              <a:schemeClr val="accent2"/>
            </a:solidFill>
            <a:ln w="381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D11712A3-4F40-C34B-B3A6-CEDC58B5236B}"/>
                </a:ext>
              </a:extLst>
            </p:cNvPr>
            <p:cNvSpPr txBox="1"/>
            <p:nvPr/>
          </p:nvSpPr>
          <p:spPr>
            <a:xfrm>
              <a:off x="6019800" y="1494613"/>
              <a:ext cx="914400" cy="1323439"/>
            </a:xfrm>
            <a:prstGeom prst="rect">
              <a:avLst/>
            </a:prstGeom>
            <a:noFill/>
          </p:spPr>
          <p:txBody>
            <a:bodyPr wrap="square" rtlCol="0">
              <a:spAutoFit/>
            </a:bodyPr>
            <a:lstStyle/>
            <a:p>
              <a:pPr algn="ctr"/>
              <a:r>
                <a:rPr lang="en-US" sz="8000" b="1" dirty="0">
                  <a:solidFill>
                    <a:schemeClr val="bg1"/>
                  </a:solidFill>
                  <a:latin typeface="Calibri"/>
                  <a:cs typeface="Calibri"/>
                </a:rPr>
                <a:t>3</a:t>
              </a:r>
            </a:p>
          </p:txBody>
        </p:sp>
      </p:grpSp>
    </p:spTree>
    <p:extLst>
      <p:ext uri="{BB962C8B-B14F-4D97-AF65-F5344CB8AC3E}">
        <p14:creationId xmlns:p14="http://schemas.microsoft.com/office/powerpoint/2010/main" val="106108354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xmlns="" id="{3F0E8B29-2388-45F1-ADD8-5F60649E369D}"/>
              </a:ext>
            </a:extLst>
          </p:cNvPr>
          <p:cNvSpPr txBox="1">
            <a:spLocks/>
          </p:cNvSpPr>
          <p:nvPr/>
        </p:nvSpPr>
        <p:spPr>
          <a:xfrm>
            <a:off x="3298270" y="605346"/>
            <a:ext cx="5540930" cy="424814"/>
          </a:xfrm>
          <a:prstGeom prst="rect">
            <a:avLst/>
          </a:prstGeom>
        </p:spPr>
        <p:txBody>
          <a:bodyPr vert="horz" lIns="64289" tIns="32145" rIns="64289" bIns="32145" rtlCol="0" anchor="t">
            <a:noAutofit/>
          </a:bodyPr>
          <a:lstStyle>
            <a:lvl1pPr algn="l" defTabSz="731520" rtl="0" eaLnBrk="1" latinLnBrk="0" hangingPunct="1">
              <a:lnSpc>
                <a:spcPct val="90000"/>
              </a:lnSpc>
              <a:spcBef>
                <a:spcPct val="0"/>
              </a:spcBef>
              <a:buNone/>
              <a:defRPr sz="2800" kern="1200">
                <a:solidFill>
                  <a:srgbClr val="124770"/>
                </a:solidFill>
                <a:latin typeface="Georgia" panose="02040502050405020303" pitchFamily="18" charset="0"/>
                <a:ea typeface="+mj-ea"/>
                <a:cs typeface="+mj-cs"/>
              </a:defRPr>
            </a:lvl1pPr>
          </a:lstStyle>
          <a:p>
            <a:pPr>
              <a:lnSpc>
                <a:spcPct val="100000"/>
              </a:lnSpc>
              <a:spcAft>
                <a:spcPts val="422"/>
              </a:spcAft>
            </a:pPr>
            <a:r>
              <a:rPr lang="en-US" sz="1400" b="1" dirty="0">
                <a:solidFill>
                  <a:schemeClr val="tx1"/>
                </a:solidFill>
                <a:latin typeface="+mn-lt"/>
              </a:rPr>
              <a:t>Community Marketing &amp; Insights (CMI) has built a proprietary research panel of 90,000+ LGBTQ consumers </a:t>
            </a:r>
            <a:r>
              <a:rPr lang="en-US" sz="1400" dirty="0">
                <a:solidFill>
                  <a:schemeClr val="tx1"/>
                </a:solidFill>
                <a:latin typeface="+mn-lt"/>
              </a:rPr>
              <a:t>through partnerships with more than 300 LGBTQ publications, websites, blogs, social media, apps, events, and organizations since 1992. </a:t>
            </a:r>
          </a:p>
        </p:txBody>
      </p:sp>
      <p:sp>
        <p:nvSpPr>
          <p:cNvPr id="12" name="Pentagon 12">
            <a:extLst>
              <a:ext uri="{FF2B5EF4-FFF2-40B4-BE49-F238E27FC236}">
                <a16:creationId xmlns:a16="http://schemas.microsoft.com/office/drawing/2014/main" xmlns="" id="{EF1948A9-4002-4A3D-AAC4-E8281CAAC561}"/>
              </a:ext>
            </a:extLst>
          </p:cNvPr>
          <p:cNvSpPr/>
          <p:nvPr/>
        </p:nvSpPr>
        <p:spPr>
          <a:xfrm>
            <a:off x="594715" y="1685161"/>
            <a:ext cx="8168285" cy="2831350"/>
          </a:xfrm>
          <a:prstGeom prst="homePlate">
            <a:avLst>
              <a:gd name="adj" fmla="val 380"/>
            </a:avLst>
          </a:prstGeom>
          <a:solidFill>
            <a:srgbClr val="D5EDF4"/>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t"/>
          <a:lstStyle/>
          <a:p>
            <a:pPr marL="129773" indent="-129773">
              <a:spcAft>
                <a:spcPts val="450"/>
              </a:spcAft>
              <a:buFont typeface="Corbel" pitchFamily="34" charset="0"/>
              <a:buChar char="›"/>
            </a:pPr>
            <a:r>
              <a:rPr lang="en-US" sz="1400" dirty="0">
                <a:solidFill>
                  <a:schemeClr val="tx1"/>
                </a:solidFill>
              </a:rPr>
              <a:t>An 8-minute online survey conducted in October 2019.</a:t>
            </a:r>
          </a:p>
          <a:p>
            <a:pPr marL="129773" indent="-129773">
              <a:spcAft>
                <a:spcPts val="450"/>
              </a:spcAft>
              <a:buFont typeface="Corbel" pitchFamily="34" charset="0"/>
              <a:buChar char="›"/>
            </a:pPr>
            <a:r>
              <a:rPr lang="en-US" sz="1400" dirty="0">
                <a:solidFill>
                  <a:schemeClr val="tx1"/>
                </a:solidFill>
              </a:rPr>
              <a:t>For this research, CMI used a combination of our own panel and outreach through Bay Area LGBTQ media</a:t>
            </a:r>
          </a:p>
          <a:p>
            <a:pPr marL="129773" indent="-129773">
              <a:spcAft>
                <a:spcPts val="450"/>
              </a:spcAft>
              <a:buFont typeface="Corbel" pitchFamily="34" charset="0"/>
              <a:buChar char="›"/>
            </a:pPr>
            <a:r>
              <a:rPr lang="en-US" sz="1400" dirty="0">
                <a:solidFill>
                  <a:schemeClr val="tx1"/>
                </a:solidFill>
              </a:rPr>
              <a:t>This report focuses on data for 1,113 self-identified members of the LGBTQ community living in the State of California, including </a:t>
            </a:r>
            <a:r>
              <a:rPr lang="en-US" sz="1400" dirty="0">
                <a:solidFill>
                  <a:schemeClr val="accent2"/>
                </a:solidFill>
              </a:rPr>
              <a:t>566 from the Bay Area, 432 from Southern California, and 115 from the rest of California</a:t>
            </a:r>
            <a:r>
              <a:rPr lang="en-US" sz="1400" dirty="0">
                <a:solidFill>
                  <a:schemeClr val="tx1"/>
                </a:solidFill>
              </a:rPr>
              <a:t>.</a:t>
            </a:r>
          </a:p>
          <a:p>
            <a:pPr marL="129773" indent="-129773">
              <a:spcAft>
                <a:spcPts val="450"/>
              </a:spcAft>
              <a:buFont typeface="Corbel" pitchFamily="34" charset="0"/>
              <a:buChar char="›"/>
            </a:pPr>
            <a:r>
              <a:rPr lang="en-US" sz="1400" dirty="0">
                <a:solidFill>
                  <a:srgbClr val="000000"/>
                </a:solidFill>
              </a:rPr>
              <a:t>Participants included 643 gay and bi+ men, 395 lesbian and bi+ women and 75 transgender and gender non-binary community members.</a:t>
            </a:r>
          </a:p>
          <a:p>
            <a:pPr marL="129773" indent="-129773">
              <a:spcAft>
                <a:spcPts val="450"/>
              </a:spcAft>
              <a:buFont typeface="Corbel" pitchFamily="34" charset="0"/>
              <a:buChar char="›"/>
            </a:pPr>
            <a:r>
              <a:rPr lang="en-US" sz="1400" b="1" dirty="0">
                <a:solidFill>
                  <a:srgbClr val="C00000"/>
                </a:solidFill>
              </a:rPr>
              <a:t>Weighting</a:t>
            </a:r>
            <a:r>
              <a:rPr lang="en-US" sz="1400" b="1" dirty="0">
                <a:solidFill>
                  <a:srgbClr val="000000"/>
                </a:solidFill>
              </a:rPr>
              <a:t>: </a:t>
            </a:r>
            <a:r>
              <a:rPr lang="en-US" sz="1400" dirty="0">
                <a:solidFill>
                  <a:srgbClr val="000000"/>
                </a:solidFill>
              </a:rPr>
              <a:t>This study utilizes a balanced opinion approach to weighting; (1) Each of the three major adult generations are equally weighted; (2) Gay and bi+ men are weighted at 46.5%, lesbian and bi+ women are weighted at 46.5%, and transgender/non-binary identities are weighted at 7%.</a:t>
            </a:r>
          </a:p>
          <a:p>
            <a:pPr marL="129773" indent="-129773">
              <a:spcAft>
                <a:spcPts val="450"/>
              </a:spcAft>
              <a:buFont typeface="Corbel" pitchFamily="34" charset="0"/>
              <a:buChar char="›"/>
            </a:pPr>
            <a:r>
              <a:rPr lang="en-US" sz="1400" dirty="0">
                <a:solidFill>
                  <a:srgbClr val="000000"/>
                </a:solidFill>
              </a:rPr>
              <a:t>The panel, and results, may not represent LGBTQ community members who are not out or not interacting within the LGBTQ community.</a:t>
            </a:r>
            <a:endParaRPr lang="en-US" sz="1400" dirty="0">
              <a:solidFill>
                <a:schemeClr val="tx1"/>
              </a:solidFill>
            </a:endParaRPr>
          </a:p>
        </p:txBody>
      </p:sp>
      <p:sp>
        <p:nvSpPr>
          <p:cNvPr id="13" name="Pentagon 13">
            <a:extLst>
              <a:ext uri="{FF2B5EF4-FFF2-40B4-BE49-F238E27FC236}">
                <a16:creationId xmlns:a16="http://schemas.microsoft.com/office/drawing/2014/main" xmlns="" id="{9E829BD0-1681-489B-9070-051CA9FD20BE}"/>
              </a:ext>
            </a:extLst>
          </p:cNvPr>
          <p:cNvSpPr/>
          <p:nvPr/>
        </p:nvSpPr>
        <p:spPr>
          <a:xfrm>
            <a:off x="4704259" y="1988791"/>
            <a:ext cx="3003947" cy="2114550"/>
          </a:xfrm>
          <a:prstGeom prst="homePlate">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t"/>
          <a:lstStyle/>
          <a:p>
            <a:pPr marL="129773" indent="-129773">
              <a:spcAft>
                <a:spcPts val="450"/>
              </a:spcAft>
              <a:buFont typeface="Corbel" pitchFamily="34" charset="0"/>
              <a:buChar char="›"/>
            </a:pPr>
            <a:endParaRPr lang="en-US" sz="900" dirty="0">
              <a:solidFill>
                <a:srgbClr val="000000"/>
              </a:solidFill>
            </a:endParaRPr>
          </a:p>
        </p:txBody>
      </p:sp>
      <p:sp>
        <p:nvSpPr>
          <p:cNvPr id="14" name="Title 1">
            <a:extLst>
              <a:ext uri="{FF2B5EF4-FFF2-40B4-BE49-F238E27FC236}">
                <a16:creationId xmlns:a16="http://schemas.microsoft.com/office/drawing/2014/main" xmlns="" id="{88967DDC-CB95-4A76-A9C5-941E4EA5247A}"/>
              </a:ext>
            </a:extLst>
          </p:cNvPr>
          <p:cNvSpPr txBox="1">
            <a:spLocks/>
          </p:cNvSpPr>
          <p:nvPr/>
        </p:nvSpPr>
        <p:spPr>
          <a:xfrm>
            <a:off x="228600" y="687116"/>
            <a:ext cx="3125359" cy="402545"/>
          </a:xfrm>
          <a:prstGeom prst="rect">
            <a:avLst/>
          </a:prstGeom>
        </p:spPr>
        <p:txBody>
          <a:bodyPr vert="horz" lIns="51435" tIns="25718" rIns="51435" bIns="25718"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r>
              <a:rPr lang="en-US" sz="2400" b="1" dirty="0">
                <a:solidFill>
                  <a:schemeClr val="accent2"/>
                </a:solidFill>
                <a:latin typeface="Calibri"/>
                <a:cs typeface="Calibri"/>
              </a:rPr>
              <a:t>RESEARCH DESIGN</a:t>
            </a:r>
          </a:p>
        </p:txBody>
      </p:sp>
      <p:sp>
        <p:nvSpPr>
          <p:cNvPr id="15" name="Subtitle 2">
            <a:extLst>
              <a:ext uri="{FF2B5EF4-FFF2-40B4-BE49-F238E27FC236}">
                <a16:creationId xmlns:a16="http://schemas.microsoft.com/office/drawing/2014/main" xmlns="" id="{B3705EDE-3FAB-4BDD-90A1-0728900671E4}"/>
              </a:ext>
            </a:extLst>
          </p:cNvPr>
          <p:cNvSpPr txBox="1">
            <a:spLocks/>
          </p:cNvSpPr>
          <p:nvPr/>
        </p:nvSpPr>
        <p:spPr>
          <a:xfrm>
            <a:off x="485733" y="1070383"/>
            <a:ext cx="2392083" cy="231511"/>
          </a:xfrm>
          <a:prstGeom prst="rect">
            <a:avLst/>
          </a:prstGeom>
        </p:spPr>
        <p:txBody>
          <a:bodyPr vert="horz" lIns="51435" tIns="25718" rIns="51435" bIns="25718" rtlCol="0">
            <a:no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algn="ctr"/>
            <a:r>
              <a:rPr lang="en-US" sz="1200" b="0" dirty="0">
                <a:solidFill>
                  <a:schemeClr val="accent2"/>
                </a:solidFill>
                <a:latin typeface="Calibri"/>
                <a:cs typeface="Calibri"/>
              </a:rPr>
              <a:t>25 YEARS OF LGBTQ INSIGHTS</a:t>
            </a:r>
          </a:p>
        </p:txBody>
      </p:sp>
      <p:cxnSp>
        <p:nvCxnSpPr>
          <p:cNvPr id="16" name="Straight Connector 15">
            <a:extLst>
              <a:ext uri="{FF2B5EF4-FFF2-40B4-BE49-F238E27FC236}">
                <a16:creationId xmlns:a16="http://schemas.microsoft.com/office/drawing/2014/main" xmlns="" id="{75F58BBB-110F-443D-ACBE-8BA4EFB7634E}"/>
              </a:ext>
            </a:extLst>
          </p:cNvPr>
          <p:cNvCxnSpPr>
            <a:cxnSpLocks/>
          </p:cNvCxnSpPr>
          <p:nvPr/>
        </p:nvCxnSpPr>
        <p:spPr>
          <a:xfrm>
            <a:off x="594715" y="1352550"/>
            <a:ext cx="2377085" cy="0"/>
          </a:xfrm>
          <a:prstGeom prst="line">
            <a:avLst/>
          </a:prstGeom>
          <a:ln w="1905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17" name="Pentagon 12">
            <a:extLst>
              <a:ext uri="{FF2B5EF4-FFF2-40B4-BE49-F238E27FC236}">
                <a16:creationId xmlns:a16="http://schemas.microsoft.com/office/drawing/2014/main" xmlns="" id="{FD3A9343-10EE-4967-84CA-6AACDC9D324A}"/>
              </a:ext>
            </a:extLst>
          </p:cNvPr>
          <p:cNvSpPr/>
          <p:nvPr/>
        </p:nvSpPr>
        <p:spPr>
          <a:xfrm>
            <a:off x="5429250" y="1828800"/>
            <a:ext cx="2128839" cy="2279197"/>
          </a:xfrm>
          <a:prstGeom prst="homePlate">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t"/>
          <a:lstStyle/>
          <a:p>
            <a:pPr marL="129773" indent="-129773">
              <a:spcAft>
                <a:spcPts val="450"/>
              </a:spcAft>
              <a:buFont typeface="Corbel" pitchFamily="34" charset="0"/>
              <a:buChar char="›"/>
            </a:pPr>
            <a:endParaRPr lang="en-US" sz="825" dirty="0">
              <a:solidFill>
                <a:srgbClr val="000000"/>
              </a:solidFill>
            </a:endParaRPr>
          </a:p>
        </p:txBody>
      </p:sp>
    </p:spTree>
    <p:extLst>
      <p:ext uri="{BB962C8B-B14F-4D97-AF65-F5344CB8AC3E}">
        <p14:creationId xmlns:p14="http://schemas.microsoft.com/office/powerpoint/2010/main" val="3225863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47B38062-7F14-0945-B666-BE25AB13CA9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462" t="13462" r="721" b="20192"/>
          <a:stretch/>
        </p:blipFill>
        <p:spPr>
          <a:xfrm>
            <a:off x="0" y="0"/>
            <a:ext cx="9144000" cy="5257800"/>
          </a:xfrm>
          <a:prstGeom prst="rect">
            <a:avLst/>
          </a:prstGeom>
        </p:spPr>
      </p:pic>
      <p:sp>
        <p:nvSpPr>
          <p:cNvPr id="6" name="Rectangle 5">
            <a:extLst>
              <a:ext uri="{FF2B5EF4-FFF2-40B4-BE49-F238E27FC236}">
                <a16:creationId xmlns:a16="http://schemas.microsoft.com/office/drawing/2014/main" xmlns="" id="{DAF5D797-56F8-4FE2-BBE1-C021221D02E4}"/>
              </a:ext>
            </a:extLst>
          </p:cNvPr>
          <p:cNvSpPr/>
          <p:nvPr/>
        </p:nvSpPr>
        <p:spPr>
          <a:xfrm>
            <a:off x="2209798" y="3784780"/>
            <a:ext cx="6934202" cy="1473019"/>
          </a:xfrm>
          <a:prstGeom prst="rect">
            <a:avLst/>
          </a:prstGeom>
          <a:solidFill>
            <a:schemeClr val="accent1">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TextBox 6">
            <a:extLst>
              <a:ext uri="{FF2B5EF4-FFF2-40B4-BE49-F238E27FC236}">
                <a16:creationId xmlns:a16="http://schemas.microsoft.com/office/drawing/2014/main" xmlns="" id="{6F28825E-FBDA-40FD-ABDB-996C4B45F63C}"/>
              </a:ext>
            </a:extLst>
          </p:cNvPr>
          <p:cNvSpPr txBox="1"/>
          <p:nvPr/>
        </p:nvSpPr>
        <p:spPr>
          <a:xfrm>
            <a:off x="3125431" y="4384933"/>
            <a:ext cx="5102935" cy="507831"/>
          </a:xfrm>
          <a:prstGeom prst="rect">
            <a:avLst/>
          </a:prstGeom>
          <a:noFill/>
        </p:spPr>
        <p:txBody>
          <a:bodyPr wrap="none" rtlCol="0">
            <a:spAutoFit/>
          </a:bodyPr>
          <a:lstStyle/>
          <a:p>
            <a:pPr algn="ctr"/>
            <a:r>
              <a:rPr lang="en-US" sz="2700" b="1" dirty="0">
                <a:solidFill>
                  <a:schemeClr val="bg1"/>
                </a:solidFill>
              </a:rPr>
              <a:t>TRAVEL BY  LGBTQ CALIFORNIANS </a:t>
            </a:r>
          </a:p>
        </p:txBody>
      </p:sp>
      <p:sp>
        <p:nvSpPr>
          <p:cNvPr id="8" name="Title 1">
            <a:extLst>
              <a:ext uri="{FF2B5EF4-FFF2-40B4-BE49-F238E27FC236}">
                <a16:creationId xmlns:a16="http://schemas.microsoft.com/office/drawing/2014/main" xmlns="" id="{A5F7925E-A0FB-4BE6-8F0E-7B7AB39F5895}"/>
              </a:ext>
            </a:extLst>
          </p:cNvPr>
          <p:cNvSpPr txBox="1">
            <a:spLocks/>
          </p:cNvSpPr>
          <p:nvPr/>
        </p:nvSpPr>
        <p:spPr bwMode="auto">
          <a:xfrm>
            <a:off x="2209798" y="3841931"/>
            <a:ext cx="6858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bodyPr>
          <a:lstStyle>
            <a:lvl1pPr algn="ctr" rtl="0" fontAlgn="base">
              <a:spcBef>
                <a:spcPct val="0"/>
              </a:spcBef>
              <a:spcAft>
                <a:spcPct val="0"/>
              </a:spcAft>
              <a:defRPr sz="3600">
                <a:solidFill>
                  <a:schemeClr val="accent1"/>
                </a:solidFill>
                <a:latin typeface="+mj-lt"/>
                <a:ea typeface="+mj-ea"/>
                <a:cs typeface="+mj-cs"/>
              </a:defRPr>
            </a:lvl1pPr>
            <a:lvl2pPr algn="ctr" rtl="0" fontAlgn="base">
              <a:spcBef>
                <a:spcPct val="0"/>
              </a:spcBef>
              <a:spcAft>
                <a:spcPct val="0"/>
              </a:spcAft>
              <a:defRPr sz="3600">
                <a:solidFill>
                  <a:srgbClr val="0066CC"/>
                </a:solidFill>
                <a:latin typeface="Arial" charset="0"/>
                <a:cs typeface="Arial" charset="0"/>
              </a:defRPr>
            </a:lvl2pPr>
            <a:lvl3pPr algn="ctr" rtl="0" fontAlgn="base">
              <a:spcBef>
                <a:spcPct val="0"/>
              </a:spcBef>
              <a:spcAft>
                <a:spcPct val="0"/>
              </a:spcAft>
              <a:defRPr sz="3600">
                <a:solidFill>
                  <a:srgbClr val="0066CC"/>
                </a:solidFill>
                <a:latin typeface="Arial" charset="0"/>
                <a:cs typeface="Arial" charset="0"/>
              </a:defRPr>
            </a:lvl3pPr>
            <a:lvl4pPr algn="ctr" rtl="0" fontAlgn="base">
              <a:spcBef>
                <a:spcPct val="0"/>
              </a:spcBef>
              <a:spcAft>
                <a:spcPct val="0"/>
              </a:spcAft>
              <a:defRPr sz="3600">
                <a:solidFill>
                  <a:srgbClr val="0066CC"/>
                </a:solidFill>
                <a:latin typeface="Arial" charset="0"/>
                <a:cs typeface="Arial" charset="0"/>
              </a:defRPr>
            </a:lvl4pPr>
            <a:lvl5pPr algn="ctr" rtl="0" fontAlgn="base">
              <a:spcBef>
                <a:spcPct val="0"/>
              </a:spcBef>
              <a:spcAft>
                <a:spcPct val="0"/>
              </a:spcAft>
              <a:defRPr sz="3600">
                <a:solidFill>
                  <a:srgbClr val="0066CC"/>
                </a:solidFill>
                <a:latin typeface="Arial" charset="0"/>
                <a:cs typeface="Arial" charset="0"/>
              </a:defRPr>
            </a:lvl5pPr>
            <a:lvl6pPr marL="457200" algn="ctr" rtl="0" fontAlgn="base">
              <a:spcBef>
                <a:spcPct val="0"/>
              </a:spcBef>
              <a:spcAft>
                <a:spcPct val="0"/>
              </a:spcAft>
              <a:defRPr sz="3600">
                <a:solidFill>
                  <a:srgbClr val="0066CC"/>
                </a:solidFill>
                <a:latin typeface="Arial" charset="0"/>
                <a:cs typeface="Arial" charset="0"/>
              </a:defRPr>
            </a:lvl6pPr>
            <a:lvl7pPr marL="914400" algn="ctr" rtl="0" fontAlgn="base">
              <a:spcBef>
                <a:spcPct val="0"/>
              </a:spcBef>
              <a:spcAft>
                <a:spcPct val="0"/>
              </a:spcAft>
              <a:defRPr sz="3600">
                <a:solidFill>
                  <a:srgbClr val="0066CC"/>
                </a:solidFill>
                <a:latin typeface="Arial" charset="0"/>
                <a:cs typeface="Arial" charset="0"/>
              </a:defRPr>
            </a:lvl7pPr>
            <a:lvl8pPr marL="1371600" algn="ctr" rtl="0" fontAlgn="base">
              <a:spcBef>
                <a:spcPct val="0"/>
              </a:spcBef>
              <a:spcAft>
                <a:spcPct val="0"/>
              </a:spcAft>
              <a:defRPr sz="3600">
                <a:solidFill>
                  <a:srgbClr val="0066CC"/>
                </a:solidFill>
                <a:latin typeface="Arial" charset="0"/>
                <a:cs typeface="Arial" charset="0"/>
              </a:defRPr>
            </a:lvl8pPr>
            <a:lvl9pPr marL="1828800" algn="ctr" rtl="0" fontAlgn="base">
              <a:spcBef>
                <a:spcPct val="0"/>
              </a:spcBef>
              <a:spcAft>
                <a:spcPct val="0"/>
              </a:spcAft>
              <a:defRPr sz="3600">
                <a:solidFill>
                  <a:srgbClr val="0066CC"/>
                </a:solidFill>
                <a:latin typeface="Arial" charset="0"/>
                <a:cs typeface="Arial" charset="0"/>
              </a:defRPr>
            </a:lvl9pPr>
          </a:lstStyle>
          <a:p>
            <a:r>
              <a:rPr lang="en-US" sz="1600" b="1" dirty="0">
                <a:solidFill>
                  <a:schemeClr val="bg1"/>
                </a:solidFill>
              </a:rPr>
              <a:t>Santa Cruz County and the LGBTQ Traveler | October 2019</a:t>
            </a:r>
            <a:endParaRPr lang="en-US" sz="1500" dirty="0">
              <a:solidFill>
                <a:schemeClr val="bg1"/>
              </a:solidFill>
            </a:endParaRPr>
          </a:p>
        </p:txBody>
      </p:sp>
    </p:spTree>
    <p:extLst>
      <p:ext uri="{BB962C8B-B14F-4D97-AF65-F5344CB8AC3E}">
        <p14:creationId xmlns:p14="http://schemas.microsoft.com/office/powerpoint/2010/main" val="3247000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xmlns="" id="{B83D3C5A-2059-45E5-AD19-2740D03A625E}"/>
              </a:ext>
            </a:extLst>
          </p:cNvPr>
          <p:cNvSpPr txBox="1"/>
          <p:nvPr/>
        </p:nvSpPr>
        <p:spPr>
          <a:xfrm>
            <a:off x="762000" y="488663"/>
            <a:ext cx="8077200" cy="1061829"/>
          </a:xfrm>
          <a:prstGeom prst="rect">
            <a:avLst/>
          </a:prstGeom>
          <a:noFill/>
        </p:spPr>
        <p:txBody>
          <a:bodyPr wrap="square" rtlCol="0">
            <a:spAutoFit/>
          </a:bodyPr>
          <a:lstStyle/>
          <a:p>
            <a:pPr algn="ctr"/>
            <a:r>
              <a:rPr lang="en-US" sz="1400" b="1" dirty="0">
                <a:solidFill>
                  <a:schemeClr val="accent1">
                    <a:lumMod val="75000"/>
                  </a:schemeClr>
                </a:solidFill>
              </a:rPr>
              <a:t>How LGBTQ-friendly do you consider these California counties to be, based on what you have experienced or heard?  We know that an entire county is a big place with many different destinations, but give your best answer for the entire county.</a:t>
            </a:r>
          </a:p>
          <a:p>
            <a:pPr algn="ctr">
              <a:lnSpc>
                <a:spcPct val="50000"/>
              </a:lnSpc>
            </a:pPr>
            <a:endParaRPr lang="en-US" sz="1400" b="1" dirty="0">
              <a:solidFill>
                <a:schemeClr val="accent1">
                  <a:lumMod val="75000"/>
                </a:schemeClr>
              </a:solidFill>
            </a:endParaRPr>
          </a:p>
          <a:p>
            <a:pPr algn="ctr"/>
            <a:r>
              <a:rPr lang="en-US" sz="1400" b="1" dirty="0">
                <a:solidFill>
                  <a:schemeClr val="accent2">
                    <a:lumMod val="75000"/>
                  </a:schemeClr>
                </a:solidFill>
              </a:rPr>
              <a:t>Among Bay Area Participants</a:t>
            </a:r>
          </a:p>
        </p:txBody>
      </p:sp>
      <p:sp>
        <p:nvSpPr>
          <p:cNvPr id="12" name="TextBox 11">
            <a:extLst>
              <a:ext uri="{FF2B5EF4-FFF2-40B4-BE49-F238E27FC236}">
                <a16:creationId xmlns:a16="http://schemas.microsoft.com/office/drawing/2014/main" xmlns="" id="{2DF7758C-6BAA-437B-8DD0-F61F85F84918}"/>
              </a:ext>
            </a:extLst>
          </p:cNvPr>
          <p:cNvSpPr txBox="1"/>
          <p:nvPr/>
        </p:nvSpPr>
        <p:spPr>
          <a:xfrm>
            <a:off x="234738" y="4763705"/>
            <a:ext cx="1816523" cy="207749"/>
          </a:xfrm>
          <a:prstGeom prst="rect">
            <a:avLst/>
          </a:prstGeom>
          <a:noFill/>
        </p:spPr>
        <p:txBody>
          <a:bodyPr wrap="none" rtlCol="0">
            <a:spAutoFit/>
          </a:bodyPr>
          <a:lstStyle/>
          <a:p>
            <a:r>
              <a:rPr lang="en-US" sz="750" dirty="0"/>
              <a:t>Base: All Bay Area Participants n=562-565</a:t>
            </a:r>
          </a:p>
        </p:txBody>
      </p:sp>
      <p:graphicFrame>
        <p:nvGraphicFramePr>
          <p:cNvPr id="13" name="Chart 12">
            <a:extLst>
              <a:ext uri="{FF2B5EF4-FFF2-40B4-BE49-F238E27FC236}">
                <a16:creationId xmlns:a16="http://schemas.microsoft.com/office/drawing/2014/main" xmlns="" id="{28C15605-1DD8-4E20-B1A9-FBE1E148C5D4}"/>
              </a:ext>
            </a:extLst>
          </p:cNvPr>
          <p:cNvGraphicFramePr/>
          <p:nvPr>
            <p:extLst>
              <p:ext uri="{D42A27DB-BD31-4B8C-83A1-F6EECF244321}">
                <p14:modId xmlns:p14="http://schemas.microsoft.com/office/powerpoint/2010/main" val="4034265795"/>
              </p:ext>
            </p:extLst>
          </p:nvPr>
        </p:nvGraphicFramePr>
        <p:xfrm>
          <a:off x="1044210" y="1550492"/>
          <a:ext cx="7413990" cy="3213213"/>
        </p:xfrm>
        <a:graphic>
          <a:graphicData uri="http://schemas.openxmlformats.org/drawingml/2006/chart">
            <c:chart xmlns:c="http://schemas.openxmlformats.org/drawingml/2006/chart" xmlns:r="http://schemas.openxmlformats.org/officeDocument/2006/relationships" r:id="rId3"/>
          </a:graphicData>
        </a:graphic>
      </p:graphicFrame>
      <p:grpSp>
        <p:nvGrpSpPr>
          <p:cNvPr id="14" name="Group 13">
            <a:extLst>
              <a:ext uri="{FF2B5EF4-FFF2-40B4-BE49-F238E27FC236}">
                <a16:creationId xmlns:a16="http://schemas.microsoft.com/office/drawing/2014/main" xmlns="" id="{6662FC82-E9B0-4161-A006-43FD7A862F1C}"/>
              </a:ext>
            </a:extLst>
          </p:cNvPr>
          <p:cNvGrpSpPr/>
          <p:nvPr/>
        </p:nvGrpSpPr>
        <p:grpSpPr>
          <a:xfrm>
            <a:off x="457200" y="1694483"/>
            <a:ext cx="685800" cy="685800"/>
            <a:chOff x="310414" y="2809964"/>
            <a:chExt cx="914400" cy="914400"/>
          </a:xfrm>
        </p:grpSpPr>
        <p:sp>
          <p:nvSpPr>
            <p:cNvPr id="15" name="Oval 14">
              <a:extLst>
                <a:ext uri="{FF2B5EF4-FFF2-40B4-BE49-F238E27FC236}">
                  <a16:creationId xmlns:a16="http://schemas.microsoft.com/office/drawing/2014/main" xmlns="" id="{6A640344-9F92-4BC9-9EED-40DC24BAA027}"/>
                </a:ext>
              </a:extLst>
            </p:cNvPr>
            <p:cNvSpPr/>
            <p:nvPr/>
          </p:nvSpPr>
          <p:spPr>
            <a:xfrm>
              <a:off x="310414" y="2809964"/>
              <a:ext cx="914400" cy="91440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6" name="Picture 15">
              <a:extLst>
                <a:ext uri="{FF2B5EF4-FFF2-40B4-BE49-F238E27FC236}">
                  <a16:creationId xmlns:a16="http://schemas.microsoft.com/office/drawing/2014/main" xmlns="" id="{A6DD7B4C-9F52-49D6-A752-2F3C7FE59E40}"/>
                </a:ext>
              </a:extLst>
            </p:cNvPr>
            <p:cNvPicPr>
              <a:picLocks/>
            </p:cNvPicPr>
            <p:nvPr/>
          </p:nvPicPr>
          <p:blipFill>
            <a:blip r:embed="rId4">
              <a:biLevel thresh="25000"/>
            </a:blip>
            <a:stretch>
              <a:fillRect/>
            </a:stretch>
          </p:blipFill>
          <p:spPr>
            <a:xfrm>
              <a:off x="442135" y="2903280"/>
              <a:ext cx="650959" cy="650959"/>
            </a:xfrm>
            <a:prstGeom prst="rect">
              <a:avLst/>
            </a:prstGeom>
          </p:spPr>
        </p:pic>
      </p:grpSp>
      <p:pic>
        <p:nvPicPr>
          <p:cNvPr id="10" name="Picture 9">
            <a:extLst>
              <a:ext uri="{FF2B5EF4-FFF2-40B4-BE49-F238E27FC236}">
                <a16:creationId xmlns:a16="http://schemas.microsoft.com/office/drawing/2014/main" xmlns="" id="{46EB09DB-7EB6-8345-959A-3CEE69DD809F}"/>
              </a:ext>
            </a:extLst>
          </p:cNvPr>
          <p:cNvPicPr>
            <a:picLocks noChangeAspect="1"/>
          </p:cNvPicPr>
          <p:nvPr/>
        </p:nvPicPr>
        <p:blipFill>
          <a:blip r:embed="rId5"/>
          <a:stretch>
            <a:fillRect/>
          </a:stretch>
        </p:blipFill>
        <p:spPr>
          <a:xfrm>
            <a:off x="8093288" y="1808267"/>
            <a:ext cx="400601" cy="400623"/>
          </a:xfrm>
          <a:prstGeom prst="rect">
            <a:avLst/>
          </a:prstGeom>
        </p:spPr>
      </p:pic>
      <p:sp>
        <p:nvSpPr>
          <p:cNvPr id="2" name="Rectangle 1">
            <a:extLst>
              <a:ext uri="{FF2B5EF4-FFF2-40B4-BE49-F238E27FC236}">
                <a16:creationId xmlns:a16="http://schemas.microsoft.com/office/drawing/2014/main" xmlns="" id="{245A0AAE-FCD1-604E-9D6D-155B39E5FDCC}"/>
              </a:ext>
            </a:extLst>
          </p:cNvPr>
          <p:cNvSpPr/>
          <p:nvPr/>
        </p:nvSpPr>
        <p:spPr>
          <a:xfrm>
            <a:off x="7620000" y="2008579"/>
            <a:ext cx="990600" cy="1754326"/>
          </a:xfrm>
          <a:prstGeom prst="rect">
            <a:avLst/>
          </a:prstGeom>
        </p:spPr>
        <p:txBody>
          <a:bodyPr wrap="square">
            <a:spAutoFit/>
          </a:bodyPr>
          <a:lstStyle/>
          <a:p>
            <a:r>
              <a:rPr lang="en-US" b="1" dirty="0">
                <a:solidFill>
                  <a:schemeClr val="accent2">
                    <a:lumMod val="75000"/>
                  </a:schemeClr>
                </a:solidFill>
              </a:rPr>
              <a:t>81%</a:t>
            </a:r>
          </a:p>
          <a:p>
            <a:r>
              <a:rPr lang="en-US" b="1" dirty="0">
                <a:solidFill>
                  <a:schemeClr val="accent2">
                    <a:lumMod val="75000"/>
                  </a:schemeClr>
                </a:solidFill>
              </a:rPr>
              <a:t>Positive for Santa Cruz County</a:t>
            </a:r>
            <a:endParaRPr lang="en-US" dirty="0"/>
          </a:p>
        </p:txBody>
      </p:sp>
    </p:spTree>
    <p:extLst>
      <p:ext uri="{BB962C8B-B14F-4D97-AF65-F5344CB8AC3E}">
        <p14:creationId xmlns:p14="http://schemas.microsoft.com/office/powerpoint/2010/main" val="4225902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xmlns="" id="{B83D3C5A-2059-45E5-AD19-2740D03A625E}"/>
              </a:ext>
            </a:extLst>
          </p:cNvPr>
          <p:cNvSpPr txBox="1"/>
          <p:nvPr/>
        </p:nvSpPr>
        <p:spPr>
          <a:xfrm>
            <a:off x="533400" y="540765"/>
            <a:ext cx="8001000" cy="1061829"/>
          </a:xfrm>
          <a:prstGeom prst="rect">
            <a:avLst/>
          </a:prstGeom>
          <a:noFill/>
        </p:spPr>
        <p:txBody>
          <a:bodyPr wrap="square" rtlCol="0">
            <a:spAutoFit/>
          </a:bodyPr>
          <a:lstStyle/>
          <a:p>
            <a:pPr algn="ctr"/>
            <a:r>
              <a:rPr lang="en-US" sz="1400" b="1" dirty="0">
                <a:solidFill>
                  <a:schemeClr val="accent1">
                    <a:lumMod val="75000"/>
                  </a:schemeClr>
                </a:solidFill>
              </a:rPr>
              <a:t>How LGBTQ-friendly do you consider these California counties to be, based on what you have experienced or heard? We know that an entire county is a big place with many different destinations, but give your best answer for the entire county</a:t>
            </a:r>
          </a:p>
          <a:p>
            <a:pPr algn="ctr">
              <a:lnSpc>
                <a:spcPct val="50000"/>
              </a:lnSpc>
            </a:pPr>
            <a:r>
              <a:rPr lang="en-US" sz="1400" b="1" dirty="0">
                <a:solidFill>
                  <a:schemeClr val="accent1">
                    <a:lumMod val="75000"/>
                  </a:schemeClr>
                </a:solidFill>
              </a:rPr>
              <a:t>.</a:t>
            </a:r>
          </a:p>
          <a:p>
            <a:pPr algn="ctr"/>
            <a:r>
              <a:rPr lang="en-US" sz="1400" b="1" dirty="0">
                <a:solidFill>
                  <a:schemeClr val="accent2">
                    <a:lumMod val="75000"/>
                  </a:schemeClr>
                </a:solidFill>
              </a:rPr>
              <a:t>Santa Cruz Among Bay Area Participants</a:t>
            </a:r>
          </a:p>
        </p:txBody>
      </p:sp>
      <p:graphicFrame>
        <p:nvGraphicFramePr>
          <p:cNvPr id="16" name="Chart 15">
            <a:extLst>
              <a:ext uri="{FF2B5EF4-FFF2-40B4-BE49-F238E27FC236}">
                <a16:creationId xmlns:a16="http://schemas.microsoft.com/office/drawing/2014/main" xmlns="" id="{C9568534-B697-4F3B-9767-91F229ED842B}"/>
              </a:ext>
            </a:extLst>
          </p:cNvPr>
          <p:cNvGraphicFramePr/>
          <p:nvPr>
            <p:extLst>
              <p:ext uri="{D42A27DB-BD31-4B8C-83A1-F6EECF244321}">
                <p14:modId xmlns:p14="http://schemas.microsoft.com/office/powerpoint/2010/main" val="2801800549"/>
              </p:ext>
            </p:extLst>
          </p:nvPr>
        </p:nvGraphicFramePr>
        <p:xfrm>
          <a:off x="838200" y="1593062"/>
          <a:ext cx="7924799" cy="2750380"/>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xmlns="" id="{2DF7758C-6BAA-437B-8DD0-F61F85F84918}"/>
              </a:ext>
            </a:extLst>
          </p:cNvPr>
          <p:cNvSpPr txBox="1"/>
          <p:nvPr/>
        </p:nvSpPr>
        <p:spPr>
          <a:xfrm>
            <a:off x="152400" y="4781550"/>
            <a:ext cx="1643399" cy="207749"/>
          </a:xfrm>
          <a:prstGeom prst="rect">
            <a:avLst/>
          </a:prstGeom>
          <a:noFill/>
        </p:spPr>
        <p:txBody>
          <a:bodyPr wrap="none" rtlCol="0">
            <a:spAutoFit/>
          </a:bodyPr>
          <a:lstStyle/>
          <a:p>
            <a:r>
              <a:rPr lang="en-US" sz="750" dirty="0"/>
              <a:t>Base: All Bay Area Participants n=565</a:t>
            </a:r>
          </a:p>
        </p:txBody>
      </p:sp>
      <p:grpSp>
        <p:nvGrpSpPr>
          <p:cNvPr id="14" name="Group 13">
            <a:extLst>
              <a:ext uri="{FF2B5EF4-FFF2-40B4-BE49-F238E27FC236}">
                <a16:creationId xmlns:a16="http://schemas.microsoft.com/office/drawing/2014/main" xmlns="" id="{58DECC82-2006-684D-88FE-C026B195DA13}"/>
              </a:ext>
            </a:extLst>
          </p:cNvPr>
          <p:cNvGrpSpPr/>
          <p:nvPr/>
        </p:nvGrpSpPr>
        <p:grpSpPr>
          <a:xfrm>
            <a:off x="457200" y="1523075"/>
            <a:ext cx="685800" cy="685800"/>
            <a:chOff x="310414" y="2809964"/>
            <a:chExt cx="914400" cy="914400"/>
          </a:xfrm>
        </p:grpSpPr>
        <p:sp>
          <p:nvSpPr>
            <p:cNvPr id="15" name="Oval 14">
              <a:extLst>
                <a:ext uri="{FF2B5EF4-FFF2-40B4-BE49-F238E27FC236}">
                  <a16:creationId xmlns:a16="http://schemas.microsoft.com/office/drawing/2014/main" xmlns="" id="{BBABA539-D499-CA4F-86E0-6EA840D58C83}"/>
                </a:ext>
              </a:extLst>
            </p:cNvPr>
            <p:cNvSpPr/>
            <p:nvPr/>
          </p:nvSpPr>
          <p:spPr>
            <a:xfrm>
              <a:off x="310414" y="2809964"/>
              <a:ext cx="914400" cy="91440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7" name="Picture 16">
              <a:extLst>
                <a:ext uri="{FF2B5EF4-FFF2-40B4-BE49-F238E27FC236}">
                  <a16:creationId xmlns:a16="http://schemas.microsoft.com/office/drawing/2014/main" xmlns="" id="{E304CBE0-2DFF-1243-BEFA-AE9BBE394E2A}"/>
                </a:ext>
              </a:extLst>
            </p:cNvPr>
            <p:cNvPicPr>
              <a:picLocks/>
            </p:cNvPicPr>
            <p:nvPr/>
          </p:nvPicPr>
          <p:blipFill>
            <a:blip r:embed="rId4">
              <a:biLevel thresh="25000"/>
            </a:blip>
            <a:stretch>
              <a:fillRect/>
            </a:stretch>
          </p:blipFill>
          <p:spPr>
            <a:xfrm>
              <a:off x="442135" y="2903280"/>
              <a:ext cx="650959" cy="650959"/>
            </a:xfrm>
            <a:prstGeom prst="rect">
              <a:avLst/>
            </a:prstGeom>
          </p:spPr>
        </p:pic>
      </p:grpSp>
      <p:pic>
        <p:nvPicPr>
          <p:cNvPr id="20" name="Picture 19">
            <a:extLst>
              <a:ext uri="{FF2B5EF4-FFF2-40B4-BE49-F238E27FC236}">
                <a16:creationId xmlns:a16="http://schemas.microsoft.com/office/drawing/2014/main" xmlns="" id="{593CBC17-2C0A-2E4E-9CD2-C87897E05D17}"/>
              </a:ext>
            </a:extLst>
          </p:cNvPr>
          <p:cNvPicPr>
            <a:picLocks noChangeAspect="1"/>
          </p:cNvPicPr>
          <p:nvPr/>
        </p:nvPicPr>
        <p:blipFill>
          <a:blip r:embed="rId5"/>
          <a:stretch>
            <a:fillRect/>
          </a:stretch>
        </p:blipFill>
        <p:spPr>
          <a:xfrm>
            <a:off x="7696200" y="2647950"/>
            <a:ext cx="400601" cy="400623"/>
          </a:xfrm>
          <a:prstGeom prst="rect">
            <a:avLst/>
          </a:prstGeom>
        </p:spPr>
      </p:pic>
      <p:pic>
        <p:nvPicPr>
          <p:cNvPr id="21" name="Picture 20">
            <a:extLst>
              <a:ext uri="{FF2B5EF4-FFF2-40B4-BE49-F238E27FC236}">
                <a16:creationId xmlns:a16="http://schemas.microsoft.com/office/drawing/2014/main" xmlns="" id="{553273F9-144C-8C48-A716-67627B180A5F}"/>
              </a:ext>
            </a:extLst>
          </p:cNvPr>
          <p:cNvPicPr>
            <a:picLocks noChangeAspect="1"/>
          </p:cNvPicPr>
          <p:nvPr/>
        </p:nvPicPr>
        <p:blipFill>
          <a:blip r:embed="rId5"/>
          <a:stretch>
            <a:fillRect/>
          </a:stretch>
        </p:blipFill>
        <p:spPr>
          <a:xfrm>
            <a:off x="7772400" y="3581400"/>
            <a:ext cx="762000" cy="762042"/>
          </a:xfrm>
          <a:prstGeom prst="rect">
            <a:avLst/>
          </a:prstGeom>
        </p:spPr>
      </p:pic>
      <p:sp>
        <p:nvSpPr>
          <p:cNvPr id="2" name="Rectangle 1">
            <a:extLst>
              <a:ext uri="{FF2B5EF4-FFF2-40B4-BE49-F238E27FC236}">
                <a16:creationId xmlns:a16="http://schemas.microsoft.com/office/drawing/2014/main" xmlns="" id="{1D18954F-6688-A14D-8166-EA24113223B1}"/>
              </a:ext>
            </a:extLst>
          </p:cNvPr>
          <p:cNvSpPr/>
          <p:nvPr/>
        </p:nvSpPr>
        <p:spPr>
          <a:xfrm>
            <a:off x="1696349" y="4343442"/>
            <a:ext cx="6829370" cy="307777"/>
          </a:xfrm>
          <a:prstGeom prst="rect">
            <a:avLst/>
          </a:prstGeom>
        </p:spPr>
        <p:txBody>
          <a:bodyPr wrap="none">
            <a:spAutoFit/>
          </a:bodyPr>
          <a:lstStyle/>
          <a:p>
            <a:r>
              <a:rPr lang="en-US" sz="1400" b="1" dirty="0">
                <a:solidFill>
                  <a:schemeClr val="accent2">
                    <a:lumMod val="75000"/>
                  </a:schemeClr>
                </a:solidFill>
              </a:rPr>
              <a:t>All Transgender and Non-binary participants 40% very and 36% somewhat LGBTQ friendly</a:t>
            </a:r>
            <a:endParaRPr lang="en-US" sz="1400" dirty="0"/>
          </a:p>
        </p:txBody>
      </p:sp>
    </p:spTree>
    <p:extLst>
      <p:ext uri="{BB962C8B-B14F-4D97-AF65-F5344CB8AC3E}">
        <p14:creationId xmlns:p14="http://schemas.microsoft.com/office/powerpoint/2010/main" val="1509279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xmlns="" id="{6192EA23-7B76-425E-AE83-BE14E2D4CF0A}"/>
              </a:ext>
            </a:extLst>
          </p:cNvPr>
          <p:cNvGraphicFramePr/>
          <p:nvPr>
            <p:extLst>
              <p:ext uri="{D42A27DB-BD31-4B8C-83A1-F6EECF244321}">
                <p14:modId xmlns:p14="http://schemas.microsoft.com/office/powerpoint/2010/main" val="2167037557"/>
              </p:ext>
            </p:extLst>
          </p:nvPr>
        </p:nvGraphicFramePr>
        <p:xfrm>
          <a:off x="964117" y="1391445"/>
          <a:ext cx="8023590" cy="3180555"/>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xmlns="" id="{3F17846B-501F-4477-AE42-DE1246948C8E}"/>
              </a:ext>
            </a:extLst>
          </p:cNvPr>
          <p:cNvSpPr txBox="1"/>
          <p:nvPr/>
        </p:nvSpPr>
        <p:spPr>
          <a:xfrm>
            <a:off x="153992" y="4796171"/>
            <a:ext cx="1643399" cy="207749"/>
          </a:xfrm>
          <a:prstGeom prst="rect">
            <a:avLst/>
          </a:prstGeom>
          <a:noFill/>
        </p:spPr>
        <p:txBody>
          <a:bodyPr wrap="none" rtlCol="0">
            <a:spAutoFit/>
          </a:bodyPr>
          <a:lstStyle/>
          <a:p>
            <a:r>
              <a:rPr lang="en-US" sz="750" dirty="0"/>
              <a:t>Base: All Bay Area Participants n=566</a:t>
            </a:r>
          </a:p>
        </p:txBody>
      </p:sp>
      <p:sp>
        <p:nvSpPr>
          <p:cNvPr id="19" name="TextBox 18">
            <a:extLst>
              <a:ext uri="{FF2B5EF4-FFF2-40B4-BE49-F238E27FC236}">
                <a16:creationId xmlns:a16="http://schemas.microsoft.com/office/drawing/2014/main" xmlns="" id="{B83D3C5A-2059-45E5-AD19-2740D03A625E}"/>
              </a:ext>
            </a:extLst>
          </p:cNvPr>
          <p:cNvSpPr txBox="1"/>
          <p:nvPr/>
        </p:nvSpPr>
        <p:spPr>
          <a:xfrm>
            <a:off x="555991" y="545059"/>
            <a:ext cx="8130809" cy="846386"/>
          </a:xfrm>
          <a:prstGeom prst="rect">
            <a:avLst/>
          </a:prstGeom>
          <a:noFill/>
        </p:spPr>
        <p:txBody>
          <a:bodyPr wrap="square" rtlCol="0">
            <a:spAutoFit/>
          </a:bodyPr>
          <a:lstStyle/>
          <a:p>
            <a:pPr algn="ctr"/>
            <a:r>
              <a:rPr lang="en-US" sz="1400" b="1" dirty="0">
                <a:solidFill>
                  <a:schemeClr val="accent1">
                    <a:lumMod val="75000"/>
                  </a:schemeClr>
                </a:solidFill>
              </a:rPr>
              <a:t>In the past year, have you traveled to any of these California counties for vacation or a weekend getaway? </a:t>
            </a:r>
          </a:p>
          <a:p>
            <a:pPr algn="ctr"/>
            <a:r>
              <a:rPr lang="en-US" sz="1400" b="1" dirty="0">
                <a:solidFill>
                  <a:schemeClr val="accent1">
                    <a:lumMod val="75000"/>
                  </a:schemeClr>
                </a:solidFill>
              </a:rPr>
              <a:t>Please indicate if you stayed overnight or it was a day trip.</a:t>
            </a:r>
          </a:p>
          <a:p>
            <a:pPr algn="ctr">
              <a:lnSpc>
                <a:spcPct val="50000"/>
              </a:lnSpc>
            </a:pPr>
            <a:endParaRPr lang="en-US" sz="1400" b="1" dirty="0">
              <a:solidFill>
                <a:schemeClr val="accent1">
                  <a:lumMod val="75000"/>
                </a:schemeClr>
              </a:solidFill>
            </a:endParaRPr>
          </a:p>
          <a:p>
            <a:pPr algn="ctr"/>
            <a:r>
              <a:rPr lang="en-US" sz="1400" b="1" dirty="0">
                <a:solidFill>
                  <a:schemeClr val="accent2">
                    <a:lumMod val="75000"/>
                  </a:schemeClr>
                </a:solidFill>
              </a:rPr>
              <a:t>Among Bay Area Participants</a:t>
            </a:r>
          </a:p>
        </p:txBody>
      </p:sp>
      <p:grpSp>
        <p:nvGrpSpPr>
          <p:cNvPr id="11" name="Group 10">
            <a:extLst>
              <a:ext uri="{FF2B5EF4-FFF2-40B4-BE49-F238E27FC236}">
                <a16:creationId xmlns:a16="http://schemas.microsoft.com/office/drawing/2014/main" xmlns="" id="{3FC7D7B4-970E-7C49-ADFA-10DA8C65BA0D}"/>
              </a:ext>
            </a:extLst>
          </p:cNvPr>
          <p:cNvGrpSpPr/>
          <p:nvPr/>
        </p:nvGrpSpPr>
        <p:grpSpPr>
          <a:xfrm>
            <a:off x="457200" y="1694483"/>
            <a:ext cx="685800" cy="685800"/>
            <a:chOff x="310414" y="2809964"/>
            <a:chExt cx="914400" cy="914400"/>
          </a:xfrm>
        </p:grpSpPr>
        <p:sp>
          <p:nvSpPr>
            <p:cNvPr id="12" name="Oval 11">
              <a:extLst>
                <a:ext uri="{FF2B5EF4-FFF2-40B4-BE49-F238E27FC236}">
                  <a16:creationId xmlns:a16="http://schemas.microsoft.com/office/drawing/2014/main" xmlns="" id="{A5FFB19A-C9F7-C04A-9624-7FF8305AC21C}"/>
                </a:ext>
              </a:extLst>
            </p:cNvPr>
            <p:cNvSpPr/>
            <p:nvPr/>
          </p:nvSpPr>
          <p:spPr>
            <a:xfrm>
              <a:off x="310414" y="2809964"/>
              <a:ext cx="914400" cy="91440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3" name="Picture 12">
              <a:extLst>
                <a:ext uri="{FF2B5EF4-FFF2-40B4-BE49-F238E27FC236}">
                  <a16:creationId xmlns:a16="http://schemas.microsoft.com/office/drawing/2014/main" xmlns="" id="{BE7655C8-D853-D747-AEFB-B605B3913CF6}"/>
                </a:ext>
              </a:extLst>
            </p:cNvPr>
            <p:cNvPicPr>
              <a:picLocks/>
            </p:cNvPicPr>
            <p:nvPr/>
          </p:nvPicPr>
          <p:blipFill>
            <a:blip r:embed="rId4">
              <a:biLevel thresh="25000"/>
            </a:blip>
            <a:stretch>
              <a:fillRect/>
            </a:stretch>
          </p:blipFill>
          <p:spPr>
            <a:xfrm>
              <a:off x="442135" y="2903280"/>
              <a:ext cx="650959" cy="650959"/>
            </a:xfrm>
            <a:prstGeom prst="rect">
              <a:avLst/>
            </a:prstGeom>
          </p:spPr>
        </p:pic>
      </p:grpSp>
      <p:pic>
        <p:nvPicPr>
          <p:cNvPr id="14" name="Picture 13">
            <a:extLst>
              <a:ext uri="{FF2B5EF4-FFF2-40B4-BE49-F238E27FC236}">
                <a16:creationId xmlns:a16="http://schemas.microsoft.com/office/drawing/2014/main" xmlns="" id="{6668D8D1-A885-FC4C-8B4E-87AD1673832B}"/>
              </a:ext>
            </a:extLst>
          </p:cNvPr>
          <p:cNvPicPr>
            <a:picLocks noChangeAspect="1"/>
          </p:cNvPicPr>
          <p:nvPr/>
        </p:nvPicPr>
        <p:blipFill>
          <a:blip r:embed="rId5"/>
          <a:stretch>
            <a:fillRect/>
          </a:stretch>
        </p:blipFill>
        <p:spPr>
          <a:xfrm>
            <a:off x="931460" y="2581099"/>
            <a:ext cx="400601" cy="400623"/>
          </a:xfrm>
          <a:prstGeom prst="rect">
            <a:avLst/>
          </a:prstGeom>
        </p:spPr>
      </p:pic>
    </p:spTree>
    <p:extLst>
      <p:ext uri="{BB962C8B-B14F-4D97-AF65-F5344CB8AC3E}">
        <p14:creationId xmlns:p14="http://schemas.microsoft.com/office/powerpoint/2010/main" val="1560870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xmlns="" id="{6192EA23-7B76-425E-AE83-BE14E2D4CF0A}"/>
              </a:ext>
            </a:extLst>
          </p:cNvPr>
          <p:cNvGraphicFramePr/>
          <p:nvPr>
            <p:extLst>
              <p:ext uri="{D42A27DB-BD31-4B8C-83A1-F6EECF244321}">
                <p14:modId xmlns:p14="http://schemas.microsoft.com/office/powerpoint/2010/main" val="1954930987"/>
              </p:ext>
            </p:extLst>
          </p:nvPr>
        </p:nvGraphicFramePr>
        <p:xfrm>
          <a:off x="1044210" y="1200150"/>
          <a:ext cx="8435609" cy="3429000"/>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a:extLst>
              <a:ext uri="{FF2B5EF4-FFF2-40B4-BE49-F238E27FC236}">
                <a16:creationId xmlns:a16="http://schemas.microsoft.com/office/drawing/2014/main" xmlns="" id="{B83D3C5A-2059-45E5-AD19-2740D03A625E}"/>
              </a:ext>
            </a:extLst>
          </p:cNvPr>
          <p:cNvSpPr txBox="1"/>
          <p:nvPr/>
        </p:nvSpPr>
        <p:spPr>
          <a:xfrm>
            <a:off x="457200" y="590550"/>
            <a:ext cx="8382000" cy="846386"/>
          </a:xfrm>
          <a:prstGeom prst="rect">
            <a:avLst/>
          </a:prstGeom>
          <a:noFill/>
        </p:spPr>
        <p:txBody>
          <a:bodyPr wrap="square" rtlCol="0">
            <a:spAutoFit/>
          </a:bodyPr>
          <a:lstStyle/>
          <a:p>
            <a:pPr algn="ctr"/>
            <a:r>
              <a:rPr lang="en-US" sz="1400" b="1" dirty="0">
                <a:solidFill>
                  <a:schemeClr val="accent1">
                    <a:lumMod val="75000"/>
                  </a:schemeClr>
                </a:solidFill>
              </a:rPr>
              <a:t>In the past year, have you traveled to any of these California counties for vacation or a weekend getaway? </a:t>
            </a:r>
          </a:p>
          <a:p>
            <a:pPr algn="ctr"/>
            <a:r>
              <a:rPr lang="en-US" sz="1400" b="1" dirty="0">
                <a:solidFill>
                  <a:schemeClr val="accent1">
                    <a:lumMod val="75000"/>
                  </a:schemeClr>
                </a:solidFill>
              </a:rPr>
              <a:t>Please indicate if you stayed overnight or it was a day trip.</a:t>
            </a:r>
          </a:p>
          <a:p>
            <a:pPr algn="ctr">
              <a:lnSpc>
                <a:spcPct val="50000"/>
              </a:lnSpc>
            </a:pPr>
            <a:endParaRPr lang="en-US" sz="1400" b="1" dirty="0">
              <a:solidFill>
                <a:schemeClr val="accent1">
                  <a:lumMod val="75000"/>
                </a:schemeClr>
              </a:solidFill>
            </a:endParaRPr>
          </a:p>
          <a:p>
            <a:pPr algn="ctr"/>
            <a:r>
              <a:rPr lang="en-US" sz="1400" b="1" dirty="0">
                <a:solidFill>
                  <a:schemeClr val="accent2">
                    <a:lumMod val="75000"/>
                  </a:schemeClr>
                </a:solidFill>
              </a:rPr>
              <a:t>Visited Santa Cruz Among Bay Area Participants</a:t>
            </a:r>
          </a:p>
        </p:txBody>
      </p:sp>
      <p:grpSp>
        <p:nvGrpSpPr>
          <p:cNvPr id="12" name="Group 11">
            <a:extLst>
              <a:ext uri="{FF2B5EF4-FFF2-40B4-BE49-F238E27FC236}">
                <a16:creationId xmlns:a16="http://schemas.microsoft.com/office/drawing/2014/main" xmlns="" id="{11C2E560-D744-894E-9CCA-1F79A3CDAD98}"/>
              </a:ext>
            </a:extLst>
          </p:cNvPr>
          <p:cNvGrpSpPr/>
          <p:nvPr/>
        </p:nvGrpSpPr>
        <p:grpSpPr>
          <a:xfrm>
            <a:off x="457200" y="1694483"/>
            <a:ext cx="685800" cy="685800"/>
            <a:chOff x="310414" y="2809964"/>
            <a:chExt cx="914400" cy="914400"/>
          </a:xfrm>
        </p:grpSpPr>
        <p:sp>
          <p:nvSpPr>
            <p:cNvPr id="13" name="Oval 12">
              <a:extLst>
                <a:ext uri="{FF2B5EF4-FFF2-40B4-BE49-F238E27FC236}">
                  <a16:creationId xmlns:a16="http://schemas.microsoft.com/office/drawing/2014/main" xmlns="" id="{F2BA9605-68CB-354D-A46F-E12B9A0CE633}"/>
                </a:ext>
              </a:extLst>
            </p:cNvPr>
            <p:cNvSpPr/>
            <p:nvPr/>
          </p:nvSpPr>
          <p:spPr>
            <a:xfrm>
              <a:off x="310414" y="2809964"/>
              <a:ext cx="914400" cy="91440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4" name="Picture 13">
              <a:extLst>
                <a:ext uri="{FF2B5EF4-FFF2-40B4-BE49-F238E27FC236}">
                  <a16:creationId xmlns:a16="http://schemas.microsoft.com/office/drawing/2014/main" xmlns="" id="{97E01143-9589-6347-B259-FC15F08159F3}"/>
                </a:ext>
              </a:extLst>
            </p:cNvPr>
            <p:cNvPicPr>
              <a:picLocks/>
            </p:cNvPicPr>
            <p:nvPr/>
          </p:nvPicPr>
          <p:blipFill>
            <a:blip r:embed="rId4">
              <a:biLevel thresh="25000"/>
            </a:blip>
            <a:stretch>
              <a:fillRect/>
            </a:stretch>
          </p:blipFill>
          <p:spPr>
            <a:xfrm>
              <a:off x="442135" y="2903280"/>
              <a:ext cx="650959" cy="650959"/>
            </a:xfrm>
            <a:prstGeom prst="rect">
              <a:avLst/>
            </a:prstGeom>
          </p:spPr>
        </p:pic>
      </p:grpSp>
      <p:pic>
        <p:nvPicPr>
          <p:cNvPr id="15" name="Picture 14">
            <a:extLst>
              <a:ext uri="{FF2B5EF4-FFF2-40B4-BE49-F238E27FC236}">
                <a16:creationId xmlns:a16="http://schemas.microsoft.com/office/drawing/2014/main" xmlns="" id="{4C05BEE2-ABCE-474A-8ECA-357B9472579B}"/>
              </a:ext>
            </a:extLst>
          </p:cNvPr>
          <p:cNvPicPr>
            <a:picLocks noChangeAspect="1"/>
          </p:cNvPicPr>
          <p:nvPr/>
        </p:nvPicPr>
        <p:blipFill>
          <a:blip r:embed="rId5"/>
          <a:stretch>
            <a:fillRect/>
          </a:stretch>
        </p:blipFill>
        <p:spPr>
          <a:xfrm>
            <a:off x="8429918" y="2273186"/>
            <a:ext cx="400601" cy="400623"/>
          </a:xfrm>
          <a:prstGeom prst="rect">
            <a:avLst/>
          </a:prstGeom>
        </p:spPr>
      </p:pic>
      <p:pic>
        <p:nvPicPr>
          <p:cNvPr id="17" name="Picture 16">
            <a:extLst>
              <a:ext uri="{FF2B5EF4-FFF2-40B4-BE49-F238E27FC236}">
                <a16:creationId xmlns:a16="http://schemas.microsoft.com/office/drawing/2014/main" xmlns="" id="{D92E8F1C-48A8-6646-943B-556EA0AB0CEC}"/>
              </a:ext>
            </a:extLst>
          </p:cNvPr>
          <p:cNvPicPr>
            <a:picLocks noChangeAspect="1"/>
          </p:cNvPicPr>
          <p:nvPr/>
        </p:nvPicPr>
        <p:blipFill>
          <a:blip r:embed="rId5"/>
          <a:stretch>
            <a:fillRect/>
          </a:stretch>
        </p:blipFill>
        <p:spPr>
          <a:xfrm>
            <a:off x="8429917" y="2832731"/>
            <a:ext cx="400601" cy="400623"/>
          </a:xfrm>
          <a:prstGeom prst="rect">
            <a:avLst/>
          </a:prstGeom>
        </p:spPr>
      </p:pic>
    </p:spTree>
    <p:extLst>
      <p:ext uri="{BB962C8B-B14F-4D97-AF65-F5344CB8AC3E}">
        <p14:creationId xmlns:p14="http://schemas.microsoft.com/office/powerpoint/2010/main" val="1713247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xmlns="" id="{6192EA23-7B76-425E-AE83-BE14E2D4CF0A}"/>
              </a:ext>
            </a:extLst>
          </p:cNvPr>
          <p:cNvGraphicFramePr/>
          <p:nvPr>
            <p:extLst>
              <p:ext uri="{D42A27DB-BD31-4B8C-83A1-F6EECF244321}">
                <p14:modId xmlns:p14="http://schemas.microsoft.com/office/powerpoint/2010/main" val="1301330899"/>
              </p:ext>
            </p:extLst>
          </p:nvPr>
        </p:nvGraphicFramePr>
        <p:xfrm>
          <a:off x="1044210" y="1370734"/>
          <a:ext cx="8381999" cy="3229841"/>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a:extLst>
              <a:ext uri="{FF2B5EF4-FFF2-40B4-BE49-F238E27FC236}">
                <a16:creationId xmlns:a16="http://schemas.microsoft.com/office/drawing/2014/main" xmlns="" id="{B83D3C5A-2059-45E5-AD19-2740D03A625E}"/>
              </a:ext>
            </a:extLst>
          </p:cNvPr>
          <p:cNvSpPr txBox="1"/>
          <p:nvPr/>
        </p:nvSpPr>
        <p:spPr>
          <a:xfrm>
            <a:off x="1554169" y="495774"/>
            <a:ext cx="5953760" cy="846386"/>
          </a:xfrm>
          <a:prstGeom prst="rect">
            <a:avLst/>
          </a:prstGeom>
          <a:noFill/>
        </p:spPr>
        <p:txBody>
          <a:bodyPr wrap="square" rtlCol="0">
            <a:spAutoFit/>
          </a:bodyPr>
          <a:lstStyle/>
          <a:p>
            <a:pPr algn="ctr"/>
            <a:r>
              <a:rPr lang="en-US" sz="1400" b="1" dirty="0">
                <a:solidFill>
                  <a:schemeClr val="accent1">
                    <a:lumMod val="75000"/>
                  </a:schemeClr>
                </a:solidFill>
              </a:rPr>
              <a:t>How interested are you in traveling to any of these counties in the next year for an overnight or day trip?</a:t>
            </a:r>
          </a:p>
          <a:p>
            <a:pPr algn="ctr">
              <a:lnSpc>
                <a:spcPct val="50000"/>
              </a:lnSpc>
            </a:pPr>
            <a:endParaRPr lang="en-US" sz="1400" b="1" dirty="0">
              <a:solidFill>
                <a:schemeClr val="accent1">
                  <a:lumMod val="75000"/>
                </a:schemeClr>
              </a:solidFill>
            </a:endParaRPr>
          </a:p>
          <a:p>
            <a:pPr algn="ctr"/>
            <a:r>
              <a:rPr lang="en-US" sz="1400" b="1" dirty="0">
                <a:solidFill>
                  <a:schemeClr val="accent2">
                    <a:lumMod val="75000"/>
                  </a:schemeClr>
                </a:solidFill>
              </a:rPr>
              <a:t>Among Bay Area Participants</a:t>
            </a:r>
          </a:p>
        </p:txBody>
      </p:sp>
      <p:sp>
        <p:nvSpPr>
          <p:cNvPr id="12" name="TextBox 11">
            <a:extLst>
              <a:ext uri="{FF2B5EF4-FFF2-40B4-BE49-F238E27FC236}">
                <a16:creationId xmlns:a16="http://schemas.microsoft.com/office/drawing/2014/main" xmlns="" id="{F9B9A1DC-1EE7-4DDF-BDCF-DD0591716D9E}"/>
              </a:ext>
            </a:extLst>
          </p:cNvPr>
          <p:cNvSpPr txBox="1"/>
          <p:nvPr/>
        </p:nvSpPr>
        <p:spPr>
          <a:xfrm>
            <a:off x="222510" y="4777258"/>
            <a:ext cx="1643399" cy="207749"/>
          </a:xfrm>
          <a:prstGeom prst="rect">
            <a:avLst/>
          </a:prstGeom>
          <a:noFill/>
        </p:spPr>
        <p:txBody>
          <a:bodyPr wrap="none" rtlCol="0">
            <a:spAutoFit/>
          </a:bodyPr>
          <a:lstStyle/>
          <a:p>
            <a:r>
              <a:rPr lang="en-US" sz="750" dirty="0"/>
              <a:t>Base: All Bay Area Participants n=566</a:t>
            </a:r>
          </a:p>
        </p:txBody>
      </p:sp>
      <p:grpSp>
        <p:nvGrpSpPr>
          <p:cNvPr id="15" name="Group 14">
            <a:extLst>
              <a:ext uri="{FF2B5EF4-FFF2-40B4-BE49-F238E27FC236}">
                <a16:creationId xmlns:a16="http://schemas.microsoft.com/office/drawing/2014/main" xmlns="" id="{CC41C67F-00A2-E149-9B60-F64F1C80938E}"/>
              </a:ext>
            </a:extLst>
          </p:cNvPr>
          <p:cNvGrpSpPr/>
          <p:nvPr/>
        </p:nvGrpSpPr>
        <p:grpSpPr>
          <a:xfrm>
            <a:off x="457200" y="1694483"/>
            <a:ext cx="685800" cy="685800"/>
            <a:chOff x="310414" y="2809964"/>
            <a:chExt cx="914400" cy="914400"/>
          </a:xfrm>
        </p:grpSpPr>
        <p:sp>
          <p:nvSpPr>
            <p:cNvPr id="16" name="Oval 15">
              <a:extLst>
                <a:ext uri="{FF2B5EF4-FFF2-40B4-BE49-F238E27FC236}">
                  <a16:creationId xmlns:a16="http://schemas.microsoft.com/office/drawing/2014/main" xmlns="" id="{3435B2A3-7CFE-1B40-A7B1-69A442797546}"/>
                </a:ext>
              </a:extLst>
            </p:cNvPr>
            <p:cNvSpPr/>
            <p:nvPr/>
          </p:nvSpPr>
          <p:spPr>
            <a:xfrm>
              <a:off x="310414" y="2809964"/>
              <a:ext cx="914400" cy="91440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7" name="Picture 16">
              <a:extLst>
                <a:ext uri="{FF2B5EF4-FFF2-40B4-BE49-F238E27FC236}">
                  <a16:creationId xmlns:a16="http://schemas.microsoft.com/office/drawing/2014/main" xmlns="" id="{D8FB33FA-922D-EE45-AC1A-2EF9241AA15E}"/>
                </a:ext>
              </a:extLst>
            </p:cNvPr>
            <p:cNvPicPr>
              <a:picLocks/>
            </p:cNvPicPr>
            <p:nvPr/>
          </p:nvPicPr>
          <p:blipFill>
            <a:blip r:embed="rId4">
              <a:biLevel thresh="25000"/>
            </a:blip>
            <a:stretch>
              <a:fillRect/>
            </a:stretch>
          </p:blipFill>
          <p:spPr>
            <a:xfrm>
              <a:off x="442135" y="2903280"/>
              <a:ext cx="650959" cy="650959"/>
            </a:xfrm>
            <a:prstGeom prst="rect">
              <a:avLst/>
            </a:prstGeom>
          </p:spPr>
        </p:pic>
      </p:grpSp>
      <p:pic>
        <p:nvPicPr>
          <p:cNvPr id="18" name="Picture 17">
            <a:extLst>
              <a:ext uri="{FF2B5EF4-FFF2-40B4-BE49-F238E27FC236}">
                <a16:creationId xmlns:a16="http://schemas.microsoft.com/office/drawing/2014/main" xmlns="" id="{F076495D-0CD1-8B46-A06B-EC1C620D6923}"/>
              </a:ext>
            </a:extLst>
          </p:cNvPr>
          <p:cNvPicPr>
            <a:picLocks noChangeAspect="1"/>
          </p:cNvPicPr>
          <p:nvPr/>
        </p:nvPicPr>
        <p:blipFill>
          <a:blip r:embed="rId5"/>
          <a:stretch>
            <a:fillRect/>
          </a:stretch>
        </p:blipFill>
        <p:spPr>
          <a:xfrm>
            <a:off x="733718" y="3321690"/>
            <a:ext cx="400601" cy="400623"/>
          </a:xfrm>
          <a:prstGeom prst="rect">
            <a:avLst/>
          </a:prstGeom>
        </p:spPr>
      </p:pic>
    </p:spTree>
    <p:extLst>
      <p:ext uri="{BB962C8B-B14F-4D97-AF65-F5344CB8AC3E}">
        <p14:creationId xmlns:p14="http://schemas.microsoft.com/office/powerpoint/2010/main" val="3549282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xmlns="" id="{6192EA23-7B76-425E-AE83-BE14E2D4CF0A}"/>
              </a:ext>
            </a:extLst>
          </p:cNvPr>
          <p:cNvGraphicFramePr/>
          <p:nvPr>
            <p:extLst>
              <p:ext uri="{D42A27DB-BD31-4B8C-83A1-F6EECF244321}">
                <p14:modId xmlns:p14="http://schemas.microsoft.com/office/powerpoint/2010/main" val="1417873858"/>
              </p:ext>
            </p:extLst>
          </p:nvPr>
        </p:nvGraphicFramePr>
        <p:xfrm>
          <a:off x="1143000" y="1360737"/>
          <a:ext cx="7848599" cy="3211264"/>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a:extLst>
              <a:ext uri="{FF2B5EF4-FFF2-40B4-BE49-F238E27FC236}">
                <a16:creationId xmlns:a16="http://schemas.microsoft.com/office/drawing/2014/main" xmlns="" id="{B83D3C5A-2059-45E5-AD19-2740D03A625E}"/>
              </a:ext>
            </a:extLst>
          </p:cNvPr>
          <p:cNvSpPr txBox="1"/>
          <p:nvPr/>
        </p:nvSpPr>
        <p:spPr>
          <a:xfrm>
            <a:off x="1597307" y="514350"/>
            <a:ext cx="5953760" cy="846386"/>
          </a:xfrm>
          <a:prstGeom prst="rect">
            <a:avLst/>
          </a:prstGeom>
          <a:noFill/>
        </p:spPr>
        <p:txBody>
          <a:bodyPr wrap="square" rtlCol="0">
            <a:spAutoFit/>
          </a:bodyPr>
          <a:lstStyle/>
          <a:p>
            <a:pPr algn="ctr"/>
            <a:r>
              <a:rPr lang="en-US" sz="1400" b="1" dirty="0">
                <a:solidFill>
                  <a:schemeClr val="accent1">
                    <a:lumMod val="75000"/>
                  </a:schemeClr>
                </a:solidFill>
              </a:rPr>
              <a:t>How interested are you in traveling to any of these counties in the next year for an overnight or day trip?</a:t>
            </a:r>
          </a:p>
          <a:p>
            <a:pPr algn="ctr">
              <a:lnSpc>
                <a:spcPct val="50000"/>
              </a:lnSpc>
            </a:pPr>
            <a:endParaRPr lang="en-US" sz="1400" b="1" dirty="0">
              <a:solidFill>
                <a:schemeClr val="accent1">
                  <a:lumMod val="75000"/>
                </a:schemeClr>
              </a:solidFill>
            </a:endParaRPr>
          </a:p>
          <a:p>
            <a:pPr algn="ctr"/>
            <a:r>
              <a:rPr lang="en-US" sz="1400" b="1" dirty="0">
                <a:solidFill>
                  <a:schemeClr val="accent2">
                    <a:lumMod val="75000"/>
                  </a:schemeClr>
                </a:solidFill>
              </a:rPr>
              <a:t>Santa Cruz Among Bay Area Participants</a:t>
            </a:r>
          </a:p>
        </p:txBody>
      </p:sp>
      <p:grpSp>
        <p:nvGrpSpPr>
          <p:cNvPr id="9" name="Group 8">
            <a:extLst>
              <a:ext uri="{FF2B5EF4-FFF2-40B4-BE49-F238E27FC236}">
                <a16:creationId xmlns:a16="http://schemas.microsoft.com/office/drawing/2014/main" xmlns="" id="{0AA01596-007D-0048-9C94-A0B0A28FF2C8}"/>
              </a:ext>
            </a:extLst>
          </p:cNvPr>
          <p:cNvGrpSpPr/>
          <p:nvPr/>
        </p:nvGrpSpPr>
        <p:grpSpPr>
          <a:xfrm>
            <a:off x="457200" y="1694483"/>
            <a:ext cx="685800" cy="685800"/>
            <a:chOff x="310414" y="2809964"/>
            <a:chExt cx="914400" cy="914400"/>
          </a:xfrm>
        </p:grpSpPr>
        <p:sp>
          <p:nvSpPr>
            <p:cNvPr id="10" name="Oval 9">
              <a:extLst>
                <a:ext uri="{FF2B5EF4-FFF2-40B4-BE49-F238E27FC236}">
                  <a16:creationId xmlns:a16="http://schemas.microsoft.com/office/drawing/2014/main" xmlns="" id="{934B1E7F-968B-A044-92B9-9D2F41AA9060}"/>
                </a:ext>
              </a:extLst>
            </p:cNvPr>
            <p:cNvSpPr/>
            <p:nvPr/>
          </p:nvSpPr>
          <p:spPr>
            <a:xfrm>
              <a:off x="310414" y="2809964"/>
              <a:ext cx="914400" cy="91440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1" name="Picture 10">
              <a:extLst>
                <a:ext uri="{FF2B5EF4-FFF2-40B4-BE49-F238E27FC236}">
                  <a16:creationId xmlns:a16="http://schemas.microsoft.com/office/drawing/2014/main" xmlns="" id="{9434DDB4-679A-2C4B-A658-08B4A998C845}"/>
                </a:ext>
              </a:extLst>
            </p:cNvPr>
            <p:cNvPicPr>
              <a:picLocks/>
            </p:cNvPicPr>
            <p:nvPr/>
          </p:nvPicPr>
          <p:blipFill>
            <a:blip r:embed="rId4">
              <a:biLevel thresh="25000"/>
            </a:blip>
            <a:stretch>
              <a:fillRect/>
            </a:stretch>
          </p:blipFill>
          <p:spPr>
            <a:xfrm>
              <a:off x="442135" y="2903280"/>
              <a:ext cx="650959" cy="650959"/>
            </a:xfrm>
            <a:prstGeom prst="rect">
              <a:avLst/>
            </a:prstGeom>
          </p:spPr>
        </p:pic>
      </p:grpSp>
      <p:pic>
        <p:nvPicPr>
          <p:cNvPr id="13" name="Picture 12">
            <a:extLst>
              <a:ext uri="{FF2B5EF4-FFF2-40B4-BE49-F238E27FC236}">
                <a16:creationId xmlns:a16="http://schemas.microsoft.com/office/drawing/2014/main" xmlns="" id="{F8A44AA4-F463-2741-AD76-D854F92AD404}"/>
              </a:ext>
            </a:extLst>
          </p:cNvPr>
          <p:cNvPicPr>
            <a:picLocks noChangeAspect="1"/>
          </p:cNvPicPr>
          <p:nvPr/>
        </p:nvPicPr>
        <p:blipFill>
          <a:blip r:embed="rId5"/>
          <a:stretch>
            <a:fillRect/>
          </a:stretch>
        </p:blipFill>
        <p:spPr>
          <a:xfrm>
            <a:off x="7985169" y="2380283"/>
            <a:ext cx="400601" cy="400623"/>
          </a:xfrm>
          <a:prstGeom prst="rect">
            <a:avLst/>
          </a:prstGeom>
        </p:spPr>
      </p:pic>
      <p:pic>
        <p:nvPicPr>
          <p:cNvPr id="14" name="Picture 13">
            <a:extLst>
              <a:ext uri="{FF2B5EF4-FFF2-40B4-BE49-F238E27FC236}">
                <a16:creationId xmlns:a16="http://schemas.microsoft.com/office/drawing/2014/main" xmlns="" id="{8CE7B52B-9FBE-8D4A-9B41-CCCCB700D282}"/>
              </a:ext>
            </a:extLst>
          </p:cNvPr>
          <p:cNvPicPr>
            <a:picLocks noChangeAspect="1"/>
          </p:cNvPicPr>
          <p:nvPr/>
        </p:nvPicPr>
        <p:blipFill>
          <a:blip r:embed="rId5"/>
          <a:stretch>
            <a:fillRect/>
          </a:stretch>
        </p:blipFill>
        <p:spPr>
          <a:xfrm>
            <a:off x="7985169" y="3075519"/>
            <a:ext cx="625431" cy="625465"/>
          </a:xfrm>
          <a:prstGeom prst="rect">
            <a:avLst/>
          </a:prstGeom>
        </p:spPr>
      </p:pic>
    </p:spTree>
    <p:extLst>
      <p:ext uri="{BB962C8B-B14F-4D97-AF65-F5344CB8AC3E}">
        <p14:creationId xmlns:p14="http://schemas.microsoft.com/office/powerpoint/2010/main" val="630185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xmlns="" id="{6192EA23-7B76-425E-AE83-BE14E2D4CF0A}"/>
              </a:ext>
            </a:extLst>
          </p:cNvPr>
          <p:cNvGraphicFramePr/>
          <p:nvPr>
            <p:extLst/>
          </p:nvPr>
        </p:nvGraphicFramePr>
        <p:xfrm>
          <a:off x="990600" y="1025467"/>
          <a:ext cx="8042108" cy="3352800"/>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a:extLst>
              <a:ext uri="{FF2B5EF4-FFF2-40B4-BE49-F238E27FC236}">
                <a16:creationId xmlns:a16="http://schemas.microsoft.com/office/drawing/2014/main" xmlns="" id="{B83D3C5A-2059-45E5-AD19-2740D03A625E}"/>
              </a:ext>
            </a:extLst>
          </p:cNvPr>
          <p:cNvSpPr txBox="1"/>
          <p:nvPr/>
        </p:nvSpPr>
        <p:spPr>
          <a:xfrm>
            <a:off x="725778" y="842160"/>
            <a:ext cx="7843295" cy="307777"/>
          </a:xfrm>
          <a:prstGeom prst="rect">
            <a:avLst/>
          </a:prstGeom>
          <a:noFill/>
        </p:spPr>
        <p:txBody>
          <a:bodyPr wrap="square" rtlCol="0">
            <a:spAutoFit/>
          </a:bodyPr>
          <a:lstStyle/>
          <a:p>
            <a:pPr algn="ctr"/>
            <a:r>
              <a:rPr lang="en-US" sz="1400" b="1" dirty="0">
                <a:solidFill>
                  <a:schemeClr val="accent1">
                    <a:lumMod val="75000"/>
                  </a:schemeClr>
                </a:solidFill>
              </a:rPr>
              <a:t>LGBTQ-friendly</a:t>
            </a:r>
            <a:endParaRPr lang="en-US" sz="1400" b="1" dirty="0">
              <a:solidFill>
                <a:schemeClr val="accent2">
                  <a:lumMod val="75000"/>
                </a:schemeClr>
              </a:solidFill>
            </a:endParaRPr>
          </a:p>
        </p:txBody>
      </p:sp>
      <p:sp>
        <p:nvSpPr>
          <p:cNvPr id="9" name="TextBox 8">
            <a:extLst>
              <a:ext uri="{FF2B5EF4-FFF2-40B4-BE49-F238E27FC236}">
                <a16:creationId xmlns:a16="http://schemas.microsoft.com/office/drawing/2014/main" xmlns="" id="{B1DC527F-3FA0-4594-AB70-87F2D311C3F0}"/>
              </a:ext>
            </a:extLst>
          </p:cNvPr>
          <p:cNvSpPr txBox="1"/>
          <p:nvPr/>
        </p:nvSpPr>
        <p:spPr>
          <a:xfrm>
            <a:off x="128747" y="4757936"/>
            <a:ext cx="2230098" cy="207749"/>
          </a:xfrm>
          <a:prstGeom prst="rect">
            <a:avLst/>
          </a:prstGeom>
          <a:noFill/>
        </p:spPr>
        <p:txBody>
          <a:bodyPr wrap="none" rtlCol="0">
            <a:spAutoFit/>
          </a:bodyPr>
          <a:lstStyle/>
          <a:p>
            <a:r>
              <a:rPr lang="en-US" sz="750" dirty="0"/>
              <a:t>Base: All Southern California Participants n=428-</a:t>
            </a:r>
            <a:r>
              <a:rPr lang="en-US" altLang="zh-CN" sz="750" dirty="0"/>
              <a:t>432</a:t>
            </a:r>
            <a:endParaRPr lang="en-US" sz="750" dirty="0"/>
          </a:p>
        </p:txBody>
      </p:sp>
      <p:grpSp>
        <p:nvGrpSpPr>
          <p:cNvPr id="15" name="Group 14">
            <a:extLst>
              <a:ext uri="{FF2B5EF4-FFF2-40B4-BE49-F238E27FC236}">
                <a16:creationId xmlns:a16="http://schemas.microsoft.com/office/drawing/2014/main" xmlns="" id="{66B75EA0-D80A-DC42-8C8B-A6493AF9F12A}"/>
              </a:ext>
            </a:extLst>
          </p:cNvPr>
          <p:cNvGrpSpPr/>
          <p:nvPr/>
        </p:nvGrpSpPr>
        <p:grpSpPr>
          <a:xfrm>
            <a:off x="515289" y="570134"/>
            <a:ext cx="685800" cy="685800"/>
            <a:chOff x="304800" y="2667000"/>
            <a:chExt cx="914400" cy="914400"/>
          </a:xfrm>
        </p:grpSpPr>
        <p:sp>
          <p:nvSpPr>
            <p:cNvPr id="16" name="Oval 15">
              <a:extLst>
                <a:ext uri="{FF2B5EF4-FFF2-40B4-BE49-F238E27FC236}">
                  <a16:creationId xmlns:a16="http://schemas.microsoft.com/office/drawing/2014/main" xmlns="" id="{12BE7865-227C-F245-824A-C548D3566E64}"/>
                </a:ext>
              </a:extLst>
            </p:cNvPr>
            <p:cNvSpPr/>
            <p:nvPr/>
          </p:nvSpPr>
          <p:spPr>
            <a:xfrm>
              <a:off x="304800" y="2667000"/>
              <a:ext cx="914400" cy="914400"/>
            </a:xfrm>
            <a:prstGeom prst="ellipse">
              <a:avLst/>
            </a:prstGeom>
            <a:solidFill>
              <a:srgbClr val="70C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7" name="Picture 16">
              <a:extLst>
                <a:ext uri="{FF2B5EF4-FFF2-40B4-BE49-F238E27FC236}">
                  <a16:creationId xmlns:a16="http://schemas.microsoft.com/office/drawing/2014/main" xmlns="" id="{57D6DC7D-EA9A-E94F-BE3E-67D50C388275}"/>
                </a:ext>
              </a:extLst>
            </p:cNvPr>
            <p:cNvPicPr>
              <a:picLocks/>
            </p:cNvPicPr>
            <p:nvPr/>
          </p:nvPicPr>
          <p:blipFill>
            <a:blip r:embed="rId4">
              <a:biLevel thresh="25000"/>
            </a:blip>
            <a:stretch>
              <a:fillRect/>
            </a:stretch>
          </p:blipFill>
          <p:spPr>
            <a:xfrm>
              <a:off x="472238" y="2838714"/>
              <a:ext cx="590550" cy="590550"/>
            </a:xfrm>
            <a:prstGeom prst="rect">
              <a:avLst/>
            </a:prstGeom>
          </p:spPr>
        </p:pic>
      </p:grpSp>
      <p:sp>
        <p:nvSpPr>
          <p:cNvPr id="10" name="TextBox 9">
            <a:extLst>
              <a:ext uri="{FF2B5EF4-FFF2-40B4-BE49-F238E27FC236}">
                <a16:creationId xmlns:a16="http://schemas.microsoft.com/office/drawing/2014/main" xmlns="" id="{D96BA2E3-CE9D-9346-A598-1855781DD5F4}"/>
              </a:ext>
            </a:extLst>
          </p:cNvPr>
          <p:cNvSpPr txBox="1"/>
          <p:nvPr/>
        </p:nvSpPr>
        <p:spPr>
          <a:xfrm>
            <a:off x="725778" y="398803"/>
            <a:ext cx="7843295" cy="415498"/>
          </a:xfrm>
          <a:prstGeom prst="rect">
            <a:avLst/>
          </a:prstGeom>
          <a:noFill/>
        </p:spPr>
        <p:txBody>
          <a:bodyPr wrap="square" rtlCol="0">
            <a:spAutoFit/>
          </a:bodyPr>
          <a:lstStyle/>
          <a:p>
            <a:pPr algn="ctr">
              <a:lnSpc>
                <a:spcPct val="50000"/>
              </a:lnSpc>
            </a:pPr>
            <a:endParaRPr lang="en-US" sz="1400" b="1" dirty="0">
              <a:solidFill>
                <a:schemeClr val="accent1">
                  <a:lumMod val="75000"/>
                </a:schemeClr>
              </a:solidFill>
            </a:endParaRPr>
          </a:p>
          <a:p>
            <a:pPr algn="ctr"/>
            <a:r>
              <a:rPr lang="en-US" sz="1400" b="1" dirty="0">
                <a:solidFill>
                  <a:schemeClr val="accent2">
                    <a:lumMod val="75000"/>
                  </a:schemeClr>
                </a:solidFill>
              </a:rPr>
              <a:t>Among Southern California Participants</a:t>
            </a:r>
          </a:p>
        </p:txBody>
      </p:sp>
      <p:graphicFrame>
        <p:nvGraphicFramePr>
          <p:cNvPr id="12" name="Chart 11">
            <a:extLst>
              <a:ext uri="{FF2B5EF4-FFF2-40B4-BE49-F238E27FC236}">
                <a16:creationId xmlns:a16="http://schemas.microsoft.com/office/drawing/2014/main" xmlns="" id="{7774970C-C651-9C4B-9DCE-9D17530F3B41}"/>
              </a:ext>
            </a:extLst>
          </p:cNvPr>
          <p:cNvGraphicFramePr/>
          <p:nvPr>
            <p:extLst/>
          </p:nvPr>
        </p:nvGraphicFramePr>
        <p:xfrm>
          <a:off x="990600" y="1865529"/>
          <a:ext cx="8000999" cy="1034970"/>
        </p:xfrm>
        <a:graphic>
          <a:graphicData uri="http://schemas.openxmlformats.org/drawingml/2006/chart">
            <c:chart xmlns:c="http://schemas.openxmlformats.org/drawingml/2006/chart" xmlns:r="http://schemas.openxmlformats.org/officeDocument/2006/relationships" r:id="rId5"/>
          </a:graphicData>
        </a:graphic>
      </p:graphicFrame>
      <p:sp>
        <p:nvSpPr>
          <p:cNvPr id="13" name="TextBox 12">
            <a:extLst>
              <a:ext uri="{FF2B5EF4-FFF2-40B4-BE49-F238E27FC236}">
                <a16:creationId xmlns:a16="http://schemas.microsoft.com/office/drawing/2014/main" xmlns="" id="{DD6F1675-9431-1646-8D46-B91CDC759804}"/>
              </a:ext>
            </a:extLst>
          </p:cNvPr>
          <p:cNvSpPr txBox="1"/>
          <p:nvPr/>
        </p:nvSpPr>
        <p:spPr>
          <a:xfrm>
            <a:off x="990600" y="1873185"/>
            <a:ext cx="7391400" cy="307777"/>
          </a:xfrm>
          <a:prstGeom prst="rect">
            <a:avLst/>
          </a:prstGeom>
          <a:noFill/>
        </p:spPr>
        <p:txBody>
          <a:bodyPr wrap="square" rtlCol="0">
            <a:spAutoFit/>
          </a:bodyPr>
          <a:lstStyle/>
          <a:p>
            <a:pPr algn="ctr"/>
            <a:r>
              <a:rPr lang="en-US" sz="1400" b="1" dirty="0">
                <a:solidFill>
                  <a:schemeClr val="accent1">
                    <a:lumMod val="75000"/>
                  </a:schemeClr>
                </a:solidFill>
              </a:rPr>
              <a:t>Past Year Travel</a:t>
            </a:r>
            <a:endParaRPr lang="en-US" sz="1400" b="1" dirty="0">
              <a:solidFill>
                <a:schemeClr val="accent2">
                  <a:lumMod val="75000"/>
                </a:schemeClr>
              </a:solidFill>
            </a:endParaRPr>
          </a:p>
        </p:txBody>
      </p:sp>
      <p:graphicFrame>
        <p:nvGraphicFramePr>
          <p:cNvPr id="14" name="Chart 13">
            <a:extLst>
              <a:ext uri="{FF2B5EF4-FFF2-40B4-BE49-F238E27FC236}">
                <a16:creationId xmlns:a16="http://schemas.microsoft.com/office/drawing/2014/main" xmlns="" id="{39C44915-38FD-0D47-9FE8-39B828C9F225}"/>
              </a:ext>
            </a:extLst>
          </p:cNvPr>
          <p:cNvGraphicFramePr/>
          <p:nvPr>
            <p:extLst>
              <p:ext uri="{D42A27DB-BD31-4B8C-83A1-F6EECF244321}">
                <p14:modId xmlns:p14="http://schemas.microsoft.com/office/powerpoint/2010/main" val="3866088852"/>
              </p:ext>
            </p:extLst>
          </p:nvPr>
        </p:nvGraphicFramePr>
        <p:xfrm>
          <a:off x="1083780" y="2882522"/>
          <a:ext cx="8517419" cy="2965828"/>
        </p:xfrm>
        <a:graphic>
          <a:graphicData uri="http://schemas.openxmlformats.org/drawingml/2006/chart">
            <c:chart xmlns:c="http://schemas.openxmlformats.org/drawingml/2006/chart" xmlns:r="http://schemas.openxmlformats.org/officeDocument/2006/relationships" r:id="rId6"/>
          </a:graphicData>
        </a:graphic>
      </p:graphicFrame>
      <p:sp>
        <p:nvSpPr>
          <p:cNvPr id="18" name="TextBox 17">
            <a:extLst>
              <a:ext uri="{FF2B5EF4-FFF2-40B4-BE49-F238E27FC236}">
                <a16:creationId xmlns:a16="http://schemas.microsoft.com/office/drawing/2014/main" xmlns="" id="{4F034C13-2A5E-174C-B24E-EDAC167D4EA6}"/>
              </a:ext>
            </a:extLst>
          </p:cNvPr>
          <p:cNvSpPr txBox="1"/>
          <p:nvPr/>
        </p:nvSpPr>
        <p:spPr>
          <a:xfrm>
            <a:off x="1676400" y="2754266"/>
            <a:ext cx="5953760" cy="307777"/>
          </a:xfrm>
          <a:prstGeom prst="rect">
            <a:avLst/>
          </a:prstGeom>
          <a:noFill/>
        </p:spPr>
        <p:txBody>
          <a:bodyPr wrap="square" rtlCol="0">
            <a:spAutoFit/>
          </a:bodyPr>
          <a:lstStyle/>
          <a:p>
            <a:pPr algn="ctr"/>
            <a:r>
              <a:rPr lang="en-US" sz="1400" b="1" dirty="0">
                <a:solidFill>
                  <a:schemeClr val="accent1">
                    <a:lumMod val="75000"/>
                  </a:schemeClr>
                </a:solidFill>
              </a:rPr>
              <a:t>Interest in Next Year Travel</a:t>
            </a:r>
            <a:endParaRPr lang="en-US" sz="1400" b="1" dirty="0">
              <a:solidFill>
                <a:schemeClr val="accent2">
                  <a:lumMod val="75000"/>
                </a:schemeClr>
              </a:solidFill>
            </a:endParaRPr>
          </a:p>
        </p:txBody>
      </p:sp>
      <p:sp>
        <p:nvSpPr>
          <p:cNvPr id="20" name="TextBox 19">
            <a:extLst>
              <a:ext uri="{FF2B5EF4-FFF2-40B4-BE49-F238E27FC236}">
                <a16:creationId xmlns:a16="http://schemas.microsoft.com/office/drawing/2014/main" xmlns="" id="{5339AF70-4769-6440-8F3C-1DA0DE3413CA}"/>
              </a:ext>
            </a:extLst>
          </p:cNvPr>
          <p:cNvSpPr txBox="1"/>
          <p:nvPr/>
        </p:nvSpPr>
        <p:spPr>
          <a:xfrm>
            <a:off x="538705" y="3763603"/>
            <a:ext cx="7843295" cy="846386"/>
          </a:xfrm>
          <a:prstGeom prst="rect">
            <a:avLst/>
          </a:prstGeom>
          <a:noFill/>
        </p:spPr>
        <p:txBody>
          <a:bodyPr wrap="square" rtlCol="0">
            <a:spAutoFit/>
          </a:bodyPr>
          <a:lstStyle/>
          <a:p>
            <a:pPr algn="ctr">
              <a:lnSpc>
                <a:spcPct val="50000"/>
              </a:lnSpc>
            </a:pPr>
            <a:endParaRPr lang="en-US" sz="1400" b="1" i="1" dirty="0">
              <a:solidFill>
                <a:schemeClr val="accent1">
                  <a:lumMod val="75000"/>
                </a:schemeClr>
              </a:solidFill>
            </a:endParaRPr>
          </a:p>
          <a:p>
            <a:pPr algn="ctr"/>
            <a:r>
              <a:rPr lang="en-US" sz="1400" b="1" i="1" dirty="0">
                <a:solidFill>
                  <a:schemeClr val="accent2">
                    <a:lumMod val="75000"/>
                  </a:schemeClr>
                </a:solidFill>
              </a:rPr>
              <a:t>The research indicates that Southern California could be a viable secondary market if budget allows, </a:t>
            </a:r>
          </a:p>
          <a:p>
            <a:pPr algn="ctr"/>
            <a:r>
              <a:rPr lang="en-US" sz="1400" b="1" i="1" dirty="0">
                <a:solidFill>
                  <a:schemeClr val="accent2">
                    <a:lumMod val="75000"/>
                  </a:schemeClr>
                </a:solidFill>
              </a:rPr>
              <a:t>but visitation from Southern Californians is about a quarter than that of Bay Area LGBTQ community members.  Interest in visiting Santa Cruz is about half that of Bay Area residents.</a:t>
            </a:r>
          </a:p>
        </p:txBody>
      </p:sp>
    </p:spTree>
    <p:extLst>
      <p:ext uri="{BB962C8B-B14F-4D97-AF65-F5344CB8AC3E}">
        <p14:creationId xmlns:p14="http://schemas.microsoft.com/office/powerpoint/2010/main" val="2746492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 y="133350"/>
            <a:ext cx="8839200" cy="4876800"/>
          </a:xfrm>
          <a:prstGeom prst="rect">
            <a:avLst/>
          </a:prstGeom>
          <a:noFill/>
          <a:ln w="57150" cmpd="sng">
            <a:solidFill>
              <a:srgbClr val="4F81BD"/>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715"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descr="IMG_435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6299" y="2800350"/>
            <a:ext cx="2438400" cy="1828800"/>
          </a:xfrm>
          <a:prstGeom prst="rect">
            <a:avLst/>
          </a:prstGeom>
          <a:scene3d>
            <a:camera prst="orthographicFront">
              <a:rot lat="0" lon="0" rev="0"/>
            </a:camera>
            <a:lightRig rig="threePt" dir="t">
              <a:rot lat="0" lon="0" rev="1200000"/>
            </a:lightRig>
          </a:scene3d>
          <a:sp3d>
            <a:bevelT w="63500" h="25400" prst="angle"/>
          </a:sp3d>
        </p:spPr>
        <p:style>
          <a:lnRef idx="0">
            <a:schemeClr val="accent1"/>
          </a:lnRef>
          <a:fillRef idx="3">
            <a:schemeClr val="accent1"/>
          </a:fillRef>
          <a:effectRef idx="3">
            <a:schemeClr val="accent1"/>
          </a:effectRef>
          <a:fontRef idx="minor">
            <a:schemeClr val="lt1"/>
          </a:fontRef>
        </p:style>
      </p:pic>
      <p:pic>
        <p:nvPicPr>
          <p:cNvPr id="7" name="Picture 6" descr="IMG_28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3446297" y="742949"/>
            <a:ext cx="2531174" cy="1898381"/>
          </a:xfrm>
          <a:prstGeom prst="rect">
            <a:avLst/>
          </a:prstGeom>
          <a:scene3d>
            <a:camera prst="orthographicFront">
              <a:rot lat="0" lon="0" rev="0"/>
            </a:camera>
            <a:lightRig rig="threePt" dir="t">
              <a:rot lat="0" lon="0" rev="1200000"/>
            </a:lightRig>
          </a:scene3d>
          <a:sp3d>
            <a:bevelT w="63500" h="25400" prst="angle"/>
          </a:sp3d>
        </p:spPr>
        <p:style>
          <a:lnRef idx="0">
            <a:schemeClr val="accent1"/>
          </a:lnRef>
          <a:fillRef idx="3">
            <a:schemeClr val="accent1"/>
          </a:fillRef>
          <a:effectRef idx="3">
            <a:schemeClr val="accent1"/>
          </a:effectRef>
          <a:fontRef idx="minor">
            <a:schemeClr val="lt1"/>
          </a:fontRef>
        </p:style>
      </p:pic>
      <p:pic>
        <p:nvPicPr>
          <p:cNvPr id="8" name="Picture 7" descr="IMG_2858.JPG"/>
          <p:cNvPicPr>
            <a:picLocks noChangeAspect="1"/>
          </p:cNvPicPr>
          <p:nvPr/>
        </p:nvPicPr>
        <p:blipFill rotWithShape="1">
          <a:blip r:embed="rId4">
            <a:extLst>
              <a:ext uri="{28A0092B-C50C-407E-A947-70E740481C1C}">
                <a14:useLocalDpi xmlns:a14="http://schemas.microsoft.com/office/drawing/2010/main" val="0"/>
              </a:ext>
            </a:extLst>
          </a:blip>
          <a:srcRect l="922" t="14496" r="11548"/>
          <a:stretch/>
        </p:blipFill>
        <p:spPr>
          <a:xfrm rot="10800000">
            <a:off x="6113299" y="742950"/>
            <a:ext cx="2573501" cy="1885428"/>
          </a:xfrm>
          <a:prstGeom prst="rect">
            <a:avLst/>
          </a:prstGeom>
          <a:scene3d>
            <a:camera prst="orthographicFront">
              <a:rot lat="0" lon="0" rev="0"/>
            </a:camera>
            <a:lightRig rig="threePt" dir="t">
              <a:rot lat="0" lon="0" rev="1200000"/>
            </a:lightRig>
          </a:scene3d>
          <a:sp3d>
            <a:bevelT w="63500" h="25400" prst="angle"/>
          </a:sp3d>
        </p:spPr>
        <p:style>
          <a:lnRef idx="0">
            <a:schemeClr val="accent1"/>
          </a:lnRef>
          <a:fillRef idx="3">
            <a:schemeClr val="accent1"/>
          </a:fillRef>
          <a:effectRef idx="3">
            <a:schemeClr val="accent1"/>
          </a:effectRef>
          <a:fontRef idx="minor">
            <a:schemeClr val="lt1"/>
          </a:fontRef>
        </p:style>
      </p:pic>
      <p:pic>
        <p:nvPicPr>
          <p:cNvPr id="2" name="Picture 1" descr="IMG_794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13299" y="2800350"/>
            <a:ext cx="2540000" cy="1905000"/>
          </a:xfrm>
          <a:prstGeom prst="rect">
            <a:avLst/>
          </a:prstGeom>
          <a:scene3d>
            <a:camera prst="orthographicFront"/>
            <a:lightRig rig="threePt" dir="t"/>
          </a:scene3d>
          <a:sp3d>
            <a:bevelT prst="angle"/>
          </a:sp3d>
        </p:spPr>
      </p:pic>
      <p:sp>
        <p:nvSpPr>
          <p:cNvPr id="9" name="Rectangle 37"/>
          <p:cNvSpPr>
            <a:spLocks/>
          </p:cNvSpPr>
          <p:nvPr/>
        </p:nvSpPr>
        <p:spPr bwMode="auto">
          <a:xfrm>
            <a:off x="381000" y="1206102"/>
            <a:ext cx="2590800" cy="273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marL="0" marR="0" lvl="0" indent="0" algn="ctr" defTabSz="685715" rtl="0" eaLnBrk="1" fontAlgn="auto" latinLnBrk="0" hangingPunct="1">
              <a:lnSpc>
                <a:spcPct val="100000"/>
              </a:lnSpc>
              <a:spcBef>
                <a:spcPts val="0"/>
              </a:spcBef>
              <a:spcAft>
                <a:spcPts val="0"/>
              </a:spcAft>
              <a:buClrTx/>
              <a:buSzTx/>
              <a:buFontTx/>
              <a:buNone/>
              <a:tabLst/>
              <a:defRPr/>
            </a:pPr>
            <a:r>
              <a:rPr lang="en-US" sz="2400" b="1" dirty="0">
                <a:solidFill>
                  <a:srgbClr val="233A76"/>
                </a:solidFill>
                <a:latin typeface="Calibri Bold" charset="0"/>
                <a:cs typeface="Calibri Bold" charset="0"/>
                <a:sym typeface="Calibri Bold" charset="0"/>
              </a:rPr>
              <a:t>A Little About Me</a:t>
            </a:r>
          </a:p>
          <a:p>
            <a:pPr marL="0" marR="0" lvl="0" indent="0" algn="ctr" defTabSz="685715"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233A76"/>
              </a:solidFill>
              <a:effectLst/>
              <a:uLnTx/>
              <a:uFillTx/>
              <a:latin typeface="Calibri Bold" charset="0"/>
              <a:cs typeface="Calibri Bold" charset="0"/>
              <a:sym typeface="Calibri Bold" charset="0"/>
            </a:endParaRPr>
          </a:p>
          <a:p>
            <a:pPr marL="0" marR="0" lvl="0" indent="0" defTabSz="685715" rtl="0" eaLnBrk="1" fontAlgn="auto" latinLnBrk="0" hangingPunct="1">
              <a:lnSpc>
                <a:spcPct val="100000"/>
              </a:lnSpc>
              <a:spcBef>
                <a:spcPts val="0"/>
              </a:spcBef>
              <a:spcAft>
                <a:spcPts val="0"/>
              </a:spcAft>
              <a:buClrTx/>
              <a:buSzTx/>
              <a:buFontTx/>
              <a:buNone/>
              <a:tabLst/>
              <a:defRPr/>
            </a:pPr>
            <a:r>
              <a:rPr lang="en-US" sz="1300" b="1" dirty="0">
                <a:solidFill>
                  <a:srgbClr val="233A76"/>
                </a:solidFill>
                <a:latin typeface="Calibri Bold" charset="0"/>
                <a:cs typeface="Calibri Bold" charset="0"/>
                <a:sym typeface="Calibri Bold" charset="0"/>
              </a:rPr>
              <a:t>I have worked for CMI for 25 years</a:t>
            </a:r>
          </a:p>
          <a:p>
            <a:pPr marL="0" marR="0" lvl="0" indent="0" defTabSz="685715"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233A76"/>
              </a:solidFill>
              <a:effectLst/>
              <a:uLnTx/>
              <a:uFillTx/>
              <a:latin typeface="Calibri Bold" charset="0"/>
              <a:cs typeface="Calibri Bold" charset="0"/>
              <a:sym typeface="Calibri Bold" charset="0"/>
            </a:endParaRPr>
          </a:p>
          <a:p>
            <a:pPr marL="0" marR="0" lvl="0" indent="0" defTabSz="685715" rtl="0" eaLnBrk="1" fontAlgn="auto" latinLnBrk="0" hangingPunct="1">
              <a:lnSpc>
                <a:spcPct val="100000"/>
              </a:lnSpc>
              <a:spcBef>
                <a:spcPts val="0"/>
              </a:spcBef>
              <a:spcAft>
                <a:spcPts val="0"/>
              </a:spcAft>
              <a:buClrTx/>
              <a:buSzTx/>
              <a:buFontTx/>
              <a:buNone/>
              <a:tabLst/>
              <a:defRPr/>
            </a:pPr>
            <a:r>
              <a:rPr lang="en-US" sz="1300" b="1" dirty="0">
                <a:solidFill>
                  <a:srgbClr val="233A76"/>
                </a:solidFill>
                <a:latin typeface="Calibri Bold" charset="0"/>
                <a:cs typeface="Calibri Bold" charset="0"/>
                <a:sym typeface="Calibri Bold" charset="0"/>
              </a:rPr>
              <a:t>But 5 years ago I hit an urban wall and returned to my more rural background</a:t>
            </a:r>
          </a:p>
          <a:p>
            <a:pPr marL="0" marR="0" lvl="0" indent="0" defTabSz="685715"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233A76"/>
              </a:solidFill>
              <a:effectLst/>
              <a:uLnTx/>
              <a:uFillTx/>
              <a:latin typeface="Calibri Bold" charset="0"/>
              <a:cs typeface="Calibri Bold" charset="0"/>
              <a:sym typeface="Calibri Bold" charset="0"/>
            </a:endParaRPr>
          </a:p>
          <a:p>
            <a:pPr marL="0" marR="0" lvl="0" indent="0" defTabSz="685715" rtl="0" eaLnBrk="1" fontAlgn="auto" latinLnBrk="0" hangingPunct="1">
              <a:lnSpc>
                <a:spcPct val="100000"/>
              </a:lnSpc>
              <a:spcBef>
                <a:spcPts val="0"/>
              </a:spcBef>
              <a:spcAft>
                <a:spcPts val="0"/>
              </a:spcAft>
              <a:buClrTx/>
              <a:buSzTx/>
              <a:buFontTx/>
              <a:buNone/>
              <a:tabLst/>
              <a:defRPr/>
            </a:pPr>
            <a:r>
              <a:rPr lang="en-US" sz="1300" b="1" dirty="0">
                <a:solidFill>
                  <a:srgbClr val="233A76"/>
                </a:solidFill>
                <a:latin typeface="Calibri Bold" charset="0"/>
                <a:cs typeface="Calibri Bold" charset="0"/>
                <a:sym typeface="Calibri Bold" charset="0"/>
              </a:rPr>
              <a:t>Now live in Joshua Tree, CA, </a:t>
            </a:r>
          </a:p>
          <a:p>
            <a:pPr marL="0" marR="0" lvl="0" indent="0" defTabSz="685715" rtl="0" eaLnBrk="1" fontAlgn="auto" latinLnBrk="0" hangingPunct="1">
              <a:lnSpc>
                <a:spcPct val="100000"/>
              </a:lnSpc>
              <a:spcBef>
                <a:spcPts val="0"/>
              </a:spcBef>
              <a:spcAft>
                <a:spcPts val="0"/>
              </a:spcAft>
              <a:buClrTx/>
              <a:buSzTx/>
              <a:buFontTx/>
              <a:buNone/>
              <a:tabLst/>
              <a:defRPr/>
            </a:pPr>
            <a:r>
              <a:rPr lang="en-US" sz="1300" b="1" dirty="0">
                <a:solidFill>
                  <a:srgbClr val="233A76"/>
                </a:solidFill>
                <a:latin typeface="Calibri Bold" charset="0"/>
                <a:cs typeface="Calibri Bold" charset="0"/>
                <a:sym typeface="Calibri Bold" charset="0"/>
              </a:rPr>
              <a:t>population 7,500</a:t>
            </a:r>
          </a:p>
          <a:p>
            <a:pPr marL="0" marR="0" lvl="0" indent="0" defTabSz="685715" rtl="0" eaLnBrk="1" fontAlgn="auto" latinLnBrk="0" hangingPunct="1">
              <a:lnSpc>
                <a:spcPct val="100000"/>
              </a:lnSpc>
              <a:spcBef>
                <a:spcPts val="0"/>
              </a:spcBef>
              <a:spcAft>
                <a:spcPts val="0"/>
              </a:spcAft>
              <a:buClrTx/>
              <a:buSzTx/>
              <a:buFontTx/>
              <a:buNone/>
              <a:tabLst/>
              <a:defRPr/>
            </a:pPr>
            <a:endParaRPr kumimoji="0" lang="en-US" sz="1300" b="1" i="0" u="none" strike="noStrike" kern="1200" cap="none" spc="0" normalizeH="0" baseline="0" noProof="0" dirty="0">
              <a:ln>
                <a:noFill/>
              </a:ln>
              <a:solidFill>
                <a:srgbClr val="233A76"/>
              </a:solidFill>
              <a:effectLst/>
              <a:uLnTx/>
              <a:uFillTx/>
              <a:latin typeface="Calibri Bold" charset="0"/>
              <a:cs typeface="Calibri Bold" charset="0"/>
              <a:sym typeface="Calibri Bold" charset="0"/>
            </a:endParaRPr>
          </a:p>
          <a:p>
            <a:pPr marL="0" marR="0" lvl="0" indent="0" defTabSz="685715" rtl="0" eaLnBrk="1" fontAlgn="auto" latinLnBrk="0" hangingPunct="1">
              <a:lnSpc>
                <a:spcPct val="100000"/>
              </a:lnSpc>
              <a:spcBef>
                <a:spcPts val="0"/>
              </a:spcBef>
              <a:spcAft>
                <a:spcPts val="0"/>
              </a:spcAft>
              <a:buClrTx/>
              <a:buSzTx/>
              <a:buFontTx/>
              <a:buNone/>
              <a:tabLst/>
              <a:defRPr/>
            </a:pPr>
            <a:r>
              <a:rPr lang="en-US" sz="1300" b="1" dirty="0">
                <a:solidFill>
                  <a:srgbClr val="233A76"/>
                </a:solidFill>
                <a:latin typeface="Calibri Bold" charset="0"/>
                <a:cs typeface="Calibri Bold" charset="0"/>
                <a:sym typeface="Calibri Bold" charset="0"/>
              </a:rPr>
              <a:t>I am now a rural gay</a:t>
            </a:r>
            <a:endParaRPr kumimoji="0" lang="en-US" sz="1300" b="1" i="0" u="none" strike="noStrike" kern="1200" cap="none" spc="0" normalizeH="0" baseline="0" noProof="0" dirty="0">
              <a:ln>
                <a:noFill/>
              </a:ln>
              <a:solidFill>
                <a:srgbClr val="233A76"/>
              </a:solidFill>
              <a:effectLst/>
              <a:uLnTx/>
              <a:uFillTx/>
              <a:latin typeface="Calibri Bold" charset="0"/>
              <a:cs typeface="Calibri Bold" charset="0"/>
              <a:sym typeface="Calibri Bold" charset="0"/>
            </a:endParaRPr>
          </a:p>
        </p:txBody>
      </p:sp>
    </p:spTree>
    <p:extLst>
      <p:ext uri="{BB962C8B-B14F-4D97-AF65-F5344CB8AC3E}">
        <p14:creationId xmlns:p14="http://schemas.microsoft.com/office/powerpoint/2010/main" val="2493633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80357619-92CC-4891-9393-D85889AF64DB}"/>
              </a:ext>
            </a:extLst>
          </p:cNvPr>
          <p:cNvGraphicFramePr>
            <a:graphicFrameLocks noGrp="1"/>
          </p:cNvGraphicFramePr>
          <p:nvPr>
            <p:extLst/>
          </p:nvPr>
        </p:nvGraphicFramePr>
        <p:xfrm>
          <a:off x="946334" y="2000254"/>
          <a:ext cx="7511867" cy="2171696"/>
        </p:xfrm>
        <a:graphic>
          <a:graphicData uri="http://schemas.openxmlformats.org/drawingml/2006/table">
            <a:tbl>
              <a:tblPr>
                <a:tableStyleId>{5C22544A-7EE6-4342-B048-85BDC9FD1C3A}</a:tableStyleId>
              </a:tblPr>
              <a:tblGrid>
                <a:gridCol w="2385417">
                  <a:extLst>
                    <a:ext uri="{9D8B030D-6E8A-4147-A177-3AD203B41FA5}">
                      <a16:colId xmlns:a16="http://schemas.microsoft.com/office/drawing/2014/main" xmlns="" val="3504702989"/>
                    </a:ext>
                  </a:extLst>
                </a:gridCol>
                <a:gridCol w="1025290">
                  <a:extLst>
                    <a:ext uri="{9D8B030D-6E8A-4147-A177-3AD203B41FA5}">
                      <a16:colId xmlns:a16="http://schemas.microsoft.com/office/drawing/2014/main" xmlns="" val="2671371158"/>
                    </a:ext>
                  </a:extLst>
                </a:gridCol>
                <a:gridCol w="1025290">
                  <a:extLst>
                    <a:ext uri="{9D8B030D-6E8A-4147-A177-3AD203B41FA5}">
                      <a16:colId xmlns:a16="http://schemas.microsoft.com/office/drawing/2014/main" xmlns="" val="2829223278"/>
                    </a:ext>
                  </a:extLst>
                </a:gridCol>
                <a:gridCol w="1025290">
                  <a:extLst>
                    <a:ext uri="{9D8B030D-6E8A-4147-A177-3AD203B41FA5}">
                      <a16:colId xmlns:a16="http://schemas.microsoft.com/office/drawing/2014/main" xmlns="" val="1651763625"/>
                    </a:ext>
                  </a:extLst>
                </a:gridCol>
                <a:gridCol w="1025290">
                  <a:extLst>
                    <a:ext uri="{9D8B030D-6E8A-4147-A177-3AD203B41FA5}">
                      <a16:colId xmlns:a16="http://schemas.microsoft.com/office/drawing/2014/main" xmlns="" val="1704866374"/>
                    </a:ext>
                  </a:extLst>
                </a:gridCol>
                <a:gridCol w="1025290">
                  <a:extLst>
                    <a:ext uri="{9D8B030D-6E8A-4147-A177-3AD203B41FA5}">
                      <a16:colId xmlns:a16="http://schemas.microsoft.com/office/drawing/2014/main" xmlns="" val="3174323451"/>
                    </a:ext>
                  </a:extLst>
                </a:gridCol>
              </a:tblGrid>
              <a:tr h="840167">
                <a:tc>
                  <a:txBody>
                    <a:bodyPr/>
                    <a:lstStyle/>
                    <a:p>
                      <a:pPr marL="0" marR="0" algn="ctr">
                        <a:lnSpc>
                          <a:spcPct val="107000"/>
                        </a:lnSpc>
                        <a:spcBef>
                          <a:spcPts val="0"/>
                        </a:spcBef>
                        <a:spcAft>
                          <a:spcPts val="0"/>
                        </a:spcAft>
                      </a:pPr>
                      <a:endParaRPr lang="en-US" sz="800" dirty="0">
                        <a:effectLst/>
                        <a:latin typeface="+mn-lt"/>
                        <a:ea typeface="DengXian" panose="02010600030101010101" pitchFamily="2" charset="-122"/>
                        <a:cs typeface="Times New Roman" panose="02020603050405020304" pitchFamily="18" charset="0"/>
                      </a:endParaRPr>
                    </a:p>
                  </a:txBody>
                  <a:tcPr marL="38711" marR="38711" marT="0" marB="0" anchor="ctr">
                    <a:lnL w="12700" cap="flat" cmpd="sng" algn="ctr">
                      <a:solidFill>
                        <a:srgbClr val="F9A134"/>
                      </a:solidFill>
                      <a:prstDash val="solid"/>
                      <a:round/>
                      <a:headEnd type="none" w="med" len="med"/>
                      <a:tailEnd type="none" w="med" len="med"/>
                    </a:lnL>
                    <a:lnR w="12700" cap="flat" cmpd="sng" algn="ctr">
                      <a:solidFill>
                        <a:srgbClr val="0095B5"/>
                      </a:solidFill>
                      <a:prstDash val="solid"/>
                      <a:round/>
                      <a:headEnd type="none" w="med" len="med"/>
                      <a:tailEnd type="none" w="med" len="med"/>
                    </a:lnR>
                    <a:lnT w="12700" cap="flat" cmpd="sng" algn="ctr">
                      <a:solidFill>
                        <a:srgbClr val="F9A134"/>
                      </a:solidFill>
                      <a:prstDash val="solid"/>
                      <a:round/>
                      <a:headEnd type="none" w="med" len="med"/>
                      <a:tailEnd type="none" w="med" len="med"/>
                    </a:lnT>
                    <a:lnB w="12700" cap="flat" cmpd="sng" algn="ctr">
                      <a:solidFill>
                        <a:srgbClr val="F9A134"/>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altLang="zh-CN" sz="1200" dirty="0">
                          <a:effectLst/>
                          <a:latin typeface="+mn-lt"/>
                        </a:rPr>
                        <a:t>Gay &amp; Bi+ </a:t>
                      </a:r>
                    </a:p>
                    <a:p>
                      <a:pPr marL="0" marR="0" algn="ctr">
                        <a:lnSpc>
                          <a:spcPct val="107000"/>
                        </a:lnSpc>
                        <a:spcBef>
                          <a:spcPts val="0"/>
                        </a:spcBef>
                        <a:spcAft>
                          <a:spcPts val="0"/>
                        </a:spcAft>
                      </a:pPr>
                      <a:r>
                        <a:rPr lang="en-US" sz="1200" dirty="0">
                          <a:effectLst/>
                          <a:latin typeface="+mn-lt"/>
                        </a:rPr>
                        <a:t>Men</a:t>
                      </a:r>
                      <a:endParaRPr lang="en-US" sz="1200" dirty="0">
                        <a:effectLst/>
                        <a:latin typeface="+mn-lt"/>
                        <a:ea typeface="DengXian" panose="02010600030101010101" pitchFamily="2" charset="-122"/>
                        <a:cs typeface="Times New Roman" panose="02020603050405020304" pitchFamily="18" charset="0"/>
                      </a:endParaRPr>
                    </a:p>
                  </a:txBody>
                  <a:tcPr marL="38711" marR="38711" marT="0" marB="0" anchor="ctr">
                    <a:lnL w="12700" cap="flat" cmpd="sng" algn="ctr">
                      <a:solidFill>
                        <a:srgbClr val="0095B5"/>
                      </a:solidFill>
                      <a:prstDash val="solid"/>
                      <a:round/>
                      <a:headEnd type="none" w="med" len="med"/>
                      <a:tailEnd type="none" w="med" len="med"/>
                    </a:lnL>
                    <a:lnT w="12700" cap="flat" cmpd="sng" algn="ctr">
                      <a:solidFill>
                        <a:srgbClr val="0095B5"/>
                      </a:solidFill>
                      <a:prstDash val="solid"/>
                      <a:round/>
                      <a:headEnd type="none" w="med" len="med"/>
                      <a:tailEnd type="none" w="med" len="med"/>
                    </a:lnT>
                    <a:lnB w="12700" cap="flat" cmpd="sng" algn="ctr">
                      <a:solidFill>
                        <a:srgbClr val="F9A134"/>
                      </a:solidFill>
                      <a:prstDash val="solid"/>
                      <a:round/>
                      <a:headEnd type="none" w="med" len="med"/>
                      <a:tailEnd type="none" w="med" len="med"/>
                    </a:lnB>
                    <a:solidFill>
                      <a:schemeClr val="accent6">
                        <a:lumMod val="40000"/>
                        <a:lumOff val="60000"/>
                      </a:schemeClr>
                    </a:solidFill>
                  </a:tcPr>
                </a:tc>
                <a:tc>
                  <a:txBody>
                    <a:bodyPr/>
                    <a:lstStyle/>
                    <a:p>
                      <a:pPr marL="0" marR="0" algn="ctr">
                        <a:lnSpc>
                          <a:spcPct val="107000"/>
                        </a:lnSpc>
                        <a:spcBef>
                          <a:spcPts val="0"/>
                        </a:spcBef>
                        <a:spcAft>
                          <a:spcPts val="0"/>
                        </a:spcAft>
                      </a:pPr>
                      <a:r>
                        <a:rPr lang="en-US" sz="1200" dirty="0">
                          <a:effectLst/>
                          <a:latin typeface="+mn-lt"/>
                        </a:rPr>
                        <a:t>Lesbian &amp; Bi+ Women</a:t>
                      </a:r>
                      <a:endParaRPr lang="en-US" sz="1200" dirty="0">
                        <a:effectLst/>
                        <a:latin typeface="+mn-lt"/>
                        <a:ea typeface="DengXian" panose="02010600030101010101" pitchFamily="2" charset="-122"/>
                        <a:cs typeface="Times New Roman" panose="02020603050405020304" pitchFamily="18" charset="0"/>
                      </a:endParaRPr>
                    </a:p>
                  </a:txBody>
                  <a:tcPr marL="38711" marR="38711" marT="0" marB="0" anchor="ctr">
                    <a:lnR w="12700" cap="flat" cmpd="sng" algn="ctr">
                      <a:solidFill>
                        <a:srgbClr val="0095B5"/>
                      </a:solidFill>
                      <a:prstDash val="solid"/>
                      <a:round/>
                      <a:headEnd type="none" w="med" len="med"/>
                      <a:tailEnd type="none" w="med" len="med"/>
                    </a:lnR>
                    <a:lnT w="12700" cap="flat" cmpd="sng" algn="ctr">
                      <a:solidFill>
                        <a:srgbClr val="0095B5"/>
                      </a:solidFill>
                      <a:prstDash val="solid"/>
                      <a:round/>
                      <a:headEnd type="none" w="med" len="med"/>
                      <a:tailEnd type="none" w="med" len="med"/>
                    </a:lnT>
                    <a:lnB w="12700" cap="flat" cmpd="sng" algn="ctr">
                      <a:solidFill>
                        <a:srgbClr val="F9A134"/>
                      </a:solidFill>
                      <a:prstDash val="solid"/>
                      <a:round/>
                      <a:headEnd type="none" w="med" len="med"/>
                      <a:tailEnd type="none" w="med" len="med"/>
                    </a:lnB>
                    <a:solidFill>
                      <a:schemeClr val="accent6">
                        <a:lumMod val="40000"/>
                        <a:lumOff val="60000"/>
                      </a:schemeClr>
                    </a:solidFill>
                  </a:tcPr>
                </a:tc>
                <a:tc>
                  <a:txBody>
                    <a:bodyPr/>
                    <a:lstStyle/>
                    <a:p>
                      <a:pPr marL="0" marR="0" algn="ctr">
                        <a:lnSpc>
                          <a:spcPct val="107000"/>
                        </a:lnSpc>
                        <a:spcBef>
                          <a:spcPts val="0"/>
                        </a:spcBef>
                        <a:spcAft>
                          <a:spcPts val="0"/>
                        </a:spcAft>
                      </a:pPr>
                      <a:r>
                        <a:rPr lang="en-US" sz="1200" dirty="0">
                          <a:effectLst/>
                          <a:latin typeface="+mn-lt"/>
                        </a:rPr>
                        <a:t>Millennial+</a:t>
                      </a:r>
                      <a:endParaRPr lang="en-US" sz="1200" dirty="0">
                        <a:effectLst/>
                        <a:latin typeface="+mn-lt"/>
                        <a:ea typeface="DengXian" panose="02010600030101010101" pitchFamily="2" charset="-122"/>
                        <a:cs typeface="Times New Roman" panose="02020603050405020304" pitchFamily="18" charset="0"/>
                      </a:endParaRPr>
                    </a:p>
                  </a:txBody>
                  <a:tcPr marL="38711" marR="38711" marT="0" marB="0" anchor="ctr">
                    <a:lnL w="12700" cap="flat" cmpd="sng" algn="ctr">
                      <a:solidFill>
                        <a:srgbClr val="0095B5"/>
                      </a:solidFill>
                      <a:prstDash val="solid"/>
                      <a:round/>
                      <a:headEnd type="none" w="med" len="med"/>
                      <a:tailEnd type="none" w="med" len="med"/>
                    </a:lnL>
                    <a:lnT w="12700" cap="flat" cmpd="sng" algn="ctr">
                      <a:solidFill>
                        <a:schemeClr val="accent5">
                          <a:lumMod val="60000"/>
                          <a:lumOff val="40000"/>
                        </a:schemeClr>
                      </a:solidFill>
                      <a:prstDash val="solid"/>
                      <a:round/>
                      <a:headEnd type="none" w="med" len="med"/>
                      <a:tailEnd type="none" w="med" len="med"/>
                    </a:lnT>
                    <a:lnB w="12700" cap="flat" cmpd="sng" algn="ctr">
                      <a:solidFill>
                        <a:srgbClr val="F9A134"/>
                      </a:solidFill>
                      <a:prstDash val="solid"/>
                      <a:round/>
                      <a:headEnd type="none" w="med" len="med"/>
                      <a:tailEnd type="none" w="med" len="med"/>
                    </a:lnB>
                    <a:solidFill>
                      <a:schemeClr val="accent5">
                        <a:lumMod val="60000"/>
                        <a:lumOff val="40000"/>
                      </a:schemeClr>
                    </a:solidFill>
                  </a:tcPr>
                </a:tc>
                <a:tc>
                  <a:txBody>
                    <a:bodyPr/>
                    <a:lstStyle/>
                    <a:p>
                      <a:pPr marL="0" marR="0" algn="ctr">
                        <a:lnSpc>
                          <a:spcPct val="107000"/>
                        </a:lnSpc>
                        <a:spcBef>
                          <a:spcPts val="0"/>
                        </a:spcBef>
                        <a:spcAft>
                          <a:spcPts val="0"/>
                        </a:spcAft>
                      </a:pPr>
                      <a:r>
                        <a:rPr lang="en-US" sz="1200" dirty="0">
                          <a:effectLst/>
                          <a:latin typeface="+mn-lt"/>
                        </a:rPr>
                        <a:t>Gen X</a:t>
                      </a:r>
                      <a:endParaRPr lang="en-US" sz="1200" dirty="0">
                        <a:effectLst/>
                        <a:latin typeface="+mn-lt"/>
                        <a:ea typeface="DengXian" panose="02010600030101010101" pitchFamily="2" charset="-122"/>
                        <a:cs typeface="Times New Roman" panose="02020603050405020304" pitchFamily="18" charset="0"/>
                      </a:endParaRPr>
                    </a:p>
                  </a:txBody>
                  <a:tcPr marL="38711" marR="38711" marT="0" marB="0" anchor="ctr">
                    <a:lnT w="12700" cap="flat" cmpd="sng" algn="ctr">
                      <a:solidFill>
                        <a:schemeClr val="accent5">
                          <a:lumMod val="60000"/>
                          <a:lumOff val="40000"/>
                        </a:schemeClr>
                      </a:solidFill>
                      <a:prstDash val="solid"/>
                      <a:round/>
                      <a:headEnd type="none" w="med" len="med"/>
                      <a:tailEnd type="none" w="med" len="med"/>
                    </a:lnT>
                    <a:lnB w="12700" cap="flat" cmpd="sng" algn="ctr">
                      <a:solidFill>
                        <a:srgbClr val="F9A134"/>
                      </a:solidFill>
                      <a:prstDash val="solid"/>
                      <a:round/>
                      <a:headEnd type="none" w="med" len="med"/>
                      <a:tailEnd type="none" w="med" len="med"/>
                    </a:lnB>
                    <a:solidFill>
                      <a:schemeClr val="accent5">
                        <a:lumMod val="60000"/>
                        <a:lumOff val="40000"/>
                      </a:schemeClr>
                    </a:solidFill>
                  </a:tcPr>
                </a:tc>
                <a:tc>
                  <a:txBody>
                    <a:bodyPr/>
                    <a:lstStyle/>
                    <a:p>
                      <a:pPr marL="0" marR="0" algn="ctr">
                        <a:lnSpc>
                          <a:spcPct val="107000"/>
                        </a:lnSpc>
                        <a:spcBef>
                          <a:spcPts val="0"/>
                        </a:spcBef>
                        <a:spcAft>
                          <a:spcPts val="0"/>
                        </a:spcAft>
                      </a:pPr>
                      <a:r>
                        <a:rPr lang="en-US" sz="1200" dirty="0">
                          <a:effectLst/>
                          <a:latin typeface="+mn-lt"/>
                        </a:rPr>
                        <a:t>Boomers+</a:t>
                      </a:r>
                      <a:endParaRPr lang="en-US" sz="1200" dirty="0">
                        <a:effectLst/>
                        <a:latin typeface="+mn-lt"/>
                        <a:ea typeface="DengXian" panose="02010600030101010101" pitchFamily="2" charset="-122"/>
                        <a:cs typeface="Times New Roman" panose="02020603050405020304" pitchFamily="18" charset="0"/>
                      </a:endParaRPr>
                    </a:p>
                  </a:txBody>
                  <a:tcPr marL="38711" marR="38711" marT="0" marB="0" anchor="ctr">
                    <a:lnR w="12700" cap="flat" cmpd="sng" algn="ctr">
                      <a:solidFill>
                        <a:schemeClr val="accent5">
                          <a:lumMod val="60000"/>
                          <a:lumOff val="40000"/>
                        </a:schemeClr>
                      </a:solidFill>
                      <a:prstDash val="solid"/>
                      <a:round/>
                      <a:headEnd type="none" w="med" len="med"/>
                      <a:tailEnd type="none" w="med" len="med"/>
                    </a:lnR>
                    <a:lnT w="12700" cap="flat" cmpd="sng" algn="ctr">
                      <a:solidFill>
                        <a:schemeClr val="accent5">
                          <a:lumMod val="60000"/>
                          <a:lumOff val="40000"/>
                        </a:schemeClr>
                      </a:solidFill>
                      <a:prstDash val="solid"/>
                      <a:round/>
                      <a:headEnd type="none" w="med" len="med"/>
                      <a:tailEnd type="none" w="med" len="med"/>
                    </a:lnT>
                    <a:lnB w="12700" cap="flat" cmpd="sng" algn="ctr">
                      <a:solidFill>
                        <a:srgbClr val="F9A134"/>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xmlns="" val="1285184903"/>
                  </a:ext>
                </a:extLst>
              </a:tr>
              <a:tr h="443843">
                <a:tc>
                  <a:txBody>
                    <a:bodyPr/>
                    <a:lstStyle/>
                    <a:p>
                      <a:pPr marL="0" marR="0" algn="ctr">
                        <a:spcBef>
                          <a:spcPts val="0"/>
                        </a:spcBef>
                        <a:spcAft>
                          <a:spcPts val="0"/>
                        </a:spcAft>
                      </a:pPr>
                      <a:r>
                        <a:rPr lang="en-US" sz="1200" dirty="0">
                          <a:solidFill>
                            <a:srgbClr val="000000"/>
                          </a:solidFill>
                          <a:effectLst/>
                          <a:latin typeface="Arial"/>
                          <a:ea typeface="Times New Roman"/>
                          <a:cs typeface="Times New Roman"/>
                        </a:rPr>
                        <a:t>In the past year</a:t>
                      </a:r>
                      <a:endParaRPr lang="en-US" sz="1200" dirty="0">
                        <a:effectLst/>
                        <a:latin typeface="Cambria"/>
                        <a:ea typeface="ＭＳ 明朝"/>
                        <a:cs typeface="Times New Roman"/>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0095B5"/>
                      </a:solidFill>
                      <a:prstDash val="solid"/>
                      <a:round/>
                      <a:headEnd type="none" w="med" len="med"/>
                      <a:tailEnd type="none" w="med" len="med"/>
                    </a:lnR>
                    <a:lnT w="12700" cap="flat" cmpd="sng" algn="ctr">
                      <a:solidFill>
                        <a:srgbClr val="F9A134"/>
                      </a:solidFill>
                      <a:prstDash val="solid"/>
                      <a:round/>
                      <a:headEnd type="none" w="med" len="med"/>
                      <a:tailEnd type="none" w="med" len="med"/>
                    </a:lnT>
                    <a:noFill/>
                  </a:tcPr>
                </a:tc>
                <a:tc>
                  <a:txBody>
                    <a:bodyPr/>
                    <a:lstStyle/>
                    <a:p>
                      <a:pPr algn="ctr" fontAlgn="b"/>
                      <a:r>
                        <a:rPr lang="en-US" sz="1200" b="0" i="0" u="none" strike="noStrike" dirty="0">
                          <a:effectLst/>
                          <a:latin typeface="Arial" panose="020B0604020202020204" pitchFamily="34" charset="0"/>
                        </a:rPr>
                        <a:t>18%</a:t>
                      </a:r>
                    </a:p>
                  </a:txBody>
                  <a:tcPr marL="7144" marR="7144" marT="7144" marB="0" anchor="ctr">
                    <a:lnL w="12700" cap="flat" cmpd="sng" algn="ctr">
                      <a:solidFill>
                        <a:srgbClr val="0095B5"/>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9A134"/>
                      </a:solidFill>
                      <a:prstDash val="solid"/>
                      <a:round/>
                      <a:headEnd type="none" w="med" len="med"/>
                      <a:tailEnd type="none" w="med" len="med"/>
                    </a:lnT>
                    <a:noFill/>
                  </a:tcPr>
                </a:tc>
                <a:tc>
                  <a:txBody>
                    <a:bodyPr/>
                    <a:lstStyle/>
                    <a:p>
                      <a:pPr algn="ctr" fontAlgn="b"/>
                      <a:r>
                        <a:rPr lang="en-US" sz="1200" b="0" i="0" u="none" strike="noStrike" dirty="0">
                          <a:effectLst/>
                          <a:latin typeface="Arial" panose="020B0604020202020204" pitchFamily="34" charset="0"/>
                        </a:rPr>
                        <a:t>22%</a:t>
                      </a:r>
                    </a:p>
                  </a:txBody>
                  <a:tcPr marL="7144" marR="7144" marT="7144" marB="0" anchor="ctr">
                    <a:lnL w="12700" cap="flat" cmpd="sng" algn="ctr">
                      <a:solidFill>
                        <a:schemeClr val="bg1"/>
                      </a:solidFill>
                      <a:prstDash val="solid"/>
                      <a:round/>
                      <a:headEnd type="none" w="med" len="med"/>
                      <a:tailEnd type="none" w="med" len="med"/>
                    </a:lnL>
                    <a:lnR w="12700" cap="flat" cmpd="sng" algn="ctr">
                      <a:solidFill>
                        <a:srgbClr val="0095B5"/>
                      </a:solidFill>
                      <a:prstDash val="solid"/>
                      <a:round/>
                      <a:headEnd type="none" w="med" len="med"/>
                      <a:tailEnd type="none" w="med" len="med"/>
                    </a:lnR>
                    <a:lnT w="12700" cap="flat" cmpd="sng" algn="ctr">
                      <a:solidFill>
                        <a:srgbClr val="F9A134"/>
                      </a:solidFill>
                      <a:prstDash val="solid"/>
                      <a:round/>
                      <a:headEnd type="none" w="med" len="med"/>
                      <a:tailEnd type="none" w="med" len="med"/>
                    </a:lnT>
                    <a:noFill/>
                  </a:tcPr>
                </a:tc>
                <a:tc>
                  <a:txBody>
                    <a:bodyPr/>
                    <a:lstStyle/>
                    <a:p>
                      <a:pPr algn="ctr" fontAlgn="b"/>
                      <a:r>
                        <a:rPr lang="en-US" sz="1200" b="0" i="0" u="none" strike="noStrike" dirty="0">
                          <a:effectLst/>
                          <a:latin typeface="Arial" panose="020B0604020202020204" pitchFamily="34" charset="0"/>
                        </a:rPr>
                        <a:t>25%</a:t>
                      </a:r>
                    </a:p>
                  </a:txBody>
                  <a:tcPr marL="7144" marR="7144" marT="7144" marB="0" anchor="ctr">
                    <a:lnL w="12700" cap="flat" cmpd="sng" algn="ctr">
                      <a:solidFill>
                        <a:srgbClr val="0095B5"/>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9A134"/>
                      </a:solidFill>
                      <a:prstDash val="solid"/>
                      <a:round/>
                      <a:headEnd type="none" w="med" len="med"/>
                      <a:tailEnd type="none" w="med" len="med"/>
                    </a:lnT>
                    <a:noFill/>
                  </a:tcPr>
                </a:tc>
                <a:tc>
                  <a:txBody>
                    <a:bodyPr/>
                    <a:lstStyle/>
                    <a:p>
                      <a:pPr algn="ctr" fontAlgn="b"/>
                      <a:r>
                        <a:rPr lang="en-US" sz="1200" b="0" i="0" u="none" strike="noStrike" dirty="0">
                          <a:effectLst/>
                          <a:latin typeface="Arial" panose="020B0604020202020204" pitchFamily="34" charset="0"/>
                        </a:rPr>
                        <a:t>18%</a:t>
                      </a:r>
                    </a:p>
                  </a:txBody>
                  <a:tcPr marL="7144" marR="7144" marT="714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9A134"/>
                      </a:solidFill>
                      <a:prstDash val="solid"/>
                      <a:round/>
                      <a:headEnd type="none" w="med" len="med"/>
                      <a:tailEnd type="none" w="med" len="med"/>
                    </a:lnT>
                    <a:noFill/>
                  </a:tcPr>
                </a:tc>
                <a:tc>
                  <a:txBody>
                    <a:bodyPr/>
                    <a:lstStyle/>
                    <a:p>
                      <a:pPr algn="ctr" fontAlgn="b"/>
                      <a:r>
                        <a:rPr lang="en-US" sz="1200" b="0" i="0" u="none" strike="noStrike" dirty="0">
                          <a:effectLst/>
                          <a:latin typeface="Arial" panose="020B0604020202020204" pitchFamily="34" charset="0"/>
                        </a:rPr>
                        <a:t>14%</a:t>
                      </a:r>
                    </a:p>
                  </a:txBody>
                  <a:tcPr marL="7144" marR="7144" marT="7144" marB="0" anchor="ctr">
                    <a:lnL w="12700" cap="flat" cmpd="sng" algn="ctr">
                      <a:solidFill>
                        <a:schemeClr val="bg1"/>
                      </a:solidFill>
                      <a:prstDash val="solid"/>
                      <a:round/>
                      <a:headEnd type="none" w="med" len="med"/>
                      <a:tailEnd type="none" w="med" len="med"/>
                    </a:lnL>
                    <a:lnR w="12700" cap="flat" cmpd="sng" algn="ctr">
                      <a:solidFill>
                        <a:srgbClr val="F9A134"/>
                      </a:solidFill>
                      <a:prstDash val="solid"/>
                      <a:round/>
                      <a:headEnd type="none" w="med" len="med"/>
                      <a:tailEnd type="none" w="med" len="med"/>
                    </a:lnR>
                    <a:lnT w="12700" cap="flat" cmpd="sng" algn="ctr">
                      <a:solidFill>
                        <a:srgbClr val="F9A134"/>
                      </a:solidFill>
                      <a:prstDash val="solid"/>
                      <a:round/>
                      <a:headEnd type="none" w="med" len="med"/>
                      <a:tailEnd type="none" w="med" len="med"/>
                    </a:lnT>
                    <a:noFill/>
                  </a:tcPr>
                </a:tc>
                <a:extLst>
                  <a:ext uri="{0D108BD9-81ED-4DB2-BD59-A6C34878D82A}">
                    <a16:rowId xmlns:a16="http://schemas.microsoft.com/office/drawing/2014/main" xmlns="" val="2176998583"/>
                  </a:ext>
                </a:extLst>
              </a:tr>
              <a:tr h="443843">
                <a:tc>
                  <a:txBody>
                    <a:bodyPr/>
                    <a:lstStyle/>
                    <a:p>
                      <a:pPr marL="0" marR="0" algn="ctr">
                        <a:spcBef>
                          <a:spcPts val="0"/>
                        </a:spcBef>
                        <a:spcAft>
                          <a:spcPts val="0"/>
                        </a:spcAft>
                      </a:pPr>
                      <a:r>
                        <a:rPr lang="en-US" sz="1200" dirty="0">
                          <a:solidFill>
                            <a:srgbClr val="000000"/>
                          </a:solidFill>
                          <a:effectLst/>
                          <a:latin typeface="Arial"/>
                          <a:ea typeface="Times New Roman"/>
                          <a:cs typeface="Times New Roman"/>
                        </a:rPr>
                        <a:t>1 to less than 2 years ago</a:t>
                      </a:r>
                      <a:endParaRPr lang="en-US" sz="1200" dirty="0">
                        <a:effectLst/>
                        <a:latin typeface="Cambria"/>
                        <a:ea typeface="ＭＳ 明朝"/>
                        <a:cs typeface="Times New Roman"/>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0095B5"/>
                      </a:solidFill>
                      <a:prstDash val="solid"/>
                      <a:round/>
                      <a:headEnd type="none" w="med" len="med"/>
                      <a:tailEnd type="none" w="med" len="med"/>
                    </a:lnR>
                    <a:lnB w="12700" cap="flat" cmpd="sng" algn="ctr">
                      <a:solidFill>
                        <a:srgbClr val="F9A134"/>
                      </a:solidFill>
                      <a:prstDash val="solid"/>
                      <a:round/>
                      <a:headEnd type="none" w="med" len="med"/>
                      <a:tailEnd type="none" w="med" len="med"/>
                    </a:lnB>
                    <a:solidFill>
                      <a:srgbClr val="FEF0DE"/>
                    </a:solidFill>
                  </a:tcPr>
                </a:tc>
                <a:tc>
                  <a:txBody>
                    <a:bodyPr/>
                    <a:lstStyle/>
                    <a:p>
                      <a:pPr algn="ctr" fontAlgn="b"/>
                      <a:r>
                        <a:rPr lang="en-US" sz="1200" b="0" i="0" u="none" strike="noStrike" dirty="0">
                          <a:effectLst/>
                          <a:latin typeface="Arial" panose="020B0604020202020204" pitchFamily="34" charset="0"/>
                        </a:rPr>
                        <a:t>10%</a:t>
                      </a:r>
                    </a:p>
                  </a:txBody>
                  <a:tcPr marL="7144" marR="7144" marT="7144" marB="0" anchor="ctr">
                    <a:lnL w="12700" cap="flat" cmpd="sng" algn="ctr">
                      <a:solidFill>
                        <a:srgbClr val="0095B5"/>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rgbClr val="F9A134"/>
                      </a:solidFill>
                      <a:prstDash val="solid"/>
                      <a:round/>
                      <a:headEnd type="none" w="med" len="med"/>
                      <a:tailEnd type="none" w="med" len="med"/>
                    </a:lnB>
                    <a:solidFill>
                      <a:srgbClr val="FEF0DE"/>
                    </a:solidFill>
                  </a:tcPr>
                </a:tc>
                <a:tc>
                  <a:txBody>
                    <a:bodyPr/>
                    <a:lstStyle/>
                    <a:p>
                      <a:pPr algn="ctr" fontAlgn="b"/>
                      <a:r>
                        <a:rPr lang="en-US" sz="1200" b="0" i="0" u="none" strike="noStrike" dirty="0">
                          <a:effectLst/>
                          <a:latin typeface="Arial" panose="020B0604020202020204" pitchFamily="34" charset="0"/>
                        </a:rPr>
                        <a:t>12%</a:t>
                      </a:r>
                    </a:p>
                  </a:txBody>
                  <a:tcPr marL="7144" marR="7144" marT="7144" marB="0" anchor="ctr">
                    <a:lnL w="12700" cap="flat" cmpd="sng" algn="ctr">
                      <a:solidFill>
                        <a:schemeClr val="bg1"/>
                      </a:solidFill>
                      <a:prstDash val="solid"/>
                      <a:round/>
                      <a:headEnd type="none" w="med" len="med"/>
                      <a:tailEnd type="none" w="med" len="med"/>
                    </a:lnL>
                    <a:lnR w="12700" cap="flat" cmpd="sng" algn="ctr">
                      <a:solidFill>
                        <a:srgbClr val="0095B5"/>
                      </a:solidFill>
                      <a:prstDash val="solid"/>
                      <a:round/>
                      <a:headEnd type="none" w="med" len="med"/>
                      <a:tailEnd type="none" w="med" len="med"/>
                    </a:lnR>
                    <a:lnB w="12700" cap="flat" cmpd="sng" algn="ctr">
                      <a:solidFill>
                        <a:srgbClr val="F9A134"/>
                      </a:solidFill>
                      <a:prstDash val="solid"/>
                      <a:round/>
                      <a:headEnd type="none" w="med" len="med"/>
                      <a:tailEnd type="none" w="med" len="med"/>
                    </a:lnB>
                    <a:solidFill>
                      <a:srgbClr val="FEF0DE"/>
                    </a:solidFill>
                  </a:tcPr>
                </a:tc>
                <a:tc>
                  <a:txBody>
                    <a:bodyPr/>
                    <a:lstStyle/>
                    <a:p>
                      <a:pPr algn="ctr" fontAlgn="b"/>
                      <a:r>
                        <a:rPr lang="en-US" sz="1200" b="0" i="0" u="none" strike="noStrike" dirty="0">
                          <a:effectLst/>
                          <a:latin typeface="Arial" panose="020B0604020202020204" pitchFamily="34" charset="0"/>
                        </a:rPr>
                        <a:t>12%</a:t>
                      </a:r>
                    </a:p>
                  </a:txBody>
                  <a:tcPr marL="7144" marR="7144" marT="7144" marB="0" anchor="ctr">
                    <a:lnL w="12700" cap="flat" cmpd="sng" algn="ctr">
                      <a:solidFill>
                        <a:srgbClr val="0095B5"/>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rgbClr val="F9A134"/>
                      </a:solidFill>
                      <a:prstDash val="solid"/>
                      <a:round/>
                      <a:headEnd type="none" w="med" len="med"/>
                      <a:tailEnd type="none" w="med" len="med"/>
                    </a:lnB>
                    <a:solidFill>
                      <a:srgbClr val="FEF0DE"/>
                    </a:solidFill>
                  </a:tcPr>
                </a:tc>
                <a:tc>
                  <a:txBody>
                    <a:bodyPr/>
                    <a:lstStyle/>
                    <a:p>
                      <a:pPr algn="ctr" fontAlgn="b"/>
                      <a:r>
                        <a:rPr lang="en-US" sz="1200" b="0" i="0" u="none" strike="noStrike" dirty="0">
                          <a:effectLst/>
                          <a:latin typeface="Arial" panose="020B0604020202020204" pitchFamily="34" charset="0"/>
                        </a:rPr>
                        <a:t>11%</a:t>
                      </a:r>
                    </a:p>
                  </a:txBody>
                  <a:tcPr marL="7144" marR="7144" marT="7144"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rgbClr val="F9A134"/>
                      </a:solidFill>
                      <a:prstDash val="solid"/>
                      <a:round/>
                      <a:headEnd type="none" w="med" len="med"/>
                      <a:tailEnd type="none" w="med" len="med"/>
                    </a:lnB>
                    <a:solidFill>
                      <a:srgbClr val="FEF0DE"/>
                    </a:solidFill>
                  </a:tcPr>
                </a:tc>
                <a:tc>
                  <a:txBody>
                    <a:bodyPr/>
                    <a:lstStyle/>
                    <a:p>
                      <a:pPr algn="ctr" fontAlgn="b"/>
                      <a:r>
                        <a:rPr lang="en-US" sz="1200" b="0" i="0" u="none" strike="noStrike" dirty="0">
                          <a:effectLst/>
                          <a:latin typeface="Arial" panose="020B0604020202020204" pitchFamily="34" charset="0"/>
                        </a:rPr>
                        <a:t>13%</a:t>
                      </a:r>
                    </a:p>
                  </a:txBody>
                  <a:tcPr marL="7144" marR="7144" marT="7144" marB="0" anchor="ctr">
                    <a:lnL w="12700" cap="flat" cmpd="sng" algn="ctr">
                      <a:solidFill>
                        <a:schemeClr val="bg1"/>
                      </a:solidFill>
                      <a:prstDash val="solid"/>
                      <a:round/>
                      <a:headEnd type="none" w="med" len="med"/>
                      <a:tailEnd type="none" w="med" len="med"/>
                    </a:lnL>
                    <a:lnR w="12700" cap="flat" cmpd="sng" algn="ctr">
                      <a:solidFill>
                        <a:srgbClr val="F9A134"/>
                      </a:solidFill>
                      <a:prstDash val="solid"/>
                      <a:round/>
                      <a:headEnd type="none" w="med" len="med"/>
                      <a:tailEnd type="none" w="med" len="med"/>
                    </a:lnR>
                    <a:lnB w="12700" cap="flat" cmpd="sng" algn="ctr">
                      <a:solidFill>
                        <a:srgbClr val="F9A134"/>
                      </a:solidFill>
                      <a:prstDash val="solid"/>
                      <a:round/>
                      <a:headEnd type="none" w="med" len="med"/>
                      <a:tailEnd type="none" w="med" len="med"/>
                    </a:lnB>
                    <a:solidFill>
                      <a:srgbClr val="FEF0DE"/>
                    </a:solidFill>
                  </a:tcPr>
                </a:tc>
                <a:extLst>
                  <a:ext uri="{0D108BD9-81ED-4DB2-BD59-A6C34878D82A}">
                    <a16:rowId xmlns:a16="http://schemas.microsoft.com/office/drawing/2014/main" xmlns="" val="489313238"/>
                  </a:ext>
                </a:extLst>
              </a:tr>
              <a:tr h="443843">
                <a:tc>
                  <a:txBody>
                    <a:bodyPr/>
                    <a:lstStyle/>
                    <a:p>
                      <a:pPr marL="0" marR="0" algn="ctr">
                        <a:spcBef>
                          <a:spcPts val="0"/>
                        </a:spcBef>
                        <a:spcAft>
                          <a:spcPts val="0"/>
                        </a:spcAft>
                      </a:pPr>
                      <a:r>
                        <a:rPr lang="en-US" sz="1200" i="1" dirty="0">
                          <a:solidFill>
                            <a:srgbClr val="000000"/>
                          </a:solidFill>
                          <a:effectLst/>
                          <a:latin typeface="Arial"/>
                          <a:ea typeface="Times New Roman"/>
                          <a:cs typeface="Times New Roman"/>
                        </a:rPr>
                        <a:t>Two year visitation rate</a:t>
                      </a:r>
                      <a:endParaRPr lang="en-US" sz="1200" i="1" dirty="0">
                        <a:effectLst/>
                        <a:latin typeface="Cambria"/>
                        <a:ea typeface="ＭＳ 明朝"/>
                        <a:cs typeface="Times New Roman"/>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0095B5"/>
                      </a:solidFill>
                      <a:prstDash val="solid"/>
                      <a:round/>
                      <a:headEnd type="none" w="med" len="med"/>
                      <a:tailEnd type="none" w="med" len="med"/>
                    </a:lnR>
                    <a:lnT w="12700" cap="flat" cmpd="sng" algn="ctr">
                      <a:solidFill>
                        <a:srgbClr val="F9A134"/>
                      </a:solidFill>
                      <a:prstDash val="solid"/>
                      <a:round/>
                      <a:headEnd type="none" w="med" len="med"/>
                      <a:tailEnd type="none" w="med" len="med"/>
                    </a:lnT>
                    <a:lnB w="12700" cap="flat" cmpd="sng" algn="ctr">
                      <a:solidFill>
                        <a:srgbClr val="F9A134"/>
                      </a:solidFill>
                      <a:prstDash val="solid"/>
                      <a:round/>
                      <a:headEnd type="none" w="med" len="med"/>
                      <a:tailEnd type="none" w="med" len="med"/>
                    </a:lnB>
                    <a:solidFill>
                      <a:srgbClr val="FFFF00"/>
                    </a:solidFill>
                  </a:tcPr>
                </a:tc>
                <a:tc>
                  <a:txBody>
                    <a:bodyPr/>
                    <a:lstStyle/>
                    <a:p>
                      <a:pPr marL="0" marR="0" algn="ctr">
                        <a:spcBef>
                          <a:spcPts val="0"/>
                        </a:spcBef>
                        <a:spcAft>
                          <a:spcPts val="0"/>
                        </a:spcAft>
                      </a:pPr>
                      <a:r>
                        <a:rPr lang="en-US" sz="1200" i="1" dirty="0">
                          <a:solidFill>
                            <a:srgbClr val="000000"/>
                          </a:solidFill>
                          <a:effectLst/>
                          <a:latin typeface="Calibri"/>
                          <a:ea typeface="Times New Roman"/>
                          <a:cs typeface="Times New Roman"/>
                        </a:rPr>
                        <a:t>28%</a:t>
                      </a:r>
                      <a:endParaRPr lang="en-US" sz="1200" i="1" dirty="0">
                        <a:effectLst/>
                        <a:latin typeface="Cambria"/>
                        <a:ea typeface="ＭＳ 明朝"/>
                        <a:cs typeface="Times New Roman"/>
                      </a:endParaRPr>
                    </a:p>
                  </a:txBody>
                  <a:tcPr marL="51435" marR="51435" marT="0" marB="0" anchor="ctr">
                    <a:lnL w="12700" cap="flat" cmpd="sng" algn="ctr">
                      <a:solidFill>
                        <a:srgbClr val="0095B5"/>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9A134"/>
                      </a:solidFill>
                      <a:prstDash val="solid"/>
                      <a:round/>
                      <a:headEnd type="none" w="med" len="med"/>
                      <a:tailEnd type="none" w="med" len="med"/>
                    </a:lnT>
                    <a:lnB w="12700" cap="flat" cmpd="sng" algn="ctr">
                      <a:solidFill>
                        <a:srgbClr val="F9A134"/>
                      </a:solidFill>
                      <a:prstDash val="solid"/>
                      <a:round/>
                      <a:headEnd type="none" w="med" len="med"/>
                      <a:tailEnd type="none" w="med" len="med"/>
                    </a:lnB>
                    <a:solidFill>
                      <a:srgbClr val="FFFF00"/>
                    </a:solidFill>
                  </a:tcPr>
                </a:tc>
                <a:tc>
                  <a:txBody>
                    <a:bodyPr/>
                    <a:lstStyle/>
                    <a:p>
                      <a:pPr marL="0" marR="0" algn="ctr">
                        <a:spcBef>
                          <a:spcPts val="0"/>
                        </a:spcBef>
                        <a:spcAft>
                          <a:spcPts val="0"/>
                        </a:spcAft>
                      </a:pPr>
                      <a:r>
                        <a:rPr lang="en-US" sz="1200" i="1" dirty="0">
                          <a:solidFill>
                            <a:srgbClr val="000000"/>
                          </a:solidFill>
                          <a:effectLst/>
                          <a:latin typeface="Calibri"/>
                          <a:ea typeface="Times New Roman"/>
                          <a:cs typeface="Times New Roman"/>
                        </a:rPr>
                        <a:t>34%</a:t>
                      </a:r>
                      <a:endParaRPr lang="en-US" sz="1200" i="1" dirty="0">
                        <a:effectLst/>
                        <a:latin typeface="Cambria"/>
                        <a:ea typeface="ＭＳ 明朝"/>
                        <a:cs typeface="Times New Roman"/>
                      </a:endParaRPr>
                    </a:p>
                  </a:txBody>
                  <a:tcPr marL="51435" marR="51435" marT="0" marB="0" anchor="ctr">
                    <a:lnL w="12700" cap="flat" cmpd="sng" algn="ctr">
                      <a:solidFill>
                        <a:schemeClr val="bg1"/>
                      </a:solidFill>
                      <a:prstDash val="solid"/>
                      <a:round/>
                      <a:headEnd type="none" w="med" len="med"/>
                      <a:tailEnd type="none" w="med" len="med"/>
                    </a:lnL>
                    <a:lnR w="12700" cap="flat" cmpd="sng" algn="ctr">
                      <a:solidFill>
                        <a:srgbClr val="0095B5"/>
                      </a:solidFill>
                      <a:prstDash val="solid"/>
                      <a:round/>
                      <a:headEnd type="none" w="med" len="med"/>
                      <a:tailEnd type="none" w="med" len="med"/>
                    </a:lnR>
                    <a:lnT w="12700" cap="flat" cmpd="sng" algn="ctr">
                      <a:solidFill>
                        <a:srgbClr val="F9A134"/>
                      </a:solidFill>
                      <a:prstDash val="solid"/>
                      <a:round/>
                      <a:headEnd type="none" w="med" len="med"/>
                      <a:tailEnd type="none" w="med" len="med"/>
                    </a:lnT>
                    <a:lnB w="12700" cap="flat" cmpd="sng" algn="ctr">
                      <a:solidFill>
                        <a:srgbClr val="F9A134"/>
                      </a:solidFill>
                      <a:prstDash val="solid"/>
                      <a:round/>
                      <a:headEnd type="none" w="med" len="med"/>
                      <a:tailEnd type="none" w="med" len="med"/>
                    </a:lnB>
                    <a:solidFill>
                      <a:srgbClr val="FFFF00"/>
                    </a:solidFill>
                  </a:tcPr>
                </a:tc>
                <a:tc>
                  <a:txBody>
                    <a:bodyPr/>
                    <a:lstStyle/>
                    <a:p>
                      <a:pPr marL="0" marR="0" algn="ctr">
                        <a:spcBef>
                          <a:spcPts val="0"/>
                        </a:spcBef>
                        <a:spcAft>
                          <a:spcPts val="0"/>
                        </a:spcAft>
                      </a:pPr>
                      <a:r>
                        <a:rPr lang="en-US" sz="1200" i="1" dirty="0">
                          <a:solidFill>
                            <a:srgbClr val="000000"/>
                          </a:solidFill>
                          <a:effectLst/>
                          <a:latin typeface="Calibri"/>
                          <a:ea typeface="Times New Roman"/>
                          <a:cs typeface="Times New Roman"/>
                        </a:rPr>
                        <a:t>37%</a:t>
                      </a:r>
                      <a:endParaRPr lang="en-US" sz="1200" i="1" dirty="0">
                        <a:effectLst/>
                        <a:latin typeface="Cambria"/>
                        <a:ea typeface="ＭＳ 明朝"/>
                        <a:cs typeface="Times New Roman"/>
                      </a:endParaRPr>
                    </a:p>
                  </a:txBody>
                  <a:tcPr marL="51435" marR="51435" marT="0" marB="0" anchor="ctr">
                    <a:lnL w="12700" cap="flat" cmpd="sng" algn="ctr">
                      <a:solidFill>
                        <a:srgbClr val="0095B5"/>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9A134"/>
                      </a:solidFill>
                      <a:prstDash val="solid"/>
                      <a:round/>
                      <a:headEnd type="none" w="med" len="med"/>
                      <a:tailEnd type="none" w="med" len="med"/>
                    </a:lnT>
                    <a:lnB w="12700" cap="flat" cmpd="sng" algn="ctr">
                      <a:solidFill>
                        <a:srgbClr val="F9A134"/>
                      </a:solidFill>
                      <a:prstDash val="solid"/>
                      <a:round/>
                      <a:headEnd type="none" w="med" len="med"/>
                      <a:tailEnd type="none" w="med" len="med"/>
                    </a:lnB>
                    <a:solidFill>
                      <a:srgbClr val="FFFF00"/>
                    </a:solidFill>
                  </a:tcPr>
                </a:tc>
                <a:tc>
                  <a:txBody>
                    <a:bodyPr/>
                    <a:lstStyle/>
                    <a:p>
                      <a:pPr marL="0" marR="0" algn="ctr">
                        <a:spcBef>
                          <a:spcPts val="0"/>
                        </a:spcBef>
                        <a:spcAft>
                          <a:spcPts val="0"/>
                        </a:spcAft>
                      </a:pPr>
                      <a:r>
                        <a:rPr lang="en-US" sz="1200" i="1" dirty="0">
                          <a:solidFill>
                            <a:srgbClr val="000000"/>
                          </a:solidFill>
                          <a:effectLst/>
                          <a:latin typeface="Calibri"/>
                          <a:ea typeface="Times New Roman"/>
                          <a:cs typeface="Times New Roman"/>
                        </a:rPr>
                        <a:t>29%</a:t>
                      </a:r>
                      <a:endParaRPr lang="en-US" sz="1200" i="1" dirty="0">
                        <a:effectLst/>
                        <a:latin typeface="Cambria"/>
                        <a:ea typeface="ＭＳ 明朝"/>
                        <a:cs typeface="Times New Roman"/>
                      </a:endParaRPr>
                    </a:p>
                  </a:txBody>
                  <a:tcPr marL="51435" marR="5143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9A134"/>
                      </a:solidFill>
                      <a:prstDash val="solid"/>
                      <a:round/>
                      <a:headEnd type="none" w="med" len="med"/>
                      <a:tailEnd type="none" w="med" len="med"/>
                    </a:lnT>
                    <a:lnB w="12700" cap="flat" cmpd="sng" algn="ctr">
                      <a:solidFill>
                        <a:srgbClr val="F9A134"/>
                      </a:solidFill>
                      <a:prstDash val="solid"/>
                      <a:round/>
                      <a:headEnd type="none" w="med" len="med"/>
                      <a:tailEnd type="none" w="med" len="med"/>
                    </a:lnB>
                    <a:solidFill>
                      <a:srgbClr val="FFFF00"/>
                    </a:solidFill>
                  </a:tcPr>
                </a:tc>
                <a:tc>
                  <a:txBody>
                    <a:bodyPr/>
                    <a:lstStyle/>
                    <a:p>
                      <a:pPr marL="0" marR="0" algn="ctr">
                        <a:spcBef>
                          <a:spcPts val="0"/>
                        </a:spcBef>
                        <a:spcAft>
                          <a:spcPts val="0"/>
                        </a:spcAft>
                      </a:pPr>
                      <a:r>
                        <a:rPr lang="en-US" sz="1200" i="1" dirty="0">
                          <a:solidFill>
                            <a:srgbClr val="000000"/>
                          </a:solidFill>
                          <a:effectLst/>
                          <a:latin typeface="Calibri"/>
                          <a:ea typeface="Times New Roman"/>
                          <a:cs typeface="Times New Roman"/>
                        </a:rPr>
                        <a:t>23%</a:t>
                      </a:r>
                      <a:endParaRPr lang="en-US" sz="1200" i="1" dirty="0">
                        <a:effectLst/>
                        <a:latin typeface="Cambria"/>
                        <a:ea typeface="ＭＳ 明朝"/>
                        <a:cs typeface="Times New Roman"/>
                      </a:endParaRPr>
                    </a:p>
                  </a:txBody>
                  <a:tcPr marL="51435" marR="51435" marT="0" marB="0" anchor="ctr">
                    <a:lnL w="12700" cap="flat" cmpd="sng" algn="ctr">
                      <a:solidFill>
                        <a:schemeClr val="bg1"/>
                      </a:solidFill>
                      <a:prstDash val="solid"/>
                      <a:round/>
                      <a:headEnd type="none" w="med" len="med"/>
                      <a:tailEnd type="none" w="med" len="med"/>
                    </a:lnL>
                    <a:lnR w="12700" cap="flat" cmpd="sng" algn="ctr">
                      <a:solidFill>
                        <a:srgbClr val="F9A134"/>
                      </a:solidFill>
                      <a:prstDash val="solid"/>
                      <a:round/>
                      <a:headEnd type="none" w="med" len="med"/>
                      <a:tailEnd type="none" w="med" len="med"/>
                    </a:lnR>
                    <a:lnT w="12700" cap="flat" cmpd="sng" algn="ctr">
                      <a:solidFill>
                        <a:srgbClr val="F9A134"/>
                      </a:solidFill>
                      <a:prstDash val="solid"/>
                      <a:round/>
                      <a:headEnd type="none" w="med" len="med"/>
                      <a:tailEnd type="none" w="med" len="med"/>
                    </a:lnT>
                    <a:lnB w="12700" cap="flat" cmpd="sng" algn="ctr">
                      <a:solidFill>
                        <a:srgbClr val="F9A134"/>
                      </a:solidFill>
                      <a:prstDash val="solid"/>
                      <a:round/>
                      <a:headEnd type="none" w="med" len="med"/>
                      <a:tailEnd type="none" w="med" len="med"/>
                    </a:lnB>
                    <a:solidFill>
                      <a:srgbClr val="FFFF00"/>
                    </a:solidFill>
                  </a:tcPr>
                </a:tc>
                <a:extLst>
                  <a:ext uri="{0D108BD9-81ED-4DB2-BD59-A6C34878D82A}">
                    <a16:rowId xmlns:a16="http://schemas.microsoft.com/office/drawing/2014/main" xmlns="" val="10003"/>
                  </a:ext>
                </a:extLst>
              </a:tr>
            </a:tbl>
          </a:graphicData>
        </a:graphic>
      </p:graphicFrame>
      <p:sp>
        <p:nvSpPr>
          <p:cNvPr id="15" name="TextBox 14">
            <a:extLst>
              <a:ext uri="{FF2B5EF4-FFF2-40B4-BE49-F238E27FC236}">
                <a16:creationId xmlns:a16="http://schemas.microsoft.com/office/drawing/2014/main" xmlns="" id="{61241A20-5F18-4554-89E5-F441C6843D87}"/>
              </a:ext>
            </a:extLst>
          </p:cNvPr>
          <p:cNvSpPr txBox="1"/>
          <p:nvPr/>
        </p:nvSpPr>
        <p:spPr>
          <a:xfrm>
            <a:off x="152400" y="421437"/>
            <a:ext cx="7391400" cy="532005"/>
          </a:xfrm>
          <a:prstGeom prst="rect">
            <a:avLst/>
          </a:prstGeom>
          <a:noFill/>
        </p:spPr>
        <p:txBody>
          <a:bodyPr wrap="square" rtlCol="0">
            <a:spAutoFit/>
          </a:bodyPr>
          <a:lstStyle/>
          <a:p>
            <a:pPr>
              <a:lnSpc>
                <a:spcPct val="110000"/>
              </a:lnSpc>
            </a:pPr>
            <a:r>
              <a:rPr lang="en-US" sz="1600" b="1" dirty="0">
                <a:solidFill>
                  <a:schemeClr val="accent2"/>
                </a:solidFill>
              </a:rPr>
              <a:t>New Question Only About Santa Cruz:  </a:t>
            </a:r>
            <a:r>
              <a:rPr lang="en-US" sz="1400" b="1" dirty="0">
                <a:solidFill>
                  <a:schemeClr val="tx2"/>
                </a:solidFill>
              </a:rPr>
              <a:t>Bay Area Residents Last Overnight Visit to Santa Cruz</a:t>
            </a:r>
            <a:endParaRPr lang="en-US" sz="1400" i="1" dirty="0"/>
          </a:p>
          <a:p>
            <a:pPr>
              <a:lnSpc>
                <a:spcPct val="110000"/>
              </a:lnSpc>
            </a:pPr>
            <a:endParaRPr lang="en-US" sz="1050" dirty="0"/>
          </a:p>
        </p:txBody>
      </p:sp>
      <p:sp>
        <p:nvSpPr>
          <p:cNvPr id="16" name="TextBox 15">
            <a:extLst>
              <a:ext uri="{FF2B5EF4-FFF2-40B4-BE49-F238E27FC236}">
                <a16:creationId xmlns:a16="http://schemas.microsoft.com/office/drawing/2014/main" xmlns="" id="{2926B772-F4D8-4004-B3FF-7E6178C320EF}"/>
              </a:ext>
            </a:extLst>
          </p:cNvPr>
          <p:cNvSpPr txBox="1"/>
          <p:nvPr/>
        </p:nvSpPr>
        <p:spPr>
          <a:xfrm>
            <a:off x="1905000" y="892184"/>
            <a:ext cx="5327069" cy="846386"/>
          </a:xfrm>
          <a:prstGeom prst="rect">
            <a:avLst/>
          </a:prstGeom>
          <a:noFill/>
        </p:spPr>
        <p:txBody>
          <a:bodyPr wrap="square" rtlCol="0">
            <a:spAutoFit/>
          </a:bodyPr>
          <a:lstStyle/>
          <a:p>
            <a:pPr algn="ctr"/>
            <a:r>
              <a:rPr lang="en-US" sz="1400" b="1" dirty="0">
                <a:solidFill>
                  <a:schemeClr val="accent1">
                    <a:lumMod val="75000"/>
                  </a:schemeClr>
                </a:solidFill>
              </a:rPr>
              <a:t>When is the last time you visited Santa Cruz County, and spent a night in a hotel, paid accommodation or overnight with a friend or family?</a:t>
            </a:r>
          </a:p>
          <a:p>
            <a:pPr algn="ctr">
              <a:lnSpc>
                <a:spcPct val="50000"/>
              </a:lnSpc>
            </a:pPr>
            <a:endParaRPr lang="en-US" sz="1400" b="1" dirty="0">
              <a:solidFill>
                <a:schemeClr val="accent1">
                  <a:lumMod val="75000"/>
                </a:schemeClr>
              </a:solidFill>
            </a:endParaRPr>
          </a:p>
          <a:p>
            <a:pPr algn="ctr"/>
            <a:r>
              <a:rPr lang="en-US" sz="1400" b="1" dirty="0">
                <a:solidFill>
                  <a:schemeClr val="accent2">
                    <a:lumMod val="75000"/>
                  </a:schemeClr>
                </a:solidFill>
              </a:rPr>
              <a:t>Among Bay Area Participants</a:t>
            </a:r>
          </a:p>
        </p:txBody>
      </p:sp>
      <p:sp>
        <p:nvSpPr>
          <p:cNvPr id="12" name="TextBox 11">
            <a:extLst>
              <a:ext uri="{FF2B5EF4-FFF2-40B4-BE49-F238E27FC236}">
                <a16:creationId xmlns:a16="http://schemas.microsoft.com/office/drawing/2014/main" xmlns="" id="{3F17846B-501F-4477-AE42-DE1246948C8E}"/>
              </a:ext>
            </a:extLst>
          </p:cNvPr>
          <p:cNvSpPr txBox="1"/>
          <p:nvPr/>
        </p:nvSpPr>
        <p:spPr>
          <a:xfrm>
            <a:off x="258606" y="4705350"/>
            <a:ext cx="1032655" cy="207749"/>
          </a:xfrm>
          <a:prstGeom prst="rect">
            <a:avLst/>
          </a:prstGeom>
          <a:noFill/>
        </p:spPr>
        <p:txBody>
          <a:bodyPr wrap="none" rtlCol="0">
            <a:spAutoFit/>
          </a:bodyPr>
          <a:lstStyle/>
          <a:p>
            <a:r>
              <a:rPr lang="en-US" sz="750" dirty="0"/>
              <a:t>Base: Bay Area n=556</a:t>
            </a:r>
          </a:p>
        </p:txBody>
      </p:sp>
      <p:grpSp>
        <p:nvGrpSpPr>
          <p:cNvPr id="13" name="Group 12">
            <a:extLst>
              <a:ext uri="{FF2B5EF4-FFF2-40B4-BE49-F238E27FC236}">
                <a16:creationId xmlns:a16="http://schemas.microsoft.com/office/drawing/2014/main" xmlns="" id="{731BFA57-7A8A-1248-AFD8-FC06EA4171D9}"/>
              </a:ext>
            </a:extLst>
          </p:cNvPr>
          <p:cNvGrpSpPr/>
          <p:nvPr/>
        </p:nvGrpSpPr>
        <p:grpSpPr>
          <a:xfrm>
            <a:off x="432033" y="971550"/>
            <a:ext cx="685800" cy="685800"/>
            <a:chOff x="310414" y="2809964"/>
            <a:chExt cx="914400" cy="914400"/>
          </a:xfrm>
        </p:grpSpPr>
        <p:sp>
          <p:nvSpPr>
            <p:cNvPr id="14" name="Oval 13">
              <a:extLst>
                <a:ext uri="{FF2B5EF4-FFF2-40B4-BE49-F238E27FC236}">
                  <a16:creationId xmlns:a16="http://schemas.microsoft.com/office/drawing/2014/main" xmlns="" id="{1F7932D2-8FCD-614F-909E-077AD79BB8C9}"/>
                </a:ext>
              </a:extLst>
            </p:cNvPr>
            <p:cNvSpPr/>
            <p:nvPr/>
          </p:nvSpPr>
          <p:spPr>
            <a:xfrm>
              <a:off x="310414" y="2809964"/>
              <a:ext cx="914400" cy="91440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7" name="Picture 16">
              <a:extLst>
                <a:ext uri="{FF2B5EF4-FFF2-40B4-BE49-F238E27FC236}">
                  <a16:creationId xmlns:a16="http://schemas.microsoft.com/office/drawing/2014/main" xmlns="" id="{86CF50B7-3CA4-E54B-9C95-105D8E98556E}"/>
                </a:ext>
              </a:extLst>
            </p:cNvPr>
            <p:cNvPicPr>
              <a:picLocks/>
            </p:cNvPicPr>
            <p:nvPr/>
          </p:nvPicPr>
          <p:blipFill>
            <a:blip r:embed="rId3">
              <a:biLevel thresh="25000"/>
            </a:blip>
            <a:stretch>
              <a:fillRect/>
            </a:stretch>
          </p:blipFill>
          <p:spPr>
            <a:xfrm>
              <a:off x="442135" y="2903280"/>
              <a:ext cx="650959" cy="650959"/>
            </a:xfrm>
            <a:prstGeom prst="rect">
              <a:avLst/>
            </a:prstGeom>
          </p:spPr>
        </p:pic>
      </p:grpSp>
    </p:spTree>
    <p:extLst>
      <p:ext uri="{BB962C8B-B14F-4D97-AF65-F5344CB8AC3E}">
        <p14:creationId xmlns:p14="http://schemas.microsoft.com/office/powerpoint/2010/main" val="1151261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xmlns="" id="{B83D3C5A-2059-45E5-AD19-2740D03A625E}"/>
              </a:ext>
            </a:extLst>
          </p:cNvPr>
          <p:cNvSpPr txBox="1"/>
          <p:nvPr/>
        </p:nvSpPr>
        <p:spPr>
          <a:xfrm>
            <a:off x="1623694" y="741904"/>
            <a:ext cx="5896610" cy="846386"/>
          </a:xfrm>
          <a:prstGeom prst="rect">
            <a:avLst/>
          </a:prstGeom>
          <a:noFill/>
        </p:spPr>
        <p:txBody>
          <a:bodyPr wrap="square" rtlCol="0">
            <a:spAutoFit/>
          </a:bodyPr>
          <a:lstStyle/>
          <a:p>
            <a:pPr algn="ctr"/>
            <a:r>
              <a:rPr lang="en-US" sz="1400" b="1" dirty="0">
                <a:solidFill>
                  <a:schemeClr val="accent1">
                    <a:lumMod val="75000"/>
                  </a:schemeClr>
                </a:solidFill>
              </a:rPr>
              <a:t>Where in Santa Cruz County did you go on any trip in the past two years? Please mark all that apply.</a:t>
            </a:r>
          </a:p>
          <a:p>
            <a:pPr algn="ctr">
              <a:lnSpc>
                <a:spcPct val="50000"/>
              </a:lnSpc>
            </a:pPr>
            <a:endParaRPr lang="en-US" sz="1400" b="1" dirty="0">
              <a:solidFill>
                <a:schemeClr val="accent1">
                  <a:lumMod val="75000"/>
                </a:schemeClr>
              </a:solidFill>
            </a:endParaRPr>
          </a:p>
          <a:p>
            <a:pPr algn="ctr"/>
            <a:r>
              <a:rPr lang="en-US" sz="1400" b="1" dirty="0">
                <a:solidFill>
                  <a:schemeClr val="accent2">
                    <a:lumMod val="75000"/>
                  </a:schemeClr>
                </a:solidFill>
              </a:rPr>
              <a:t>Among Bay Area Past 2-Year Visitors</a:t>
            </a:r>
          </a:p>
        </p:txBody>
      </p:sp>
      <p:graphicFrame>
        <p:nvGraphicFramePr>
          <p:cNvPr id="5" name="Chart 4">
            <a:extLst>
              <a:ext uri="{FF2B5EF4-FFF2-40B4-BE49-F238E27FC236}">
                <a16:creationId xmlns:a16="http://schemas.microsoft.com/office/drawing/2014/main" xmlns="" id="{6192EA23-7B76-425E-AE83-BE14E2D4CF0A}"/>
              </a:ext>
            </a:extLst>
          </p:cNvPr>
          <p:cNvGraphicFramePr/>
          <p:nvPr>
            <p:extLst/>
          </p:nvPr>
        </p:nvGraphicFramePr>
        <p:xfrm>
          <a:off x="226776" y="1809750"/>
          <a:ext cx="4762500" cy="314325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xmlns="" id="{B5F56CB2-6DB2-476D-A06B-4F713A46E336}"/>
              </a:ext>
            </a:extLst>
          </p:cNvPr>
          <p:cNvSpPr txBox="1"/>
          <p:nvPr/>
        </p:nvSpPr>
        <p:spPr>
          <a:xfrm>
            <a:off x="226776" y="4662493"/>
            <a:ext cx="1742785" cy="207749"/>
          </a:xfrm>
          <a:prstGeom prst="rect">
            <a:avLst/>
          </a:prstGeom>
          <a:noFill/>
        </p:spPr>
        <p:txBody>
          <a:bodyPr wrap="none" rtlCol="0">
            <a:spAutoFit/>
          </a:bodyPr>
          <a:lstStyle/>
          <a:p>
            <a:r>
              <a:rPr lang="en-US" sz="750" dirty="0"/>
              <a:t>Base: All Bay Area 2-Year Visitors n=304</a:t>
            </a:r>
          </a:p>
        </p:txBody>
      </p:sp>
      <p:grpSp>
        <p:nvGrpSpPr>
          <p:cNvPr id="11" name="Group 10">
            <a:extLst>
              <a:ext uri="{FF2B5EF4-FFF2-40B4-BE49-F238E27FC236}">
                <a16:creationId xmlns:a16="http://schemas.microsoft.com/office/drawing/2014/main" xmlns="" id="{C3FCB298-A63C-1E49-A3D1-724B9DDB53A3}"/>
              </a:ext>
            </a:extLst>
          </p:cNvPr>
          <p:cNvGrpSpPr/>
          <p:nvPr/>
        </p:nvGrpSpPr>
        <p:grpSpPr>
          <a:xfrm>
            <a:off x="412368" y="590550"/>
            <a:ext cx="685800" cy="685800"/>
            <a:chOff x="310414" y="2809964"/>
            <a:chExt cx="914400" cy="914400"/>
          </a:xfrm>
        </p:grpSpPr>
        <p:sp>
          <p:nvSpPr>
            <p:cNvPr id="12" name="Oval 11">
              <a:extLst>
                <a:ext uri="{FF2B5EF4-FFF2-40B4-BE49-F238E27FC236}">
                  <a16:creationId xmlns:a16="http://schemas.microsoft.com/office/drawing/2014/main" xmlns="" id="{D5B6BD32-66AA-D345-94B0-6B93508226D6}"/>
                </a:ext>
              </a:extLst>
            </p:cNvPr>
            <p:cNvSpPr/>
            <p:nvPr/>
          </p:nvSpPr>
          <p:spPr>
            <a:xfrm>
              <a:off x="310414" y="2809964"/>
              <a:ext cx="914400" cy="91440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3" name="Picture 12">
              <a:extLst>
                <a:ext uri="{FF2B5EF4-FFF2-40B4-BE49-F238E27FC236}">
                  <a16:creationId xmlns:a16="http://schemas.microsoft.com/office/drawing/2014/main" xmlns="" id="{136F03E0-1B5A-3848-822D-B507F8A885B1}"/>
                </a:ext>
              </a:extLst>
            </p:cNvPr>
            <p:cNvPicPr>
              <a:picLocks/>
            </p:cNvPicPr>
            <p:nvPr/>
          </p:nvPicPr>
          <p:blipFill>
            <a:blip r:embed="rId4">
              <a:biLevel thresh="25000"/>
            </a:blip>
            <a:stretch>
              <a:fillRect/>
            </a:stretch>
          </p:blipFill>
          <p:spPr>
            <a:xfrm>
              <a:off x="442135" y="2903280"/>
              <a:ext cx="650959" cy="650959"/>
            </a:xfrm>
            <a:prstGeom prst="rect">
              <a:avLst/>
            </a:prstGeom>
          </p:spPr>
        </p:pic>
      </p:grpSp>
      <p:graphicFrame>
        <p:nvGraphicFramePr>
          <p:cNvPr id="14" name="Table 13">
            <a:extLst>
              <a:ext uri="{FF2B5EF4-FFF2-40B4-BE49-F238E27FC236}">
                <a16:creationId xmlns:a16="http://schemas.microsoft.com/office/drawing/2014/main" xmlns="" id="{F3859A97-385F-F34C-92CA-399464312A65}"/>
              </a:ext>
            </a:extLst>
          </p:cNvPr>
          <p:cNvGraphicFramePr>
            <a:graphicFrameLocks noGrp="1"/>
          </p:cNvGraphicFramePr>
          <p:nvPr>
            <p:extLst/>
          </p:nvPr>
        </p:nvGraphicFramePr>
        <p:xfrm>
          <a:off x="5257800" y="1818672"/>
          <a:ext cx="3752851" cy="2272703"/>
        </p:xfrm>
        <a:graphic>
          <a:graphicData uri="http://schemas.openxmlformats.org/drawingml/2006/table">
            <a:tbl>
              <a:tblPr>
                <a:tableStyleId>{5C22544A-7EE6-4342-B048-85BDC9FD1C3A}</a:tableStyleId>
              </a:tblPr>
              <a:tblGrid>
                <a:gridCol w="1901553">
                  <a:extLst>
                    <a:ext uri="{9D8B030D-6E8A-4147-A177-3AD203B41FA5}">
                      <a16:colId xmlns:a16="http://schemas.microsoft.com/office/drawing/2014/main" xmlns="" val="3790033945"/>
                    </a:ext>
                  </a:extLst>
                </a:gridCol>
                <a:gridCol w="925649">
                  <a:extLst>
                    <a:ext uri="{9D8B030D-6E8A-4147-A177-3AD203B41FA5}">
                      <a16:colId xmlns:a16="http://schemas.microsoft.com/office/drawing/2014/main" xmlns="" val="2031556327"/>
                    </a:ext>
                  </a:extLst>
                </a:gridCol>
                <a:gridCol w="925649">
                  <a:extLst>
                    <a:ext uri="{9D8B030D-6E8A-4147-A177-3AD203B41FA5}">
                      <a16:colId xmlns:a16="http://schemas.microsoft.com/office/drawing/2014/main" xmlns="" val="3418390406"/>
                    </a:ext>
                  </a:extLst>
                </a:gridCol>
              </a:tblGrid>
              <a:tr h="378287">
                <a:tc>
                  <a:txBody>
                    <a:bodyPr/>
                    <a:lstStyle/>
                    <a:p>
                      <a:pPr marL="0" marR="0" algn="ctr">
                        <a:lnSpc>
                          <a:spcPct val="107000"/>
                        </a:lnSpc>
                        <a:spcBef>
                          <a:spcPts val="0"/>
                        </a:spcBef>
                        <a:spcAft>
                          <a:spcPts val="0"/>
                        </a:spcAft>
                      </a:pPr>
                      <a:endParaRPr lang="en-US" sz="900" dirty="0">
                        <a:effectLst/>
                        <a:latin typeface="+mn-lt"/>
                        <a:ea typeface="DengXian" panose="02010600030101010101" pitchFamily="2" charset="-122"/>
                        <a:cs typeface="Times New Roman" panose="02020603050405020304" pitchFamily="18" charset="0"/>
                      </a:endParaRPr>
                    </a:p>
                  </a:txBody>
                  <a:tcPr marL="38711" marR="38711" marT="0" marB="0" anchor="ctr">
                    <a:lnL w="12700" cap="flat" cmpd="sng" algn="ctr">
                      <a:solidFill>
                        <a:srgbClr val="F9A134"/>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rgbClr val="F9A134"/>
                      </a:solidFill>
                      <a:prstDash val="solid"/>
                      <a:round/>
                      <a:headEnd type="none" w="med" len="med"/>
                      <a:tailEnd type="none" w="med" len="med"/>
                    </a:lnT>
                    <a:noFill/>
                  </a:tcPr>
                </a:tc>
                <a:tc>
                  <a:txBody>
                    <a:bodyPr/>
                    <a:lstStyle/>
                    <a:p>
                      <a:pPr marL="0" marR="0" algn="ctr">
                        <a:lnSpc>
                          <a:spcPct val="107000"/>
                        </a:lnSpc>
                        <a:spcBef>
                          <a:spcPts val="0"/>
                        </a:spcBef>
                        <a:spcAft>
                          <a:spcPts val="0"/>
                        </a:spcAft>
                      </a:pPr>
                      <a:r>
                        <a:rPr lang="en-US" sz="900" dirty="0">
                          <a:solidFill>
                            <a:sysClr val="windowText" lastClr="000000"/>
                          </a:solidFill>
                          <a:effectLst/>
                          <a:latin typeface="+mn-lt"/>
                        </a:rPr>
                        <a:t>Gay &amp; Bi+ </a:t>
                      </a:r>
                    </a:p>
                    <a:p>
                      <a:pPr marL="0" marR="0" algn="ctr">
                        <a:lnSpc>
                          <a:spcPct val="107000"/>
                        </a:lnSpc>
                        <a:spcBef>
                          <a:spcPts val="0"/>
                        </a:spcBef>
                        <a:spcAft>
                          <a:spcPts val="0"/>
                        </a:spcAft>
                      </a:pPr>
                      <a:r>
                        <a:rPr lang="en-US" sz="900" dirty="0">
                          <a:solidFill>
                            <a:sysClr val="windowText" lastClr="000000"/>
                          </a:solidFill>
                          <a:effectLst/>
                          <a:latin typeface="+mn-lt"/>
                        </a:rPr>
                        <a:t>Men</a:t>
                      </a:r>
                      <a:endParaRPr lang="en-US" sz="900" dirty="0">
                        <a:solidFill>
                          <a:sysClr val="windowText" lastClr="000000"/>
                        </a:solidFill>
                        <a:effectLst/>
                        <a:latin typeface="+mn-lt"/>
                        <a:ea typeface="DengXian" panose="02010600030101010101" pitchFamily="2" charset="-122"/>
                        <a:cs typeface="Times New Roman" panose="02020603050405020304" pitchFamily="18" charset="0"/>
                      </a:endParaRPr>
                    </a:p>
                  </a:txBody>
                  <a:tcPr marL="38711" marR="38711" marT="0" marB="0" anchor="ctr">
                    <a:lnL w="12700" cap="flat" cmpd="sng" algn="ctr">
                      <a:solidFill>
                        <a:schemeClr val="accent6">
                          <a:lumMod val="60000"/>
                          <a:lumOff val="40000"/>
                        </a:schemeClr>
                      </a:solidFill>
                      <a:prstDash val="solid"/>
                      <a:round/>
                      <a:headEnd type="none" w="med" len="med"/>
                      <a:tailEnd type="none" w="med" len="med"/>
                    </a:lnL>
                    <a:lnT w="12700" cap="flat" cmpd="sng" algn="ctr">
                      <a:solidFill>
                        <a:schemeClr val="accent6">
                          <a:lumMod val="60000"/>
                          <a:lumOff val="40000"/>
                        </a:schemeClr>
                      </a:solidFill>
                      <a:prstDash val="solid"/>
                      <a:round/>
                      <a:headEnd type="none" w="med" len="med"/>
                      <a:tailEnd type="none" w="med" len="med"/>
                    </a:lnT>
                    <a:solidFill>
                      <a:schemeClr val="accent6">
                        <a:lumMod val="40000"/>
                        <a:lumOff val="60000"/>
                      </a:schemeClr>
                    </a:solidFill>
                  </a:tcPr>
                </a:tc>
                <a:tc>
                  <a:txBody>
                    <a:bodyPr/>
                    <a:lstStyle/>
                    <a:p>
                      <a:pPr marL="0" marR="0" algn="ctr">
                        <a:lnSpc>
                          <a:spcPct val="107000"/>
                        </a:lnSpc>
                        <a:spcBef>
                          <a:spcPts val="0"/>
                        </a:spcBef>
                        <a:spcAft>
                          <a:spcPts val="0"/>
                        </a:spcAft>
                      </a:pPr>
                      <a:r>
                        <a:rPr lang="en-US" sz="900" dirty="0">
                          <a:solidFill>
                            <a:sysClr val="windowText" lastClr="000000"/>
                          </a:solidFill>
                          <a:effectLst/>
                          <a:latin typeface="+mn-lt"/>
                        </a:rPr>
                        <a:t>Lesbian &amp; </a:t>
                      </a:r>
                    </a:p>
                    <a:p>
                      <a:pPr marL="0" marR="0" algn="ctr">
                        <a:lnSpc>
                          <a:spcPct val="107000"/>
                        </a:lnSpc>
                        <a:spcBef>
                          <a:spcPts val="0"/>
                        </a:spcBef>
                        <a:spcAft>
                          <a:spcPts val="0"/>
                        </a:spcAft>
                      </a:pPr>
                      <a:r>
                        <a:rPr lang="en-US" sz="900" dirty="0">
                          <a:solidFill>
                            <a:sysClr val="windowText" lastClr="000000"/>
                          </a:solidFill>
                          <a:effectLst/>
                          <a:latin typeface="+mn-lt"/>
                        </a:rPr>
                        <a:t>Bi+ Women</a:t>
                      </a:r>
                      <a:endParaRPr lang="en-US" sz="900" dirty="0">
                        <a:solidFill>
                          <a:sysClr val="windowText" lastClr="000000"/>
                        </a:solidFill>
                        <a:effectLst/>
                        <a:latin typeface="+mn-lt"/>
                        <a:ea typeface="DengXian" panose="02010600030101010101" pitchFamily="2" charset="-122"/>
                        <a:cs typeface="Times New Roman" panose="02020603050405020304" pitchFamily="18" charset="0"/>
                      </a:endParaRPr>
                    </a:p>
                  </a:txBody>
                  <a:tcPr marL="38711" marR="38711" marT="0" marB="0" anchor="ctr">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solidFill>
                      <a:schemeClr val="accent6">
                        <a:lumMod val="40000"/>
                        <a:lumOff val="60000"/>
                      </a:schemeClr>
                    </a:solidFill>
                  </a:tcPr>
                </a:tc>
                <a:extLst>
                  <a:ext uri="{0D108BD9-81ED-4DB2-BD59-A6C34878D82A}">
                    <a16:rowId xmlns:a16="http://schemas.microsoft.com/office/drawing/2014/main" xmlns="" val="4184898413"/>
                  </a:ext>
                </a:extLst>
              </a:tr>
              <a:tr h="236802">
                <a:tc>
                  <a:txBody>
                    <a:bodyPr/>
                    <a:lstStyle/>
                    <a:p>
                      <a:pPr marL="0" marR="0" algn="ctr">
                        <a:lnSpc>
                          <a:spcPct val="107000"/>
                        </a:lnSpc>
                        <a:spcBef>
                          <a:spcPts val="0"/>
                        </a:spcBef>
                        <a:spcAft>
                          <a:spcPts val="0"/>
                        </a:spcAft>
                        <a:tabLst>
                          <a:tab pos="596265" algn="l"/>
                        </a:tabLst>
                      </a:pPr>
                      <a:r>
                        <a:rPr lang="en-US" sz="900" dirty="0">
                          <a:effectLst/>
                          <a:latin typeface="+mn-lt"/>
                          <a:ea typeface="DengXian" panose="02010600030101010101" pitchFamily="2" charset="-122"/>
                          <a:cs typeface="Times New Roman" panose="02020603050405020304" pitchFamily="18" charset="0"/>
                        </a:rPr>
                        <a:t>City of Santa Cruz</a:t>
                      </a:r>
                    </a:p>
                  </a:txBody>
                  <a:tcPr marL="51435" marR="51435" marT="0" marB="0" anchor="ctr">
                    <a:lnL w="12700" cap="flat" cmpd="sng" algn="ctr">
                      <a:solidFill>
                        <a:srgbClr val="F9A134"/>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noFill/>
                  </a:tcPr>
                </a:tc>
                <a:tc>
                  <a:txBody>
                    <a:bodyPr/>
                    <a:lstStyle/>
                    <a:p>
                      <a:pPr marL="0" marR="0" algn="ctr">
                        <a:lnSpc>
                          <a:spcPct val="107000"/>
                        </a:lnSpc>
                        <a:spcBef>
                          <a:spcPts val="0"/>
                        </a:spcBef>
                        <a:spcAft>
                          <a:spcPts val="0"/>
                        </a:spcAft>
                        <a:tabLst>
                          <a:tab pos="596265" algn="l"/>
                        </a:tabLst>
                      </a:pPr>
                      <a:r>
                        <a:rPr lang="en-US" sz="900">
                          <a:effectLst/>
                          <a:latin typeface="+mn-lt"/>
                          <a:ea typeface="DengXian" panose="02010600030101010101" pitchFamily="2" charset="-122"/>
                          <a:cs typeface="Times New Roman" panose="02020603050405020304" pitchFamily="18" charset="0"/>
                        </a:rPr>
                        <a:t>93%</a:t>
                      </a:r>
                    </a:p>
                  </a:txBody>
                  <a:tcPr marL="51435" marR="51435" marT="0" marB="0" anchor="ctr">
                    <a:lnL w="12700" cap="flat" cmpd="sng" algn="ctr">
                      <a:solidFill>
                        <a:schemeClr val="accent6">
                          <a:lumMod val="60000"/>
                          <a:lumOff val="40000"/>
                        </a:schemeClr>
                      </a:solidFill>
                      <a:prstDash val="solid"/>
                      <a:round/>
                      <a:headEnd type="none" w="med" len="med"/>
                      <a:tailEnd type="none" w="med" len="med"/>
                    </a:lnL>
                    <a:noFill/>
                  </a:tcPr>
                </a:tc>
                <a:tc>
                  <a:txBody>
                    <a:bodyPr/>
                    <a:lstStyle/>
                    <a:p>
                      <a:pPr marL="0" marR="0" algn="ctr">
                        <a:lnSpc>
                          <a:spcPct val="107000"/>
                        </a:lnSpc>
                        <a:spcBef>
                          <a:spcPts val="0"/>
                        </a:spcBef>
                        <a:spcAft>
                          <a:spcPts val="0"/>
                        </a:spcAft>
                        <a:tabLst>
                          <a:tab pos="596265" algn="l"/>
                        </a:tabLst>
                      </a:pPr>
                      <a:r>
                        <a:rPr lang="en-US" sz="900">
                          <a:effectLst/>
                          <a:latin typeface="+mn-lt"/>
                          <a:ea typeface="DengXian" panose="02010600030101010101" pitchFamily="2" charset="-122"/>
                          <a:cs typeface="Times New Roman" panose="02020603050405020304" pitchFamily="18" charset="0"/>
                        </a:rPr>
                        <a:t>88%</a:t>
                      </a:r>
                    </a:p>
                  </a:txBody>
                  <a:tcPr marL="51435" marR="51435" marT="0" marB="0" anchor="ctr">
                    <a:lnR w="12700" cap="flat" cmpd="sng" algn="ctr">
                      <a:solidFill>
                        <a:schemeClr val="accent6">
                          <a:lumMod val="60000"/>
                          <a:lumOff val="40000"/>
                        </a:schemeClr>
                      </a:solidFill>
                      <a:prstDash val="solid"/>
                      <a:round/>
                      <a:headEnd type="none" w="med" len="med"/>
                      <a:tailEnd type="none" w="med" len="med"/>
                    </a:lnR>
                    <a:noFill/>
                  </a:tcPr>
                </a:tc>
                <a:extLst>
                  <a:ext uri="{0D108BD9-81ED-4DB2-BD59-A6C34878D82A}">
                    <a16:rowId xmlns:a16="http://schemas.microsoft.com/office/drawing/2014/main" xmlns="" val="1677742219"/>
                  </a:ext>
                </a:extLst>
              </a:tr>
              <a:tr h="236802">
                <a:tc>
                  <a:txBody>
                    <a:bodyPr/>
                    <a:lstStyle/>
                    <a:p>
                      <a:pPr marL="0" marR="0" algn="ctr">
                        <a:lnSpc>
                          <a:spcPct val="107000"/>
                        </a:lnSpc>
                        <a:spcBef>
                          <a:spcPts val="0"/>
                        </a:spcBef>
                        <a:spcAft>
                          <a:spcPts val="0"/>
                        </a:spcAft>
                        <a:tabLst>
                          <a:tab pos="596265" algn="l"/>
                        </a:tabLst>
                      </a:pPr>
                      <a:r>
                        <a:rPr lang="en-US" sz="900">
                          <a:effectLst/>
                          <a:latin typeface="+mn-lt"/>
                          <a:ea typeface="DengXian" panose="02010600030101010101" pitchFamily="2" charset="-122"/>
                          <a:cs typeface="Times New Roman" panose="02020603050405020304" pitchFamily="18" charset="0"/>
                        </a:rPr>
                        <a:t>City of Capitola</a:t>
                      </a:r>
                    </a:p>
                  </a:txBody>
                  <a:tcPr marL="51435" marR="51435" marT="0" marB="0" anchor="ctr">
                    <a:lnL w="12700" cap="flat" cmpd="sng" algn="ctr">
                      <a:solidFill>
                        <a:srgbClr val="F9A134"/>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solidFill>
                      <a:srgbClr val="FEF0DE"/>
                    </a:solidFill>
                  </a:tcPr>
                </a:tc>
                <a:tc>
                  <a:txBody>
                    <a:bodyPr/>
                    <a:lstStyle/>
                    <a:p>
                      <a:pPr marL="0" marR="0" algn="ctr">
                        <a:lnSpc>
                          <a:spcPct val="107000"/>
                        </a:lnSpc>
                        <a:spcBef>
                          <a:spcPts val="0"/>
                        </a:spcBef>
                        <a:spcAft>
                          <a:spcPts val="0"/>
                        </a:spcAft>
                        <a:tabLst>
                          <a:tab pos="596265" algn="l"/>
                        </a:tabLst>
                      </a:pPr>
                      <a:r>
                        <a:rPr lang="en-US" sz="900">
                          <a:effectLst/>
                          <a:latin typeface="+mn-lt"/>
                          <a:ea typeface="DengXian" panose="02010600030101010101" pitchFamily="2" charset="-122"/>
                          <a:cs typeface="Times New Roman" panose="02020603050405020304" pitchFamily="18" charset="0"/>
                        </a:rPr>
                        <a:t>29%</a:t>
                      </a:r>
                    </a:p>
                  </a:txBody>
                  <a:tcPr marL="51435" marR="51435" marT="0" marB="0" anchor="ctr">
                    <a:lnL w="12700" cap="flat" cmpd="sng" algn="ctr">
                      <a:solidFill>
                        <a:schemeClr val="accent6">
                          <a:lumMod val="60000"/>
                          <a:lumOff val="40000"/>
                        </a:schemeClr>
                      </a:solidFill>
                      <a:prstDash val="solid"/>
                      <a:round/>
                      <a:headEnd type="none" w="med" len="med"/>
                      <a:tailEnd type="none" w="med" len="med"/>
                    </a:lnL>
                    <a:noFill/>
                  </a:tcPr>
                </a:tc>
                <a:tc>
                  <a:txBody>
                    <a:bodyPr/>
                    <a:lstStyle/>
                    <a:p>
                      <a:pPr marL="0" marR="0" algn="ctr">
                        <a:lnSpc>
                          <a:spcPct val="107000"/>
                        </a:lnSpc>
                        <a:spcBef>
                          <a:spcPts val="0"/>
                        </a:spcBef>
                        <a:spcAft>
                          <a:spcPts val="0"/>
                        </a:spcAft>
                        <a:tabLst>
                          <a:tab pos="596265" algn="l"/>
                        </a:tabLst>
                      </a:pPr>
                      <a:r>
                        <a:rPr lang="en-US" sz="900">
                          <a:effectLst/>
                          <a:latin typeface="+mn-lt"/>
                          <a:ea typeface="DengXian" panose="02010600030101010101" pitchFamily="2" charset="-122"/>
                          <a:cs typeface="Times New Roman" panose="02020603050405020304" pitchFamily="18" charset="0"/>
                        </a:rPr>
                        <a:t>37%</a:t>
                      </a:r>
                    </a:p>
                  </a:txBody>
                  <a:tcPr marL="51435" marR="51435" marT="0" marB="0" anchor="ctr">
                    <a:lnR w="12700" cap="flat" cmpd="sng" algn="ctr">
                      <a:solidFill>
                        <a:schemeClr val="accent6">
                          <a:lumMod val="60000"/>
                          <a:lumOff val="40000"/>
                        </a:schemeClr>
                      </a:solidFill>
                      <a:prstDash val="solid"/>
                      <a:round/>
                      <a:headEnd type="none" w="med" len="med"/>
                      <a:tailEnd type="none" w="med" len="med"/>
                    </a:lnR>
                    <a:noFill/>
                  </a:tcPr>
                </a:tc>
                <a:extLst>
                  <a:ext uri="{0D108BD9-81ED-4DB2-BD59-A6C34878D82A}">
                    <a16:rowId xmlns:a16="http://schemas.microsoft.com/office/drawing/2014/main" xmlns="" val="1862001135"/>
                  </a:ext>
                </a:extLst>
              </a:tr>
              <a:tr h="236802">
                <a:tc>
                  <a:txBody>
                    <a:bodyPr/>
                    <a:lstStyle/>
                    <a:p>
                      <a:pPr marL="0" marR="0" algn="ctr">
                        <a:lnSpc>
                          <a:spcPct val="107000"/>
                        </a:lnSpc>
                        <a:spcBef>
                          <a:spcPts val="0"/>
                        </a:spcBef>
                        <a:spcAft>
                          <a:spcPts val="0"/>
                        </a:spcAft>
                        <a:tabLst>
                          <a:tab pos="596265" algn="l"/>
                        </a:tabLst>
                      </a:pPr>
                      <a:r>
                        <a:rPr lang="en-US" sz="900">
                          <a:effectLst/>
                          <a:latin typeface="+mn-lt"/>
                          <a:ea typeface="DengXian" panose="02010600030101010101" pitchFamily="2" charset="-122"/>
                          <a:cs typeface="Times New Roman" panose="02020603050405020304" pitchFamily="18" charset="0"/>
                        </a:rPr>
                        <a:t>Aptos</a:t>
                      </a:r>
                    </a:p>
                  </a:txBody>
                  <a:tcPr marL="51435" marR="51435" marT="0" marB="0" anchor="ctr">
                    <a:lnL w="12700" cap="flat" cmpd="sng" algn="ctr">
                      <a:solidFill>
                        <a:srgbClr val="F9A134"/>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noFill/>
                  </a:tcPr>
                </a:tc>
                <a:tc>
                  <a:txBody>
                    <a:bodyPr/>
                    <a:lstStyle/>
                    <a:p>
                      <a:pPr marL="0" marR="0" algn="ctr">
                        <a:lnSpc>
                          <a:spcPct val="107000"/>
                        </a:lnSpc>
                        <a:spcBef>
                          <a:spcPts val="0"/>
                        </a:spcBef>
                        <a:spcAft>
                          <a:spcPts val="0"/>
                        </a:spcAft>
                        <a:tabLst>
                          <a:tab pos="596265" algn="l"/>
                        </a:tabLst>
                      </a:pPr>
                      <a:r>
                        <a:rPr lang="en-US" sz="900">
                          <a:effectLst/>
                          <a:latin typeface="+mn-lt"/>
                          <a:ea typeface="DengXian" panose="02010600030101010101" pitchFamily="2" charset="-122"/>
                          <a:cs typeface="Times New Roman" panose="02020603050405020304" pitchFamily="18" charset="0"/>
                        </a:rPr>
                        <a:t>18%</a:t>
                      </a:r>
                    </a:p>
                  </a:txBody>
                  <a:tcPr marL="51435" marR="51435" marT="0" marB="0" anchor="ctr">
                    <a:lnL w="12700" cap="flat" cmpd="sng" algn="ctr">
                      <a:solidFill>
                        <a:schemeClr val="accent6">
                          <a:lumMod val="60000"/>
                          <a:lumOff val="40000"/>
                        </a:schemeClr>
                      </a:solidFill>
                      <a:prstDash val="solid"/>
                      <a:round/>
                      <a:headEnd type="none" w="med" len="med"/>
                      <a:tailEnd type="none" w="med" len="med"/>
                    </a:lnL>
                    <a:noFill/>
                  </a:tcPr>
                </a:tc>
                <a:tc>
                  <a:txBody>
                    <a:bodyPr/>
                    <a:lstStyle/>
                    <a:p>
                      <a:pPr marL="0" marR="0" algn="ctr">
                        <a:lnSpc>
                          <a:spcPct val="107000"/>
                        </a:lnSpc>
                        <a:spcBef>
                          <a:spcPts val="0"/>
                        </a:spcBef>
                        <a:spcAft>
                          <a:spcPts val="0"/>
                        </a:spcAft>
                        <a:tabLst>
                          <a:tab pos="596265" algn="l"/>
                        </a:tabLst>
                      </a:pPr>
                      <a:r>
                        <a:rPr lang="en-US" sz="900">
                          <a:effectLst/>
                          <a:latin typeface="+mn-lt"/>
                          <a:ea typeface="DengXian" panose="02010600030101010101" pitchFamily="2" charset="-122"/>
                          <a:cs typeface="Times New Roman" panose="02020603050405020304" pitchFamily="18" charset="0"/>
                        </a:rPr>
                        <a:t>19%</a:t>
                      </a:r>
                    </a:p>
                  </a:txBody>
                  <a:tcPr marL="51435" marR="51435" marT="0" marB="0" anchor="ctr">
                    <a:lnR w="12700" cap="flat" cmpd="sng" algn="ctr">
                      <a:solidFill>
                        <a:schemeClr val="accent6">
                          <a:lumMod val="60000"/>
                          <a:lumOff val="40000"/>
                        </a:schemeClr>
                      </a:solidFill>
                      <a:prstDash val="solid"/>
                      <a:round/>
                      <a:headEnd type="none" w="med" len="med"/>
                      <a:tailEnd type="none" w="med" len="med"/>
                    </a:lnR>
                    <a:noFill/>
                  </a:tcPr>
                </a:tc>
                <a:extLst>
                  <a:ext uri="{0D108BD9-81ED-4DB2-BD59-A6C34878D82A}">
                    <a16:rowId xmlns:a16="http://schemas.microsoft.com/office/drawing/2014/main" xmlns="" val="3041328441"/>
                  </a:ext>
                </a:extLst>
              </a:tr>
              <a:tr h="236802">
                <a:tc>
                  <a:txBody>
                    <a:bodyPr/>
                    <a:lstStyle/>
                    <a:p>
                      <a:pPr marL="0" marR="0" algn="ctr">
                        <a:lnSpc>
                          <a:spcPct val="107000"/>
                        </a:lnSpc>
                        <a:spcBef>
                          <a:spcPts val="0"/>
                        </a:spcBef>
                        <a:spcAft>
                          <a:spcPts val="0"/>
                        </a:spcAft>
                        <a:tabLst>
                          <a:tab pos="596265" algn="l"/>
                        </a:tabLst>
                      </a:pPr>
                      <a:r>
                        <a:rPr lang="en-US" sz="900">
                          <a:effectLst/>
                          <a:latin typeface="+mn-lt"/>
                          <a:ea typeface="DengXian" panose="02010600030101010101" pitchFamily="2" charset="-122"/>
                          <a:cs typeface="Times New Roman" panose="02020603050405020304" pitchFamily="18" charset="0"/>
                        </a:rPr>
                        <a:t>City of Scotts Valley</a:t>
                      </a:r>
                    </a:p>
                  </a:txBody>
                  <a:tcPr marL="51435" marR="51435" marT="0" marB="0" anchor="ctr">
                    <a:lnL w="12700" cap="flat" cmpd="sng" algn="ctr">
                      <a:solidFill>
                        <a:srgbClr val="F9A134"/>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solidFill>
                      <a:srgbClr val="FEF0DE"/>
                    </a:solidFill>
                  </a:tcPr>
                </a:tc>
                <a:tc>
                  <a:txBody>
                    <a:bodyPr/>
                    <a:lstStyle/>
                    <a:p>
                      <a:pPr marL="0" marR="0" algn="ctr">
                        <a:lnSpc>
                          <a:spcPct val="107000"/>
                        </a:lnSpc>
                        <a:spcBef>
                          <a:spcPts val="0"/>
                        </a:spcBef>
                        <a:spcAft>
                          <a:spcPts val="0"/>
                        </a:spcAft>
                        <a:tabLst>
                          <a:tab pos="596265" algn="l"/>
                        </a:tabLst>
                      </a:pPr>
                      <a:r>
                        <a:rPr lang="en-US" sz="900">
                          <a:effectLst/>
                          <a:latin typeface="+mn-lt"/>
                          <a:ea typeface="DengXian" panose="02010600030101010101" pitchFamily="2" charset="-122"/>
                          <a:cs typeface="Times New Roman" panose="02020603050405020304" pitchFamily="18" charset="0"/>
                        </a:rPr>
                        <a:t>15%</a:t>
                      </a:r>
                    </a:p>
                  </a:txBody>
                  <a:tcPr marL="51435" marR="51435" marT="0" marB="0" anchor="ctr">
                    <a:lnL w="12700" cap="flat" cmpd="sng" algn="ctr">
                      <a:solidFill>
                        <a:schemeClr val="accent6">
                          <a:lumMod val="60000"/>
                          <a:lumOff val="40000"/>
                        </a:schemeClr>
                      </a:solidFill>
                      <a:prstDash val="solid"/>
                      <a:round/>
                      <a:headEnd type="none" w="med" len="med"/>
                      <a:tailEnd type="none" w="med" len="med"/>
                    </a:lnL>
                    <a:noFill/>
                  </a:tcPr>
                </a:tc>
                <a:tc>
                  <a:txBody>
                    <a:bodyPr/>
                    <a:lstStyle/>
                    <a:p>
                      <a:pPr marL="0" marR="0" algn="ctr">
                        <a:lnSpc>
                          <a:spcPct val="107000"/>
                        </a:lnSpc>
                        <a:spcBef>
                          <a:spcPts val="0"/>
                        </a:spcBef>
                        <a:spcAft>
                          <a:spcPts val="0"/>
                        </a:spcAft>
                        <a:tabLst>
                          <a:tab pos="596265" algn="l"/>
                        </a:tabLst>
                      </a:pPr>
                      <a:r>
                        <a:rPr lang="en-US" sz="900">
                          <a:effectLst/>
                          <a:latin typeface="+mn-lt"/>
                          <a:ea typeface="DengXian" panose="02010600030101010101" pitchFamily="2" charset="-122"/>
                          <a:cs typeface="Times New Roman" panose="02020603050405020304" pitchFamily="18" charset="0"/>
                        </a:rPr>
                        <a:t>12%</a:t>
                      </a:r>
                    </a:p>
                  </a:txBody>
                  <a:tcPr marL="51435" marR="51435" marT="0" marB="0" anchor="ctr">
                    <a:lnR w="12700" cap="flat" cmpd="sng" algn="ctr">
                      <a:solidFill>
                        <a:schemeClr val="accent6">
                          <a:lumMod val="60000"/>
                          <a:lumOff val="40000"/>
                        </a:schemeClr>
                      </a:solidFill>
                      <a:prstDash val="solid"/>
                      <a:round/>
                      <a:headEnd type="none" w="med" len="med"/>
                      <a:tailEnd type="none" w="med" len="med"/>
                    </a:lnR>
                    <a:noFill/>
                  </a:tcPr>
                </a:tc>
                <a:extLst>
                  <a:ext uri="{0D108BD9-81ED-4DB2-BD59-A6C34878D82A}">
                    <a16:rowId xmlns:a16="http://schemas.microsoft.com/office/drawing/2014/main" xmlns="" val="1204485895"/>
                  </a:ext>
                </a:extLst>
              </a:tr>
              <a:tr h="236802">
                <a:tc>
                  <a:txBody>
                    <a:bodyPr/>
                    <a:lstStyle/>
                    <a:p>
                      <a:pPr marL="0" marR="0" algn="ctr">
                        <a:lnSpc>
                          <a:spcPct val="107000"/>
                        </a:lnSpc>
                        <a:spcBef>
                          <a:spcPts val="0"/>
                        </a:spcBef>
                        <a:spcAft>
                          <a:spcPts val="0"/>
                        </a:spcAft>
                        <a:tabLst>
                          <a:tab pos="596265" algn="l"/>
                        </a:tabLst>
                      </a:pPr>
                      <a:r>
                        <a:rPr lang="en-US" sz="900">
                          <a:effectLst/>
                          <a:latin typeface="+mn-lt"/>
                          <a:ea typeface="DengXian" panose="02010600030101010101" pitchFamily="2" charset="-122"/>
                          <a:cs typeface="Times New Roman" panose="02020603050405020304" pitchFamily="18" charset="0"/>
                        </a:rPr>
                        <a:t>City of Watsonville</a:t>
                      </a:r>
                    </a:p>
                  </a:txBody>
                  <a:tcPr marL="51435" marR="51435" marT="0" marB="0" anchor="ctr">
                    <a:lnL w="12700" cap="flat" cmpd="sng" algn="ctr">
                      <a:solidFill>
                        <a:srgbClr val="F9A134"/>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noFill/>
                  </a:tcPr>
                </a:tc>
                <a:tc>
                  <a:txBody>
                    <a:bodyPr/>
                    <a:lstStyle/>
                    <a:p>
                      <a:pPr marL="0" marR="0" algn="ctr">
                        <a:lnSpc>
                          <a:spcPct val="107000"/>
                        </a:lnSpc>
                        <a:spcBef>
                          <a:spcPts val="0"/>
                        </a:spcBef>
                        <a:spcAft>
                          <a:spcPts val="0"/>
                        </a:spcAft>
                        <a:tabLst>
                          <a:tab pos="596265" algn="l"/>
                        </a:tabLst>
                      </a:pPr>
                      <a:r>
                        <a:rPr lang="en-US" sz="900">
                          <a:effectLst/>
                          <a:latin typeface="+mn-lt"/>
                          <a:ea typeface="DengXian" panose="02010600030101010101" pitchFamily="2" charset="-122"/>
                          <a:cs typeface="Times New Roman" panose="02020603050405020304" pitchFamily="18" charset="0"/>
                        </a:rPr>
                        <a:t>12%</a:t>
                      </a:r>
                    </a:p>
                  </a:txBody>
                  <a:tcPr marL="51435" marR="51435" marT="0" marB="0" anchor="ctr">
                    <a:lnL w="12700" cap="flat" cmpd="sng" algn="ctr">
                      <a:solidFill>
                        <a:schemeClr val="accent6">
                          <a:lumMod val="60000"/>
                          <a:lumOff val="40000"/>
                        </a:schemeClr>
                      </a:solidFill>
                      <a:prstDash val="solid"/>
                      <a:round/>
                      <a:headEnd type="none" w="med" len="med"/>
                      <a:tailEnd type="none" w="med" len="med"/>
                    </a:lnL>
                    <a:noFill/>
                  </a:tcPr>
                </a:tc>
                <a:tc>
                  <a:txBody>
                    <a:bodyPr/>
                    <a:lstStyle/>
                    <a:p>
                      <a:pPr marL="0" marR="0" algn="ctr">
                        <a:lnSpc>
                          <a:spcPct val="107000"/>
                        </a:lnSpc>
                        <a:spcBef>
                          <a:spcPts val="0"/>
                        </a:spcBef>
                        <a:spcAft>
                          <a:spcPts val="0"/>
                        </a:spcAft>
                        <a:tabLst>
                          <a:tab pos="596265" algn="l"/>
                        </a:tabLst>
                      </a:pPr>
                      <a:r>
                        <a:rPr lang="en-US" sz="900">
                          <a:effectLst/>
                          <a:latin typeface="+mn-lt"/>
                          <a:ea typeface="DengXian" panose="02010600030101010101" pitchFamily="2" charset="-122"/>
                          <a:cs typeface="Times New Roman" panose="02020603050405020304" pitchFamily="18" charset="0"/>
                        </a:rPr>
                        <a:t>18%</a:t>
                      </a:r>
                    </a:p>
                  </a:txBody>
                  <a:tcPr marL="51435" marR="51435" marT="0" marB="0" anchor="ctr">
                    <a:lnR w="12700" cap="flat" cmpd="sng" algn="ctr">
                      <a:solidFill>
                        <a:schemeClr val="accent6">
                          <a:lumMod val="60000"/>
                          <a:lumOff val="40000"/>
                        </a:schemeClr>
                      </a:solidFill>
                      <a:prstDash val="solid"/>
                      <a:round/>
                      <a:headEnd type="none" w="med" len="med"/>
                      <a:tailEnd type="none" w="med" len="med"/>
                    </a:lnR>
                    <a:noFill/>
                  </a:tcPr>
                </a:tc>
                <a:extLst>
                  <a:ext uri="{0D108BD9-81ED-4DB2-BD59-A6C34878D82A}">
                    <a16:rowId xmlns:a16="http://schemas.microsoft.com/office/drawing/2014/main" xmlns="" val="1297423659"/>
                  </a:ext>
                </a:extLst>
              </a:tr>
              <a:tr h="236802">
                <a:tc>
                  <a:txBody>
                    <a:bodyPr/>
                    <a:lstStyle/>
                    <a:p>
                      <a:pPr marL="0" marR="0" algn="ctr">
                        <a:lnSpc>
                          <a:spcPct val="107000"/>
                        </a:lnSpc>
                        <a:spcBef>
                          <a:spcPts val="0"/>
                        </a:spcBef>
                        <a:spcAft>
                          <a:spcPts val="0"/>
                        </a:spcAft>
                        <a:tabLst>
                          <a:tab pos="596265" algn="l"/>
                        </a:tabLst>
                      </a:pPr>
                      <a:r>
                        <a:rPr lang="en-US" sz="900">
                          <a:effectLst/>
                          <a:latin typeface="+mn-lt"/>
                          <a:ea typeface="DengXian" panose="02010600030101010101" pitchFamily="2" charset="-122"/>
                          <a:cs typeface="Times New Roman" panose="02020603050405020304" pitchFamily="18" charset="0"/>
                        </a:rPr>
                        <a:t>San Lorenzo Valley</a:t>
                      </a:r>
                    </a:p>
                  </a:txBody>
                  <a:tcPr marL="51435" marR="51435" marT="0" marB="0" anchor="ctr">
                    <a:lnL w="12700" cap="flat" cmpd="sng" algn="ctr">
                      <a:solidFill>
                        <a:srgbClr val="F9A134"/>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solidFill>
                      <a:srgbClr val="FEF0DE"/>
                    </a:solidFill>
                  </a:tcPr>
                </a:tc>
                <a:tc>
                  <a:txBody>
                    <a:bodyPr/>
                    <a:lstStyle/>
                    <a:p>
                      <a:pPr marL="0" marR="0" algn="ctr">
                        <a:lnSpc>
                          <a:spcPct val="107000"/>
                        </a:lnSpc>
                        <a:spcBef>
                          <a:spcPts val="0"/>
                        </a:spcBef>
                        <a:spcAft>
                          <a:spcPts val="0"/>
                        </a:spcAft>
                        <a:tabLst>
                          <a:tab pos="596265" algn="l"/>
                        </a:tabLst>
                      </a:pPr>
                      <a:r>
                        <a:rPr lang="en-US" sz="900">
                          <a:effectLst/>
                          <a:latin typeface="+mn-lt"/>
                          <a:ea typeface="DengXian" panose="02010600030101010101" pitchFamily="2" charset="-122"/>
                          <a:cs typeface="Times New Roman" panose="02020603050405020304" pitchFamily="18" charset="0"/>
                        </a:rPr>
                        <a:t>11%</a:t>
                      </a:r>
                    </a:p>
                  </a:txBody>
                  <a:tcPr marL="51435" marR="51435" marT="0" marB="0" anchor="ctr">
                    <a:lnL w="12700" cap="flat" cmpd="sng" algn="ctr">
                      <a:solidFill>
                        <a:schemeClr val="accent6">
                          <a:lumMod val="60000"/>
                          <a:lumOff val="40000"/>
                        </a:schemeClr>
                      </a:solidFill>
                      <a:prstDash val="solid"/>
                      <a:round/>
                      <a:headEnd type="none" w="med" len="med"/>
                      <a:tailEnd type="none" w="med" len="med"/>
                    </a:lnL>
                    <a:noFill/>
                  </a:tcPr>
                </a:tc>
                <a:tc>
                  <a:txBody>
                    <a:bodyPr/>
                    <a:lstStyle/>
                    <a:p>
                      <a:pPr marL="0" marR="0" algn="ctr">
                        <a:lnSpc>
                          <a:spcPct val="107000"/>
                        </a:lnSpc>
                        <a:spcBef>
                          <a:spcPts val="0"/>
                        </a:spcBef>
                        <a:spcAft>
                          <a:spcPts val="0"/>
                        </a:spcAft>
                        <a:tabLst>
                          <a:tab pos="596265" algn="l"/>
                        </a:tabLst>
                      </a:pPr>
                      <a:r>
                        <a:rPr lang="en-US" sz="900">
                          <a:effectLst/>
                          <a:latin typeface="+mn-lt"/>
                          <a:ea typeface="DengXian" panose="02010600030101010101" pitchFamily="2" charset="-122"/>
                          <a:cs typeface="Times New Roman" panose="02020603050405020304" pitchFamily="18" charset="0"/>
                        </a:rPr>
                        <a:t>13%</a:t>
                      </a:r>
                    </a:p>
                  </a:txBody>
                  <a:tcPr marL="51435" marR="51435" marT="0" marB="0" anchor="ctr">
                    <a:lnR w="12700" cap="flat" cmpd="sng" algn="ctr">
                      <a:solidFill>
                        <a:schemeClr val="accent6">
                          <a:lumMod val="60000"/>
                          <a:lumOff val="40000"/>
                        </a:schemeClr>
                      </a:solidFill>
                      <a:prstDash val="solid"/>
                      <a:round/>
                      <a:headEnd type="none" w="med" len="med"/>
                      <a:tailEnd type="none" w="med" len="med"/>
                    </a:lnR>
                    <a:noFill/>
                  </a:tcPr>
                </a:tc>
                <a:extLst>
                  <a:ext uri="{0D108BD9-81ED-4DB2-BD59-A6C34878D82A}">
                    <a16:rowId xmlns:a16="http://schemas.microsoft.com/office/drawing/2014/main" xmlns="" val="3981820239"/>
                  </a:ext>
                </a:extLst>
              </a:tr>
              <a:tr h="236802">
                <a:tc>
                  <a:txBody>
                    <a:bodyPr/>
                    <a:lstStyle/>
                    <a:p>
                      <a:pPr marL="0" marR="0" algn="ctr">
                        <a:lnSpc>
                          <a:spcPct val="107000"/>
                        </a:lnSpc>
                        <a:spcBef>
                          <a:spcPts val="0"/>
                        </a:spcBef>
                        <a:spcAft>
                          <a:spcPts val="0"/>
                        </a:spcAft>
                        <a:tabLst>
                          <a:tab pos="596265" algn="l"/>
                        </a:tabLst>
                      </a:pPr>
                      <a:r>
                        <a:rPr lang="en-US" sz="900">
                          <a:effectLst/>
                          <a:latin typeface="+mn-lt"/>
                          <a:ea typeface="DengXian" panose="02010600030101010101" pitchFamily="2" charset="-122"/>
                          <a:cs typeface="Times New Roman" panose="02020603050405020304" pitchFamily="18" charset="0"/>
                        </a:rPr>
                        <a:t>Davenport (north coast)</a:t>
                      </a:r>
                    </a:p>
                  </a:txBody>
                  <a:tcPr marL="51435" marR="51435" marT="0" marB="0" anchor="ctr">
                    <a:lnL w="12700" cap="flat" cmpd="sng" algn="ctr">
                      <a:solidFill>
                        <a:srgbClr val="F9A134"/>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noFill/>
                  </a:tcPr>
                </a:tc>
                <a:tc>
                  <a:txBody>
                    <a:bodyPr/>
                    <a:lstStyle/>
                    <a:p>
                      <a:pPr marL="0" marR="0" algn="ctr">
                        <a:lnSpc>
                          <a:spcPct val="107000"/>
                        </a:lnSpc>
                        <a:spcBef>
                          <a:spcPts val="0"/>
                        </a:spcBef>
                        <a:spcAft>
                          <a:spcPts val="0"/>
                        </a:spcAft>
                        <a:tabLst>
                          <a:tab pos="596265" algn="l"/>
                        </a:tabLst>
                      </a:pPr>
                      <a:r>
                        <a:rPr lang="en-US" sz="900">
                          <a:effectLst/>
                          <a:latin typeface="+mn-lt"/>
                          <a:ea typeface="DengXian" panose="02010600030101010101" pitchFamily="2" charset="-122"/>
                          <a:cs typeface="Times New Roman" panose="02020603050405020304" pitchFamily="18" charset="0"/>
                        </a:rPr>
                        <a:t>4%</a:t>
                      </a:r>
                    </a:p>
                  </a:txBody>
                  <a:tcPr marL="51435" marR="51435" marT="0" marB="0" anchor="ctr">
                    <a:lnL w="12700" cap="flat" cmpd="sng" algn="ctr">
                      <a:solidFill>
                        <a:schemeClr val="accent6">
                          <a:lumMod val="60000"/>
                          <a:lumOff val="40000"/>
                        </a:schemeClr>
                      </a:solidFill>
                      <a:prstDash val="solid"/>
                      <a:round/>
                      <a:headEnd type="none" w="med" len="med"/>
                      <a:tailEnd type="none" w="med" len="med"/>
                    </a:lnL>
                    <a:noFill/>
                  </a:tcPr>
                </a:tc>
                <a:tc>
                  <a:txBody>
                    <a:bodyPr/>
                    <a:lstStyle/>
                    <a:p>
                      <a:pPr marL="0" marR="0" algn="ctr">
                        <a:lnSpc>
                          <a:spcPct val="107000"/>
                        </a:lnSpc>
                        <a:spcBef>
                          <a:spcPts val="0"/>
                        </a:spcBef>
                        <a:spcAft>
                          <a:spcPts val="0"/>
                        </a:spcAft>
                        <a:tabLst>
                          <a:tab pos="596265" algn="l"/>
                        </a:tabLst>
                      </a:pPr>
                      <a:r>
                        <a:rPr lang="en-US" sz="900">
                          <a:effectLst/>
                          <a:latin typeface="+mn-lt"/>
                          <a:ea typeface="DengXian" panose="02010600030101010101" pitchFamily="2" charset="-122"/>
                          <a:cs typeface="Times New Roman" panose="02020603050405020304" pitchFamily="18" charset="0"/>
                        </a:rPr>
                        <a:t>18%</a:t>
                      </a:r>
                    </a:p>
                  </a:txBody>
                  <a:tcPr marL="51435" marR="51435" marT="0" marB="0" anchor="ctr">
                    <a:lnR w="12700" cap="flat" cmpd="sng" algn="ctr">
                      <a:solidFill>
                        <a:schemeClr val="accent6">
                          <a:lumMod val="60000"/>
                          <a:lumOff val="40000"/>
                        </a:schemeClr>
                      </a:solidFill>
                      <a:prstDash val="solid"/>
                      <a:round/>
                      <a:headEnd type="none" w="med" len="med"/>
                      <a:tailEnd type="none" w="med" len="med"/>
                    </a:lnR>
                    <a:noFill/>
                  </a:tcPr>
                </a:tc>
                <a:extLst>
                  <a:ext uri="{0D108BD9-81ED-4DB2-BD59-A6C34878D82A}">
                    <a16:rowId xmlns:a16="http://schemas.microsoft.com/office/drawing/2014/main" xmlns="" val="3061737608"/>
                  </a:ext>
                </a:extLst>
              </a:tr>
              <a:tr h="236802">
                <a:tc>
                  <a:txBody>
                    <a:bodyPr/>
                    <a:lstStyle/>
                    <a:p>
                      <a:pPr marL="0" marR="0" algn="ctr">
                        <a:lnSpc>
                          <a:spcPct val="107000"/>
                        </a:lnSpc>
                        <a:spcBef>
                          <a:spcPts val="0"/>
                        </a:spcBef>
                        <a:spcAft>
                          <a:spcPts val="0"/>
                        </a:spcAft>
                        <a:tabLst>
                          <a:tab pos="596265" algn="l"/>
                        </a:tabLst>
                      </a:pPr>
                      <a:r>
                        <a:rPr lang="en-US" sz="900">
                          <a:effectLst/>
                          <a:latin typeface="+mn-lt"/>
                          <a:ea typeface="DengXian" panose="02010600030101010101" pitchFamily="2" charset="-122"/>
                          <a:cs typeface="Times New Roman" panose="02020603050405020304" pitchFamily="18" charset="0"/>
                        </a:rPr>
                        <a:t>Other areas of Santa Cruz County</a:t>
                      </a:r>
                    </a:p>
                  </a:txBody>
                  <a:tcPr marL="51435" marR="51435" marT="0" marB="0" anchor="ctr">
                    <a:lnL w="12700" cap="flat" cmpd="sng" algn="ctr">
                      <a:solidFill>
                        <a:srgbClr val="F9A134"/>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B w="12700" cap="flat" cmpd="sng" algn="ctr">
                      <a:solidFill>
                        <a:srgbClr val="F9A134"/>
                      </a:solidFill>
                      <a:prstDash val="solid"/>
                      <a:round/>
                      <a:headEnd type="none" w="med" len="med"/>
                      <a:tailEnd type="none" w="med" len="med"/>
                    </a:lnB>
                    <a:solidFill>
                      <a:srgbClr val="FEF0DE"/>
                    </a:solidFill>
                  </a:tcPr>
                </a:tc>
                <a:tc>
                  <a:txBody>
                    <a:bodyPr/>
                    <a:lstStyle/>
                    <a:p>
                      <a:pPr marL="0" marR="0" algn="ctr">
                        <a:lnSpc>
                          <a:spcPct val="107000"/>
                        </a:lnSpc>
                        <a:spcBef>
                          <a:spcPts val="0"/>
                        </a:spcBef>
                        <a:spcAft>
                          <a:spcPts val="0"/>
                        </a:spcAft>
                        <a:tabLst>
                          <a:tab pos="596265" algn="l"/>
                        </a:tabLst>
                      </a:pPr>
                      <a:r>
                        <a:rPr lang="en-US" sz="900">
                          <a:effectLst/>
                          <a:latin typeface="+mn-lt"/>
                          <a:ea typeface="DengXian" panose="02010600030101010101" pitchFamily="2" charset="-122"/>
                          <a:cs typeface="Times New Roman" panose="02020603050405020304" pitchFamily="18" charset="0"/>
                        </a:rPr>
                        <a:t>11%</a:t>
                      </a:r>
                    </a:p>
                  </a:txBody>
                  <a:tcPr marL="51435" marR="51435" marT="0" marB="0" anchor="ctr">
                    <a:lnL w="12700" cap="flat" cmpd="sng" algn="ctr">
                      <a:solidFill>
                        <a:schemeClr val="accent6">
                          <a:lumMod val="60000"/>
                          <a:lumOff val="40000"/>
                        </a:schemeClr>
                      </a:solidFill>
                      <a:prstDash val="solid"/>
                      <a:round/>
                      <a:headEnd type="none" w="med" len="med"/>
                      <a:tailEnd type="none" w="med" len="med"/>
                    </a:lnL>
                    <a:lnB w="12700" cap="flat" cmpd="sng" algn="ctr">
                      <a:solidFill>
                        <a:schemeClr val="accent6">
                          <a:lumMod val="60000"/>
                          <a:lumOff val="40000"/>
                        </a:schemeClr>
                      </a:solidFill>
                      <a:prstDash val="solid"/>
                      <a:round/>
                      <a:headEnd type="none" w="med" len="med"/>
                      <a:tailEnd type="none" w="med" len="med"/>
                    </a:lnB>
                    <a:noFill/>
                  </a:tcPr>
                </a:tc>
                <a:tc>
                  <a:txBody>
                    <a:bodyPr/>
                    <a:lstStyle/>
                    <a:p>
                      <a:pPr marL="0" marR="0" algn="ctr">
                        <a:lnSpc>
                          <a:spcPct val="107000"/>
                        </a:lnSpc>
                        <a:spcBef>
                          <a:spcPts val="0"/>
                        </a:spcBef>
                        <a:spcAft>
                          <a:spcPts val="0"/>
                        </a:spcAft>
                        <a:tabLst>
                          <a:tab pos="596265" algn="l"/>
                        </a:tabLst>
                      </a:pPr>
                      <a:r>
                        <a:rPr lang="en-US" sz="900" dirty="0">
                          <a:effectLst/>
                          <a:latin typeface="+mn-lt"/>
                          <a:ea typeface="DengXian" panose="02010600030101010101" pitchFamily="2" charset="-122"/>
                          <a:cs typeface="Times New Roman" panose="02020603050405020304" pitchFamily="18" charset="0"/>
                        </a:rPr>
                        <a:t>25%</a:t>
                      </a:r>
                    </a:p>
                  </a:txBody>
                  <a:tcPr marL="51435" marR="51435" marT="0" marB="0" anchor="ctr">
                    <a:lnR w="12700" cap="flat" cmpd="sng" algn="ctr">
                      <a:solidFill>
                        <a:schemeClr val="accent6">
                          <a:lumMod val="60000"/>
                          <a:lumOff val="40000"/>
                        </a:schemeClr>
                      </a:solidFill>
                      <a:prstDash val="solid"/>
                      <a:round/>
                      <a:headEnd type="none" w="med" len="med"/>
                      <a:tailEnd type="none" w="med" len="med"/>
                    </a:lnR>
                    <a:lnB w="12700" cap="flat" cmpd="sng" algn="ctr">
                      <a:solidFill>
                        <a:schemeClr val="accent6">
                          <a:lumMod val="60000"/>
                          <a:lumOff val="40000"/>
                        </a:schemeClr>
                      </a:solidFill>
                      <a:prstDash val="solid"/>
                      <a:round/>
                      <a:headEnd type="none" w="med" len="med"/>
                      <a:tailEnd type="none" w="med" len="med"/>
                    </a:lnB>
                    <a:noFill/>
                  </a:tcPr>
                </a:tc>
                <a:extLst>
                  <a:ext uri="{0D108BD9-81ED-4DB2-BD59-A6C34878D82A}">
                    <a16:rowId xmlns:a16="http://schemas.microsoft.com/office/drawing/2014/main" xmlns="" val="1451660528"/>
                  </a:ext>
                </a:extLst>
              </a:tr>
            </a:tbl>
          </a:graphicData>
        </a:graphic>
      </p:graphicFrame>
    </p:spTree>
    <p:extLst>
      <p:ext uri="{BB962C8B-B14F-4D97-AF65-F5344CB8AC3E}">
        <p14:creationId xmlns:p14="http://schemas.microsoft.com/office/powerpoint/2010/main" val="488610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xmlns="" id="{B83D3C5A-2059-45E5-AD19-2740D03A625E}"/>
              </a:ext>
            </a:extLst>
          </p:cNvPr>
          <p:cNvSpPr txBox="1"/>
          <p:nvPr/>
        </p:nvSpPr>
        <p:spPr>
          <a:xfrm>
            <a:off x="1045126" y="682777"/>
            <a:ext cx="7489274" cy="1061829"/>
          </a:xfrm>
          <a:prstGeom prst="rect">
            <a:avLst/>
          </a:prstGeom>
          <a:noFill/>
        </p:spPr>
        <p:txBody>
          <a:bodyPr wrap="square" rtlCol="0">
            <a:spAutoFit/>
          </a:bodyPr>
          <a:lstStyle/>
          <a:p>
            <a:pPr algn="ctr"/>
            <a:r>
              <a:rPr lang="en-US" sz="1400" b="1" dirty="0">
                <a:solidFill>
                  <a:schemeClr val="accent1">
                    <a:lumMod val="75000"/>
                  </a:schemeClr>
                </a:solidFill>
              </a:rPr>
              <a:t>Think of your trips to Santa Cruz in the past two years.  What months did you visit? </a:t>
            </a:r>
          </a:p>
          <a:p>
            <a:pPr algn="ctr"/>
            <a:r>
              <a:rPr lang="en-US" sz="1400" b="1" dirty="0">
                <a:solidFill>
                  <a:schemeClr val="accent1">
                    <a:lumMod val="75000"/>
                  </a:schemeClr>
                </a:solidFill>
              </a:rPr>
              <a:t>If applicable, it is OK to check more than one for multiple trips.</a:t>
            </a:r>
          </a:p>
          <a:p>
            <a:pPr algn="ctr">
              <a:lnSpc>
                <a:spcPct val="50000"/>
              </a:lnSpc>
            </a:pPr>
            <a:endParaRPr lang="en-US" sz="1400" b="1" dirty="0">
              <a:solidFill>
                <a:schemeClr val="accent1">
                  <a:lumMod val="75000"/>
                </a:schemeClr>
              </a:solidFill>
            </a:endParaRPr>
          </a:p>
          <a:p>
            <a:pPr algn="ctr"/>
            <a:r>
              <a:rPr lang="en-US" sz="1400" b="1" dirty="0">
                <a:solidFill>
                  <a:schemeClr val="accent2">
                    <a:lumMod val="75000"/>
                  </a:schemeClr>
                </a:solidFill>
              </a:rPr>
              <a:t>Among Those in the Bay Area Took At Least One Overnight </a:t>
            </a:r>
          </a:p>
          <a:p>
            <a:pPr algn="ctr"/>
            <a:r>
              <a:rPr lang="en-US" sz="1400" b="1" dirty="0">
                <a:solidFill>
                  <a:schemeClr val="accent2">
                    <a:lumMod val="75000"/>
                  </a:schemeClr>
                </a:solidFill>
              </a:rPr>
              <a:t>or Daytrip to Santa Cruz in the Past Year</a:t>
            </a:r>
          </a:p>
        </p:txBody>
      </p:sp>
      <p:graphicFrame>
        <p:nvGraphicFramePr>
          <p:cNvPr id="5" name="Chart 4">
            <a:extLst>
              <a:ext uri="{FF2B5EF4-FFF2-40B4-BE49-F238E27FC236}">
                <a16:creationId xmlns:a16="http://schemas.microsoft.com/office/drawing/2014/main" xmlns="" id="{6192EA23-7B76-425E-AE83-BE14E2D4CF0A}"/>
              </a:ext>
            </a:extLst>
          </p:cNvPr>
          <p:cNvGraphicFramePr/>
          <p:nvPr>
            <p:extLst/>
          </p:nvPr>
        </p:nvGraphicFramePr>
        <p:xfrm>
          <a:off x="359326" y="2091776"/>
          <a:ext cx="8556074" cy="2315926"/>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xmlns="" id="{3F17846B-501F-4477-AE42-DE1246948C8E}"/>
              </a:ext>
            </a:extLst>
          </p:cNvPr>
          <p:cNvSpPr txBox="1"/>
          <p:nvPr/>
        </p:nvSpPr>
        <p:spPr>
          <a:xfrm>
            <a:off x="248393" y="4629150"/>
            <a:ext cx="2932213" cy="323165"/>
          </a:xfrm>
          <a:prstGeom prst="rect">
            <a:avLst/>
          </a:prstGeom>
          <a:noFill/>
        </p:spPr>
        <p:txBody>
          <a:bodyPr wrap="none" rtlCol="0">
            <a:spAutoFit/>
          </a:bodyPr>
          <a:lstStyle/>
          <a:p>
            <a:r>
              <a:rPr lang="en-US" sz="750" dirty="0"/>
              <a:t>Base: Bay Area Took At Least One Overnight Trip to Santa Cruz n=135;</a:t>
            </a:r>
          </a:p>
          <a:p>
            <a:r>
              <a:rPr lang="en-US" sz="750" dirty="0"/>
              <a:t>Bay Area Took At Least One Day Trip to Santa Cruz n=224</a:t>
            </a:r>
          </a:p>
        </p:txBody>
      </p:sp>
      <p:grpSp>
        <p:nvGrpSpPr>
          <p:cNvPr id="11" name="Group 10">
            <a:extLst>
              <a:ext uri="{FF2B5EF4-FFF2-40B4-BE49-F238E27FC236}">
                <a16:creationId xmlns:a16="http://schemas.microsoft.com/office/drawing/2014/main" xmlns="" id="{F080D566-2E90-E640-A25F-E35015CDA235}"/>
              </a:ext>
            </a:extLst>
          </p:cNvPr>
          <p:cNvGrpSpPr/>
          <p:nvPr/>
        </p:nvGrpSpPr>
        <p:grpSpPr>
          <a:xfrm>
            <a:off x="260535" y="1245390"/>
            <a:ext cx="685800" cy="685800"/>
            <a:chOff x="310414" y="2809964"/>
            <a:chExt cx="914400" cy="914400"/>
          </a:xfrm>
        </p:grpSpPr>
        <p:sp>
          <p:nvSpPr>
            <p:cNvPr id="12" name="Oval 11">
              <a:extLst>
                <a:ext uri="{FF2B5EF4-FFF2-40B4-BE49-F238E27FC236}">
                  <a16:creationId xmlns:a16="http://schemas.microsoft.com/office/drawing/2014/main" xmlns="" id="{E5EA3A71-8EA7-9442-9636-E4B00BE21B99}"/>
                </a:ext>
              </a:extLst>
            </p:cNvPr>
            <p:cNvSpPr/>
            <p:nvPr/>
          </p:nvSpPr>
          <p:spPr>
            <a:xfrm>
              <a:off x="310414" y="2809964"/>
              <a:ext cx="914400" cy="91440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3" name="Picture 12">
              <a:extLst>
                <a:ext uri="{FF2B5EF4-FFF2-40B4-BE49-F238E27FC236}">
                  <a16:creationId xmlns:a16="http://schemas.microsoft.com/office/drawing/2014/main" xmlns="" id="{735827C2-9854-174B-9B31-A665D29EF33E}"/>
                </a:ext>
              </a:extLst>
            </p:cNvPr>
            <p:cNvPicPr>
              <a:picLocks/>
            </p:cNvPicPr>
            <p:nvPr/>
          </p:nvPicPr>
          <p:blipFill>
            <a:blip r:embed="rId4">
              <a:biLevel thresh="25000"/>
            </a:blip>
            <a:stretch>
              <a:fillRect/>
            </a:stretch>
          </p:blipFill>
          <p:spPr>
            <a:xfrm>
              <a:off x="442135" y="2903280"/>
              <a:ext cx="650959" cy="650959"/>
            </a:xfrm>
            <a:prstGeom prst="rect">
              <a:avLst/>
            </a:prstGeom>
          </p:spPr>
        </p:pic>
      </p:grpSp>
    </p:spTree>
    <p:extLst>
      <p:ext uri="{BB962C8B-B14F-4D97-AF65-F5344CB8AC3E}">
        <p14:creationId xmlns:p14="http://schemas.microsoft.com/office/powerpoint/2010/main" val="1836944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xmlns="" id="{42B29132-4DEF-41BF-8711-C75B24B45657}"/>
              </a:ext>
            </a:extLst>
          </p:cNvPr>
          <p:cNvSpPr txBox="1"/>
          <p:nvPr/>
        </p:nvSpPr>
        <p:spPr>
          <a:xfrm>
            <a:off x="304800" y="459797"/>
            <a:ext cx="8458200" cy="554383"/>
          </a:xfrm>
          <a:prstGeom prst="rect">
            <a:avLst/>
          </a:prstGeom>
          <a:noFill/>
        </p:spPr>
        <p:txBody>
          <a:bodyPr wrap="square" rtlCol="0">
            <a:spAutoFit/>
          </a:bodyPr>
          <a:lstStyle/>
          <a:p>
            <a:pPr>
              <a:lnSpc>
                <a:spcPct val="110000"/>
              </a:lnSpc>
            </a:pPr>
            <a:r>
              <a:rPr lang="en-US" sz="1400" b="1" dirty="0">
                <a:solidFill>
                  <a:schemeClr val="tx2"/>
                </a:solidFill>
              </a:rPr>
              <a:t>Santa Cruz Past 2-Year Overnight Visitors: </a:t>
            </a:r>
            <a:r>
              <a:rPr lang="en-US" sz="1400" dirty="0"/>
              <a:t>This graph considers unweighted data to look for overrepresentation for different counties. </a:t>
            </a:r>
          </a:p>
        </p:txBody>
      </p:sp>
      <p:sp>
        <p:nvSpPr>
          <p:cNvPr id="6" name="TextBox 5">
            <a:extLst>
              <a:ext uri="{FF2B5EF4-FFF2-40B4-BE49-F238E27FC236}">
                <a16:creationId xmlns:a16="http://schemas.microsoft.com/office/drawing/2014/main" xmlns="" id="{3F17846B-501F-4477-AE42-DE1246948C8E}"/>
              </a:ext>
            </a:extLst>
          </p:cNvPr>
          <p:cNvSpPr txBox="1"/>
          <p:nvPr/>
        </p:nvSpPr>
        <p:spPr>
          <a:xfrm>
            <a:off x="152400" y="4775014"/>
            <a:ext cx="4038285" cy="207749"/>
          </a:xfrm>
          <a:prstGeom prst="rect">
            <a:avLst/>
          </a:prstGeom>
          <a:noFill/>
        </p:spPr>
        <p:txBody>
          <a:bodyPr wrap="none" rtlCol="0">
            <a:spAutoFit/>
          </a:bodyPr>
          <a:lstStyle/>
          <a:p>
            <a:r>
              <a:rPr lang="en-US" sz="750" dirty="0"/>
              <a:t>Base: All LGBTQ n=1,113; Those Visited Santa Cruz in the Past 2 Years and Stayed Overnight n=246</a:t>
            </a:r>
          </a:p>
        </p:txBody>
      </p:sp>
      <p:graphicFrame>
        <p:nvGraphicFramePr>
          <p:cNvPr id="2" name="Table 1">
            <a:extLst>
              <a:ext uri="{FF2B5EF4-FFF2-40B4-BE49-F238E27FC236}">
                <a16:creationId xmlns:a16="http://schemas.microsoft.com/office/drawing/2014/main" xmlns="" id="{91814DE1-5707-4474-9E64-78903DA81427}"/>
              </a:ext>
            </a:extLst>
          </p:cNvPr>
          <p:cNvGraphicFramePr>
            <a:graphicFrameLocks noGrp="1"/>
          </p:cNvGraphicFramePr>
          <p:nvPr>
            <p:extLst>
              <p:ext uri="{D42A27DB-BD31-4B8C-83A1-F6EECF244321}">
                <p14:modId xmlns:p14="http://schemas.microsoft.com/office/powerpoint/2010/main" val="3141234997"/>
              </p:ext>
            </p:extLst>
          </p:nvPr>
        </p:nvGraphicFramePr>
        <p:xfrm>
          <a:off x="1172777" y="1218735"/>
          <a:ext cx="7222844" cy="3142972"/>
        </p:xfrm>
        <a:graphic>
          <a:graphicData uri="http://schemas.openxmlformats.org/drawingml/2006/table">
            <a:tbl>
              <a:tblPr>
                <a:tableStyleId>{5C22544A-7EE6-4342-B048-85BDC9FD1C3A}</a:tableStyleId>
              </a:tblPr>
              <a:tblGrid>
                <a:gridCol w="4666490">
                  <a:extLst>
                    <a:ext uri="{9D8B030D-6E8A-4147-A177-3AD203B41FA5}">
                      <a16:colId xmlns:a16="http://schemas.microsoft.com/office/drawing/2014/main" xmlns="" val="1268301938"/>
                    </a:ext>
                  </a:extLst>
                </a:gridCol>
                <a:gridCol w="1278177">
                  <a:extLst>
                    <a:ext uri="{9D8B030D-6E8A-4147-A177-3AD203B41FA5}">
                      <a16:colId xmlns:a16="http://schemas.microsoft.com/office/drawing/2014/main" xmlns="" val="1678400525"/>
                    </a:ext>
                  </a:extLst>
                </a:gridCol>
                <a:gridCol w="1278177">
                  <a:extLst>
                    <a:ext uri="{9D8B030D-6E8A-4147-A177-3AD203B41FA5}">
                      <a16:colId xmlns:a16="http://schemas.microsoft.com/office/drawing/2014/main" xmlns="" val="3205312914"/>
                    </a:ext>
                  </a:extLst>
                </a:gridCol>
              </a:tblGrid>
              <a:tr h="618369">
                <a:tc>
                  <a:txBody>
                    <a:bodyPr/>
                    <a:lstStyle/>
                    <a:p>
                      <a:pPr marL="0" marR="0" algn="ctr">
                        <a:lnSpc>
                          <a:spcPct val="107000"/>
                        </a:lnSpc>
                        <a:spcBef>
                          <a:spcPts val="0"/>
                        </a:spcBef>
                        <a:spcAft>
                          <a:spcPts val="0"/>
                        </a:spcAft>
                      </a:pPr>
                      <a:endParaRPr lang="en-US" sz="1400" dirty="0">
                        <a:effectLst/>
                        <a:latin typeface="+mn-lt"/>
                        <a:ea typeface="DengXian" panose="02010600030101010101" pitchFamily="2" charset="-122"/>
                        <a:cs typeface="Times New Roman" panose="02020603050405020304" pitchFamily="18" charset="0"/>
                      </a:endParaRPr>
                    </a:p>
                  </a:txBody>
                  <a:tcPr marL="51435" marR="51435" marT="0" marB="0" anchor="ctr">
                    <a:lnL w="12700" cap="flat" cmpd="sng" algn="ctr">
                      <a:solidFill>
                        <a:srgbClr val="0095B5"/>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rgbClr val="0095B5"/>
                      </a:solidFill>
                      <a:prstDash val="solid"/>
                      <a:round/>
                      <a:headEnd type="none" w="med" len="med"/>
                      <a:tailEnd type="none" w="med" len="med"/>
                    </a:lnT>
                    <a:noFill/>
                  </a:tcPr>
                </a:tc>
                <a:tc>
                  <a:txBody>
                    <a:bodyPr/>
                    <a:lstStyle/>
                    <a:p>
                      <a:pPr marL="0" marR="0" algn="ctr">
                        <a:lnSpc>
                          <a:spcPct val="107000"/>
                        </a:lnSpc>
                        <a:spcBef>
                          <a:spcPts val="0"/>
                        </a:spcBef>
                        <a:spcAft>
                          <a:spcPts val="0"/>
                        </a:spcAft>
                      </a:pPr>
                      <a:r>
                        <a:rPr lang="en-US" sz="1400" b="1" dirty="0">
                          <a:solidFill>
                            <a:schemeClr val="accent2">
                              <a:lumMod val="75000"/>
                            </a:schemeClr>
                          </a:solidFill>
                          <a:effectLst/>
                          <a:latin typeface="+mn-lt"/>
                          <a:ea typeface="DengXian" panose="02010600030101010101" pitchFamily="2" charset="-122"/>
                          <a:cs typeface="Times New Roman" panose="02020603050405020304" pitchFamily="18" charset="0"/>
                        </a:rPr>
                        <a:t>All LGBTQ</a:t>
                      </a:r>
                    </a:p>
                    <a:p>
                      <a:pPr marL="0" marR="0" algn="ctr">
                        <a:lnSpc>
                          <a:spcPct val="107000"/>
                        </a:lnSpc>
                        <a:spcBef>
                          <a:spcPts val="0"/>
                        </a:spcBef>
                        <a:spcAft>
                          <a:spcPts val="0"/>
                        </a:spcAft>
                      </a:pPr>
                      <a:r>
                        <a:rPr lang="en-US" sz="1400" b="1" dirty="0">
                          <a:solidFill>
                            <a:schemeClr val="accent2">
                              <a:lumMod val="75000"/>
                            </a:schemeClr>
                          </a:solidFill>
                          <a:effectLst/>
                          <a:latin typeface="+mn-lt"/>
                          <a:ea typeface="DengXian" panose="02010600030101010101" pitchFamily="2" charset="-122"/>
                          <a:cs typeface="Times New Roman" panose="02020603050405020304" pitchFamily="18" charset="0"/>
                        </a:rPr>
                        <a:t>Participants</a:t>
                      </a:r>
                    </a:p>
                  </a:txBody>
                  <a:tcPr marL="51435" marR="51435"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rgbClr val="0095B5"/>
                      </a:solidFill>
                      <a:prstDash val="solid"/>
                      <a:round/>
                      <a:headEnd type="none" w="med" len="med"/>
                      <a:tailEnd type="none" w="med" len="med"/>
                    </a:lnT>
                    <a:noFill/>
                  </a:tcPr>
                </a:tc>
                <a:tc>
                  <a:txBody>
                    <a:bodyPr/>
                    <a:lstStyle/>
                    <a:p>
                      <a:pPr marL="0" marR="0" algn="ctr">
                        <a:lnSpc>
                          <a:spcPct val="107000"/>
                        </a:lnSpc>
                        <a:spcBef>
                          <a:spcPts val="0"/>
                        </a:spcBef>
                        <a:spcAft>
                          <a:spcPts val="0"/>
                        </a:spcAft>
                      </a:pPr>
                      <a:r>
                        <a:rPr lang="en-US" sz="1400" b="1" dirty="0">
                          <a:effectLst/>
                          <a:latin typeface="+mn-lt"/>
                          <a:ea typeface="DengXian" panose="02010600030101010101" pitchFamily="2" charset="-122"/>
                          <a:cs typeface="Times New Roman" panose="02020603050405020304" pitchFamily="18" charset="0"/>
                        </a:rPr>
                        <a:t>2-year Overnight Visitors</a:t>
                      </a:r>
                    </a:p>
                  </a:txBody>
                  <a:tcPr marL="51435" marR="51435" marT="0" marB="0" anchor="ctr">
                    <a:lnL w="12700" cap="flat" cmpd="sng" algn="ctr">
                      <a:solidFill>
                        <a:schemeClr val="accent2"/>
                      </a:solidFill>
                      <a:prstDash val="solid"/>
                      <a:round/>
                      <a:headEnd type="none" w="med" len="med"/>
                      <a:tailEnd type="none" w="med" len="med"/>
                    </a:lnL>
                    <a:lnR w="12700" cap="flat" cmpd="sng" algn="ctr">
                      <a:solidFill>
                        <a:srgbClr val="0095B5"/>
                      </a:solidFill>
                      <a:prstDash val="solid"/>
                      <a:round/>
                      <a:headEnd type="none" w="med" len="med"/>
                      <a:tailEnd type="none" w="med" len="med"/>
                    </a:lnR>
                    <a:lnT w="12700" cap="flat" cmpd="sng" algn="ctr">
                      <a:solidFill>
                        <a:srgbClr val="0095B5"/>
                      </a:solidFill>
                      <a:prstDash val="solid"/>
                      <a:round/>
                      <a:headEnd type="none" w="med" len="med"/>
                      <a:tailEnd type="none" w="med" len="med"/>
                    </a:lnT>
                    <a:noFill/>
                  </a:tcPr>
                </a:tc>
                <a:extLst>
                  <a:ext uri="{0D108BD9-81ED-4DB2-BD59-A6C34878D82A}">
                    <a16:rowId xmlns:a16="http://schemas.microsoft.com/office/drawing/2014/main" xmlns="" val="676713872"/>
                  </a:ext>
                </a:extLst>
              </a:tr>
              <a:tr h="352612">
                <a:tc>
                  <a:txBody>
                    <a:bodyPr/>
                    <a:lstStyle/>
                    <a:p>
                      <a:pPr marL="0" marR="0" algn="ctr">
                        <a:lnSpc>
                          <a:spcPct val="107000"/>
                        </a:lnSpc>
                        <a:spcBef>
                          <a:spcPts val="0"/>
                        </a:spcBef>
                        <a:spcAft>
                          <a:spcPts val="0"/>
                        </a:spcAft>
                      </a:pPr>
                      <a:r>
                        <a:rPr lang="en-US" sz="1400" dirty="0">
                          <a:effectLst/>
                          <a:latin typeface="+mn-lt"/>
                          <a:ea typeface="DengXian" panose="02010600030101010101" pitchFamily="2" charset="-122"/>
                          <a:cs typeface="Times New Roman" panose="02020603050405020304" pitchFamily="18" charset="0"/>
                        </a:rPr>
                        <a:t>San Francisco County</a:t>
                      </a:r>
                    </a:p>
                  </a:txBody>
                  <a:tcPr marL="51435" marR="51435" marT="0" marB="0" anchor="ctr">
                    <a:lnL w="12700" cap="flat" cmpd="sng" algn="ctr">
                      <a:solidFill>
                        <a:srgbClr val="0095B5"/>
                      </a:solidFill>
                      <a:prstDash val="solid"/>
                      <a:round/>
                      <a:headEnd type="none" w="med" len="med"/>
                      <a:tailEnd type="none" w="med" len="med"/>
                    </a:lnL>
                    <a:lnR w="12700" cap="flat" cmpd="sng" algn="ctr">
                      <a:solidFill>
                        <a:schemeClr val="accent2"/>
                      </a:solidFill>
                      <a:prstDash val="solid"/>
                      <a:round/>
                      <a:headEnd type="none" w="med" len="med"/>
                      <a:tailEnd type="none" w="med" len="med"/>
                    </a:lnR>
                    <a:solidFill>
                      <a:schemeClr val="accent1">
                        <a:lumMod val="20000"/>
                        <a:lumOff val="80000"/>
                      </a:schemeClr>
                    </a:solidFill>
                  </a:tcPr>
                </a:tc>
                <a:tc>
                  <a:txBody>
                    <a:bodyPr/>
                    <a:lstStyle/>
                    <a:p>
                      <a:pPr marL="0" marR="0" algn="ctr">
                        <a:lnSpc>
                          <a:spcPct val="107000"/>
                        </a:lnSpc>
                        <a:spcBef>
                          <a:spcPts val="0"/>
                        </a:spcBef>
                        <a:spcAft>
                          <a:spcPts val="0"/>
                        </a:spcAft>
                      </a:pPr>
                      <a:r>
                        <a:rPr lang="en-US" sz="1400" b="1" dirty="0">
                          <a:solidFill>
                            <a:schemeClr val="accent2">
                              <a:lumMod val="75000"/>
                            </a:schemeClr>
                          </a:solidFill>
                          <a:effectLst/>
                          <a:latin typeface="+mn-lt"/>
                          <a:ea typeface="DengXian" panose="02010600030101010101" pitchFamily="2" charset="-122"/>
                          <a:cs typeface="Times New Roman" panose="02020603050405020304" pitchFamily="18" charset="0"/>
                        </a:rPr>
                        <a:t>24%</a:t>
                      </a:r>
                    </a:p>
                  </a:txBody>
                  <a:tcPr marL="51435" marR="51435"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solidFill>
                      <a:schemeClr val="accent1">
                        <a:lumMod val="20000"/>
                        <a:lumOff val="80000"/>
                      </a:schemeClr>
                    </a:solidFill>
                  </a:tcPr>
                </a:tc>
                <a:tc>
                  <a:txBody>
                    <a:bodyPr/>
                    <a:lstStyle/>
                    <a:p>
                      <a:pPr marL="0" marR="0" algn="ctr">
                        <a:lnSpc>
                          <a:spcPct val="107000"/>
                        </a:lnSpc>
                        <a:spcBef>
                          <a:spcPts val="0"/>
                        </a:spcBef>
                        <a:spcAft>
                          <a:spcPts val="0"/>
                        </a:spcAft>
                      </a:pPr>
                      <a:r>
                        <a:rPr lang="en-US" sz="1400" dirty="0">
                          <a:effectLst/>
                          <a:latin typeface="+mn-lt"/>
                          <a:ea typeface="DengXian" panose="02010600030101010101" pitchFamily="2" charset="-122"/>
                          <a:cs typeface="Times New Roman" panose="02020603050405020304" pitchFamily="18" charset="0"/>
                        </a:rPr>
                        <a:t>27%</a:t>
                      </a:r>
                    </a:p>
                  </a:txBody>
                  <a:tcPr marL="51435" marR="51435" marT="0" marB="0" anchor="ctr">
                    <a:lnL w="12700" cap="flat" cmpd="sng" algn="ctr">
                      <a:solidFill>
                        <a:schemeClr val="accent2"/>
                      </a:solidFill>
                      <a:prstDash val="solid"/>
                      <a:round/>
                      <a:headEnd type="none" w="med" len="med"/>
                      <a:tailEnd type="none" w="med" len="med"/>
                    </a:lnL>
                    <a:lnR w="12700" cap="flat" cmpd="sng" algn="ctr">
                      <a:solidFill>
                        <a:srgbClr val="0095B5"/>
                      </a:solid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xmlns="" val="986713439"/>
                  </a:ext>
                </a:extLst>
              </a:tr>
              <a:tr h="352612">
                <a:tc>
                  <a:txBody>
                    <a:bodyPr/>
                    <a:lstStyle/>
                    <a:p>
                      <a:pPr marL="0" marR="0" algn="ctr">
                        <a:lnSpc>
                          <a:spcPct val="107000"/>
                        </a:lnSpc>
                        <a:spcBef>
                          <a:spcPts val="0"/>
                        </a:spcBef>
                        <a:spcAft>
                          <a:spcPts val="0"/>
                        </a:spcAft>
                      </a:pPr>
                      <a:r>
                        <a:rPr lang="en-US" sz="1400" dirty="0">
                          <a:effectLst/>
                          <a:latin typeface="+mn-lt"/>
                          <a:ea typeface="DengXian" panose="02010600030101010101" pitchFamily="2" charset="-122"/>
                          <a:cs typeface="Times New Roman" panose="02020603050405020304" pitchFamily="18" charset="0"/>
                        </a:rPr>
                        <a:t>Alameda, Contra Costa or Solano County</a:t>
                      </a:r>
                    </a:p>
                  </a:txBody>
                  <a:tcPr marL="51435" marR="51435" marT="0" marB="0" anchor="ctr">
                    <a:lnL w="12700" cap="flat" cmpd="sng" algn="ctr">
                      <a:solidFill>
                        <a:srgbClr val="0095B5"/>
                      </a:solidFill>
                      <a:prstDash val="solid"/>
                      <a:round/>
                      <a:headEnd type="none" w="med" len="med"/>
                      <a:tailEnd type="none" w="med" len="med"/>
                    </a:lnL>
                    <a:lnR w="12700" cap="flat" cmpd="sng" algn="ctr">
                      <a:solidFill>
                        <a:schemeClr val="accent2"/>
                      </a:solidFill>
                      <a:prstDash val="solid"/>
                      <a:round/>
                      <a:headEnd type="none" w="med" len="med"/>
                      <a:tailEnd type="none" w="med" len="med"/>
                    </a:lnR>
                    <a:noFill/>
                  </a:tcPr>
                </a:tc>
                <a:tc>
                  <a:txBody>
                    <a:bodyPr/>
                    <a:lstStyle/>
                    <a:p>
                      <a:pPr marL="0" marR="0" algn="ctr">
                        <a:lnSpc>
                          <a:spcPct val="107000"/>
                        </a:lnSpc>
                        <a:spcBef>
                          <a:spcPts val="0"/>
                        </a:spcBef>
                        <a:spcAft>
                          <a:spcPts val="0"/>
                        </a:spcAft>
                      </a:pPr>
                      <a:r>
                        <a:rPr lang="en-US" sz="1400" b="1" dirty="0">
                          <a:solidFill>
                            <a:schemeClr val="accent2">
                              <a:lumMod val="75000"/>
                            </a:schemeClr>
                          </a:solidFill>
                          <a:effectLst/>
                          <a:latin typeface="+mn-lt"/>
                          <a:ea typeface="DengXian" panose="02010600030101010101" pitchFamily="2" charset="-122"/>
                          <a:cs typeface="Times New Roman" panose="02020603050405020304" pitchFamily="18" charset="0"/>
                        </a:rPr>
                        <a:t>16%</a:t>
                      </a:r>
                    </a:p>
                  </a:txBody>
                  <a:tcPr marL="51435" marR="51435"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noFill/>
                  </a:tcPr>
                </a:tc>
                <a:tc>
                  <a:txBody>
                    <a:bodyPr/>
                    <a:lstStyle/>
                    <a:p>
                      <a:pPr marL="0" marR="0" algn="ctr">
                        <a:lnSpc>
                          <a:spcPct val="107000"/>
                        </a:lnSpc>
                        <a:spcBef>
                          <a:spcPts val="0"/>
                        </a:spcBef>
                        <a:spcAft>
                          <a:spcPts val="0"/>
                        </a:spcAft>
                      </a:pPr>
                      <a:r>
                        <a:rPr lang="en-US" sz="1400" dirty="0">
                          <a:effectLst/>
                          <a:latin typeface="+mn-lt"/>
                          <a:ea typeface="DengXian" panose="02010600030101010101" pitchFamily="2" charset="-122"/>
                          <a:cs typeface="Times New Roman" panose="02020603050405020304" pitchFamily="18" charset="0"/>
                        </a:rPr>
                        <a:t>22%</a:t>
                      </a:r>
                    </a:p>
                  </a:txBody>
                  <a:tcPr marL="51435" marR="51435" marT="0" marB="0" anchor="ctr">
                    <a:lnL w="12700" cap="flat" cmpd="sng" algn="ctr">
                      <a:solidFill>
                        <a:schemeClr val="accent2"/>
                      </a:solidFill>
                      <a:prstDash val="solid"/>
                      <a:round/>
                      <a:headEnd type="none" w="med" len="med"/>
                      <a:tailEnd type="none" w="med" len="med"/>
                    </a:lnL>
                    <a:lnR w="12700" cap="flat" cmpd="sng" algn="ctr">
                      <a:solidFill>
                        <a:srgbClr val="0095B5"/>
                      </a:solidFill>
                      <a:prstDash val="solid"/>
                      <a:round/>
                      <a:headEnd type="none" w="med" len="med"/>
                      <a:tailEnd type="none" w="med" len="med"/>
                    </a:lnR>
                    <a:noFill/>
                  </a:tcPr>
                </a:tc>
                <a:extLst>
                  <a:ext uri="{0D108BD9-81ED-4DB2-BD59-A6C34878D82A}">
                    <a16:rowId xmlns:a16="http://schemas.microsoft.com/office/drawing/2014/main" xmlns="" val="535631024"/>
                  </a:ext>
                </a:extLst>
              </a:tr>
              <a:tr h="352612">
                <a:tc>
                  <a:txBody>
                    <a:bodyPr/>
                    <a:lstStyle/>
                    <a:p>
                      <a:pPr marL="0" marR="0" algn="ctr">
                        <a:lnSpc>
                          <a:spcPct val="107000"/>
                        </a:lnSpc>
                        <a:spcBef>
                          <a:spcPts val="0"/>
                        </a:spcBef>
                        <a:spcAft>
                          <a:spcPts val="0"/>
                        </a:spcAft>
                      </a:pPr>
                      <a:r>
                        <a:rPr lang="en-US" sz="1400" dirty="0">
                          <a:effectLst/>
                          <a:latin typeface="+mn-lt"/>
                          <a:ea typeface="DengXian" panose="02010600030101010101" pitchFamily="2" charset="-122"/>
                          <a:cs typeface="Times New Roman" panose="02020603050405020304" pitchFamily="18" charset="0"/>
                        </a:rPr>
                        <a:t>San Mateo County</a:t>
                      </a:r>
                    </a:p>
                  </a:txBody>
                  <a:tcPr marL="51435" marR="51435" marT="0" marB="0" anchor="ctr">
                    <a:lnL w="12700" cap="flat" cmpd="sng" algn="ctr">
                      <a:solidFill>
                        <a:srgbClr val="0095B5"/>
                      </a:solidFill>
                      <a:prstDash val="solid"/>
                      <a:round/>
                      <a:headEnd type="none" w="med" len="med"/>
                      <a:tailEnd type="none" w="med" len="med"/>
                    </a:lnL>
                    <a:lnR w="12700" cap="flat" cmpd="sng" algn="ctr">
                      <a:solidFill>
                        <a:schemeClr val="accent2"/>
                      </a:solidFill>
                      <a:prstDash val="solid"/>
                      <a:round/>
                      <a:headEnd type="none" w="med" len="med"/>
                      <a:tailEnd type="none" w="med" len="med"/>
                    </a:lnR>
                    <a:solidFill>
                      <a:schemeClr val="accent1">
                        <a:lumMod val="20000"/>
                        <a:lumOff val="80000"/>
                      </a:schemeClr>
                    </a:solidFill>
                  </a:tcPr>
                </a:tc>
                <a:tc>
                  <a:txBody>
                    <a:bodyPr/>
                    <a:lstStyle/>
                    <a:p>
                      <a:pPr marL="0" marR="0" algn="ctr">
                        <a:lnSpc>
                          <a:spcPct val="107000"/>
                        </a:lnSpc>
                        <a:spcBef>
                          <a:spcPts val="0"/>
                        </a:spcBef>
                        <a:spcAft>
                          <a:spcPts val="0"/>
                        </a:spcAft>
                      </a:pPr>
                      <a:r>
                        <a:rPr lang="en-US" sz="1400" b="1" dirty="0">
                          <a:solidFill>
                            <a:schemeClr val="accent2">
                              <a:lumMod val="75000"/>
                            </a:schemeClr>
                          </a:solidFill>
                          <a:effectLst/>
                          <a:latin typeface="+mn-lt"/>
                          <a:ea typeface="DengXian" panose="02010600030101010101" pitchFamily="2" charset="-122"/>
                          <a:cs typeface="Times New Roman" panose="02020603050405020304" pitchFamily="18" charset="0"/>
                        </a:rPr>
                        <a:t>4%</a:t>
                      </a:r>
                    </a:p>
                  </a:txBody>
                  <a:tcPr marL="51435" marR="51435"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solidFill>
                      <a:schemeClr val="accent1">
                        <a:lumMod val="20000"/>
                        <a:lumOff val="80000"/>
                      </a:schemeClr>
                    </a:solidFill>
                  </a:tcPr>
                </a:tc>
                <a:tc>
                  <a:txBody>
                    <a:bodyPr/>
                    <a:lstStyle/>
                    <a:p>
                      <a:pPr marL="0" marR="0" algn="ctr">
                        <a:lnSpc>
                          <a:spcPct val="107000"/>
                        </a:lnSpc>
                        <a:spcBef>
                          <a:spcPts val="0"/>
                        </a:spcBef>
                        <a:spcAft>
                          <a:spcPts val="0"/>
                        </a:spcAft>
                      </a:pPr>
                      <a:r>
                        <a:rPr lang="en-US" sz="1400" dirty="0">
                          <a:effectLst/>
                          <a:latin typeface="+mn-lt"/>
                          <a:ea typeface="DengXian" panose="02010600030101010101" pitchFamily="2" charset="-122"/>
                          <a:cs typeface="Times New Roman" panose="02020603050405020304" pitchFamily="18" charset="0"/>
                        </a:rPr>
                        <a:t>8%</a:t>
                      </a:r>
                    </a:p>
                  </a:txBody>
                  <a:tcPr marL="51435" marR="51435" marT="0" marB="0" anchor="ctr">
                    <a:lnL w="12700" cap="flat" cmpd="sng" algn="ctr">
                      <a:solidFill>
                        <a:schemeClr val="accent2"/>
                      </a:solidFill>
                      <a:prstDash val="solid"/>
                      <a:round/>
                      <a:headEnd type="none" w="med" len="med"/>
                      <a:tailEnd type="none" w="med" len="med"/>
                    </a:lnL>
                    <a:lnR w="12700" cap="flat" cmpd="sng" algn="ctr">
                      <a:solidFill>
                        <a:srgbClr val="0095B5"/>
                      </a:solid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xmlns="" val="2697670448"/>
                  </a:ext>
                </a:extLst>
              </a:tr>
              <a:tr h="352612">
                <a:tc>
                  <a:txBody>
                    <a:bodyPr/>
                    <a:lstStyle/>
                    <a:p>
                      <a:pPr marL="0" marR="0" algn="ctr">
                        <a:lnSpc>
                          <a:spcPct val="107000"/>
                        </a:lnSpc>
                        <a:spcBef>
                          <a:spcPts val="0"/>
                        </a:spcBef>
                        <a:spcAft>
                          <a:spcPts val="0"/>
                        </a:spcAft>
                      </a:pPr>
                      <a:r>
                        <a:rPr lang="en-US" sz="1400" dirty="0">
                          <a:effectLst/>
                          <a:latin typeface="+mn-lt"/>
                          <a:ea typeface="DengXian" panose="02010600030101010101" pitchFamily="2" charset="-122"/>
                          <a:cs typeface="Times New Roman" panose="02020603050405020304" pitchFamily="18" charset="0"/>
                        </a:rPr>
                        <a:t>Santa Clara County</a:t>
                      </a:r>
                    </a:p>
                  </a:txBody>
                  <a:tcPr marL="51435" marR="51435" marT="0" marB="0" anchor="ctr">
                    <a:lnL w="12700" cap="flat" cmpd="sng" algn="ctr">
                      <a:solidFill>
                        <a:srgbClr val="0095B5"/>
                      </a:solidFill>
                      <a:prstDash val="solid"/>
                      <a:round/>
                      <a:headEnd type="none" w="med" len="med"/>
                      <a:tailEnd type="none" w="med" len="med"/>
                    </a:lnL>
                    <a:lnR w="12700" cap="flat" cmpd="sng" algn="ctr">
                      <a:solidFill>
                        <a:schemeClr val="accent2"/>
                      </a:solidFill>
                      <a:prstDash val="solid"/>
                      <a:round/>
                      <a:headEnd type="none" w="med" len="med"/>
                      <a:tailEnd type="none" w="med" len="med"/>
                    </a:lnR>
                    <a:noFill/>
                  </a:tcPr>
                </a:tc>
                <a:tc>
                  <a:txBody>
                    <a:bodyPr/>
                    <a:lstStyle/>
                    <a:p>
                      <a:pPr marL="0" marR="0" algn="ctr">
                        <a:lnSpc>
                          <a:spcPct val="107000"/>
                        </a:lnSpc>
                        <a:spcBef>
                          <a:spcPts val="0"/>
                        </a:spcBef>
                        <a:spcAft>
                          <a:spcPts val="0"/>
                        </a:spcAft>
                      </a:pPr>
                      <a:r>
                        <a:rPr lang="en-US" sz="1400" b="1" dirty="0">
                          <a:solidFill>
                            <a:schemeClr val="accent2">
                              <a:lumMod val="75000"/>
                            </a:schemeClr>
                          </a:solidFill>
                          <a:effectLst/>
                          <a:latin typeface="+mn-lt"/>
                          <a:ea typeface="DengXian" panose="02010600030101010101" pitchFamily="2" charset="-122"/>
                          <a:cs typeface="Times New Roman" panose="02020603050405020304" pitchFamily="18" charset="0"/>
                        </a:rPr>
                        <a:t>4%</a:t>
                      </a:r>
                    </a:p>
                  </a:txBody>
                  <a:tcPr marL="51435" marR="51435"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noFill/>
                  </a:tcPr>
                </a:tc>
                <a:tc>
                  <a:txBody>
                    <a:bodyPr/>
                    <a:lstStyle/>
                    <a:p>
                      <a:pPr marL="0" marR="0" algn="ctr">
                        <a:lnSpc>
                          <a:spcPct val="107000"/>
                        </a:lnSpc>
                        <a:spcBef>
                          <a:spcPts val="0"/>
                        </a:spcBef>
                        <a:spcAft>
                          <a:spcPts val="0"/>
                        </a:spcAft>
                      </a:pPr>
                      <a:r>
                        <a:rPr lang="en-US" sz="1400" dirty="0">
                          <a:effectLst/>
                          <a:latin typeface="+mn-lt"/>
                          <a:ea typeface="DengXian" panose="02010600030101010101" pitchFamily="2" charset="-122"/>
                          <a:cs typeface="Times New Roman" panose="02020603050405020304" pitchFamily="18" charset="0"/>
                        </a:rPr>
                        <a:t>6%</a:t>
                      </a:r>
                    </a:p>
                  </a:txBody>
                  <a:tcPr marL="51435" marR="51435" marT="0" marB="0" anchor="ctr">
                    <a:lnL w="12700" cap="flat" cmpd="sng" algn="ctr">
                      <a:solidFill>
                        <a:schemeClr val="accent2"/>
                      </a:solidFill>
                      <a:prstDash val="solid"/>
                      <a:round/>
                      <a:headEnd type="none" w="med" len="med"/>
                      <a:tailEnd type="none" w="med" len="med"/>
                    </a:lnL>
                    <a:lnR w="12700" cap="flat" cmpd="sng" algn="ctr">
                      <a:solidFill>
                        <a:srgbClr val="0095B5"/>
                      </a:solidFill>
                      <a:prstDash val="solid"/>
                      <a:round/>
                      <a:headEnd type="none" w="med" len="med"/>
                      <a:tailEnd type="none" w="med" len="med"/>
                    </a:lnR>
                    <a:noFill/>
                  </a:tcPr>
                </a:tc>
                <a:extLst>
                  <a:ext uri="{0D108BD9-81ED-4DB2-BD59-A6C34878D82A}">
                    <a16:rowId xmlns:a16="http://schemas.microsoft.com/office/drawing/2014/main" xmlns="" val="2682109768"/>
                  </a:ext>
                </a:extLst>
              </a:tr>
              <a:tr h="352612">
                <a:tc>
                  <a:txBody>
                    <a:bodyPr/>
                    <a:lstStyle/>
                    <a:p>
                      <a:pPr marL="0" marR="0" algn="ctr">
                        <a:lnSpc>
                          <a:spcPct val="107000"/>
                        </a:lnSpc>
                        <a:spcBef>
                          <a:spcPts val="0"/>
                        </a:spcBef>
                        <a:spcAft>
                          <a:spcPts val="0"/>
                        </a:spcAft>
                      </a:pPr>
                      <a:r>
                        <a:rPr lang="en-US" sz="1400" dirty="0">
                          <a:effectLst/>
                          <a:latin typeface="+mn-lt"/>
                          <a:ea typeface="DengXian" panose="02010600030101010101" pitchFamily="2" charset="-122"/>
                          <a:cs typeface="Times New Roman" panose="02020603050405020304" pitchFamily="18" charset="0"/>
                        </a:rPr>
                        <a:t>Sacramento or Yolo County</a:t>
                      </a:r>
                    </a:p>
                  </a:txBody>
                  <a:tcPr marL="51435" marR="51435" marT="0" marB="0" anchor="ctr">
                    <a:lnL w="12700" cap="flat" cmpd="sng" algn="ctr">
                      <a:solidFill>
                        <a:srgbClr val="0095B5"/>
                      </a:solidFill>
                      <a:prstDash val="solid"/>
                      <a:round/>
                      <a:headEnd type="none" w="med" len="med"/>
                      <a:tailEnd type="none" w="med" len="med"/>
                    </a:lnL>
                    <a:lnR w="12700" cap="flat" cmpd="sng" algn="ctr">
                      <a:solidFill>
                        <a:schemeClr val="accent2"/>
                      </a:solidFill>
                      <a:prstDash val="solid"/>
                      <a:round/>
                      <a:headEnd type="none" w="med" len="med"/>
                      <a:tailEnd type="none" w="med" len="med"/>
                    </a:lnR>
                    <a:solidFill>
                      <a:schemeClr val="accent1">
                        <a:lumMod val="20000"/>
                        <a:lumOff val="80000"/>
                      </a:schemeClr>
                    </a:solidFill>
                  </a:tcPr>
                </a:tc>
                <a:tc>
                  <a:txBody>
                    <a:bodyPr/>
                    <a:lstStyle/>
                    <a:p>
                      <a:pPr marL="0" marR="0" algn="ctr">
                        <a:lnSpc>
                          <a:spcPct val="107000"/>
                        </a:lnSpc>
                        <a:spcBef>
                          <a:spcPts val="0"/>
                        </a:spcBef>
                        <a:spcAft>
                          <a:spcPts val="0"/>
                        </a:spcAft>
                      </a:pPr>
                      <a:r>
                        <a:rPr lang="en-US" sz="1400" b="1" dirty="0">
                          <a:solidFill>
                            <a:schemeClr val="accent2">
                              <a:lumMod val="75000"/>
                            </a:schemeClr>
                          </a:solidFill>
                          <a:effectLst/>
                          <a:latin typeface="+mn-lt"/>
                          <a:ea typeface="DengXian" panose="02010600030101010101" pitchFamily="2" charset="-122"/>
                          <a:cs typeface="Times New Roman" panose="02020603050405020304" pitchFamily="18" charset="0"/>
                        </a:rPr>
                        <a:t>6%</a:t>
                      </a:r>
                    </a:p>
                  </a:txBody>
                  <a:tcPr marL="51435" marR="51435"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solidFill>
                      <a:schemeClr val="accent1">
                        <a:lumMod val="20000"/>
                        <a:lumOff val="80000"/>
                      </a:schemeClr>
                    </a:solidFill>
                  </a:tcPr>
                </a:tc>
                <a:tc>
                  <a:txBody>
                    <a:bodyPr/>
                    <a:lstStyle/>
                    <a:p>
                      <a:pPr marL="0" marR="0" algn="ctr">
                        <a:lnSpc>
                          <a:spcPct val="107000"/>
                        </a:lnSpc>
                        <a:spcBef>
                          <a:spcPts val="0"/>
                        </a:spcBef>
                        <a:spcAft>
                          <a:spcPts val="0"/>
                        </a:spcAft>
                      </a:pPr>
                      <a:r>
                        <a:rPr lang="en-US" sz="1400" dirty="0">
                          <a:effectLst/>
                          <a:latin typeface="+mn-lt"/>
                          <a:ea typeface="DengXian" panose="02010600030101010101" pitchFamily="2" charset="-122"/>
                          <a:cs typeface="Times New Roman" panose="02020603050405020304" pitchFamily="18" charset="0"/>
                        </a:rPr>
                        <a:t>7%</a:t>
                      </a:r>
                    </a:p>
                  </a:txBody>
                  <a:tcPr marL="51435" marR="51435" marT="0" marB="0" anchor="ctr">
                    <a:lnL w="12700" cap="flat" cmpd="sng" algn="ctr">
                      <a:solidFill>
                        <a:schemeClr val="accent2"/>
                      </a:solidFill>
                      <a:prstDash val="solid"/>
                      <a:round/>
                      <a:headEnd type="none" w="med" len="med"/>
                      <a:tailEnd type="none" w="med" len="med"/>
                    </a:lnL>
                    <a:lnR w="12700" cap="flat" cmpd="sng" algn="ctr">
                      <a:solidFill>
                        <a:srgbClr val="0095B5"/>
                      </a:solid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xmlns="" val="10005"/>
                  </a:ext>
                </a:extLst>
              </a:tr>
              <a:tr h="352612">
                <a:tc>
                  <a:txBody>
                    <a:bodyPr/>
                    <a:lstStyle/>
                    <a:p>
                      <a:pPr marL="0" marR="0" algn="ctr">
                        <a:lnSpc>
                          <a:spcPct val="107000"/>
                        </a:lnSpc>
                        <a:spcBef>
                          <a:spcPts val="0"/>
                        </a:spcBef>
                        <a:spcAft>
                          <a:spcPts val="0"/>
                        </a:spcAft>
                      </a:pPr>
                      <a:r>
                        <a:rPr lang="en-US" sz="1400" dirty="0">
                          <a:effectLst/>
                          <a:latin typeface="+mn-lt"/>
                          <a:ea typeface="DengXian" panose="02010600030101010101" pitchFamily="2" charset="-122"/>
                          <a:cs typeface="Times New Roman" panose="02020603050405020304" pitchFamily="18" charset="0"/>
                        </a:rPr>
                        <a:t>Los Angeles or Orange County</a:t>
                      </a:r>
                    </a:p>
                  </a:txBody>
                  <a:tcPr marL="51435" marR="51435" marT="0" marB="0" anchor="ctr">
                    <a:lnL w="12700" cap="flat" cmpd="sng" algn="ctr">
                      <a:solidFill>
                        <a:srgbClr val="0095B5"/>
                      </a:solidFill>
                      <a:prstDash val="solid"/>
                      <a:round/>
                      <a:headEnd type="none" w="med" len="med"/>
                      <a:tailEnd type="none" w="med" len="med"/>
                    </a:lnL>
                    <a:lnR w="12700" cap="flat" cmpd="sng" algn="ctr">
                      <a:solidFill>
                        <a:schemeClr val="accent2"/>
                      </a:solidFill>
                      <a:prstDash val="solid"/>
                      <a:round/>
                      <a:headEnd type="none" w="med" len="med"/>
                      <a:tailEnd type="none" w="med" len="med"/>
                    </a:lnR>
                    <a:noFill/>
                  </a:tcPr>
                </a:tc>
                <a:tc>
                  <a:txBody>
                    <a:bodyPr/>
                    <a:lstStyle/>
                    <a:p>
                      <a:pPr marL="0" marR="0" algn="ctr">
                        <a:lnSpc>
                          <a:spcPct val="107000"/>
                        </a:lnSpc>
                        <a:spcBef>
                          <a:spcPts val="0"/>
                        </a:spcBef>
                        <a:spcAft>
                          <a:spcPts val="0"/>
                        </a:spcAft>
                      </a:pPr>
                      <a:r>
                        <a:rPr lang="en-US" sz="1400" b="1" dirty="0">
                          <a:solidFill>
                            <a:schemeClr val="accent2">
                              <a:lumMod val="75000"/>
                            </a:schemeClr>
                          </a:solidFill>
                          <a:effectLst/>
                          <a:latin typeface="+mn-lt"/>
                          <a:ea typeface="DengXian" panose="02010600030101010101" pitchFamily="2" charset="-122"/>
                          <a:cs typeface="Times New Roman" panose="02020603050405020304" pitchFamily="18" charset="0"/>
                        </a:rPr>
                        <a:t>23%</a:t>
                      </a:r>
                    </a:p>
                  </a:txBody>
                  <a:tcPr marL="51435" marR="51435"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noFill/>
                  </a:tcPr>
                </a:tc>
                <a:tc>
                  <a:txBody>
                    <a:bodyPr/>
                    <a:lstStyle/>
                    <a:p>
                      <a:pPr marL="0" marR="0" algn="ctr">
                        <a:lnSpc>
                          <a:spcPct val="107000"/>
                        </a:lnSpc>
                        <a:spcBef>
                          <a:spcPts val="0"/>
                        </a:spcBef>
                        <a:spcAft>
                          <a:spcPts val="0"/>
                        </a:spcAft>
                      </a:pPr>
                      <a:r>
                        <a:rPr lang="en-US" sz="1400" dirty="0">
                          <a:effectLst/>
                          <a:latin typeface="+mn-lt"/>
                          <a:ea typeface="DengXian" panose="02010600030101010101" pitchFamily="2" charset="-122"/>
                          <a:cs typeface="Times New Roman" panose="02020603050405020304" pitchFamily="18" charset="0"/>
                        </a:rPr>
                        <a:t>10%</a:t>
                      </a:r>
                    </a:p>
                  </a:txBody>
                  <a:tcPr marL="51435" marR="51435" marT="0" marB="0" anchor="ctr">
                    <a:lnL w="12700" cap="flat" cmpd="sng" algn="ctr">
                      <a:solidFill>
                        <a:schemeClr val="accent2"/>
                      </a:solidFill>
                      <a:prstDash val="solid"/>
                      <a:round/>
                      <a:headEnd type="none" w="med" len="med"/>
                      <a:tailEnd type="none" w="med" len="med"/>
                    </a:lnL>
                    <a:lnR w="12700" cap="flat" cmpd="sng" algn="ctr">
                      <a:solidFill>
                        <a:srgbClr val="0095B5"/>
                      </a:solidFill>
                      <a:prstDash val="solid"/>
                      <a:round/>
                      <a:headEnd type="none" w="med" len="med"/>
                      <a:tailEnd type="none" w="med" len="med"/>
                    </a:lnR>
                    <a:noFill/>
                  </a:tcPr>
                </a:tc>
                <a:extLst>
                  <a:ext uri="{0D108BD9-81ED-4DB2-BD59-A6C34878D82A}">
                    <a16:rowId xmlns:a16="http://schemas.microsoft.com/office/drawing/2014/main" xmlns="" val="10006"/>
                  </a:ext>
                </a:extLst>
              </a:tr>
              <a:tr h="352612">
                <a:tc>
                  <a:txBody>
                    <a:bodyPr/>
                    <a:lstStyle/>
                    <a:p>
                      <a:pPr marL="0" marR="0" algn="ctr">
                        <a:lnSpc>
                          <a:spcPct val="107000"/>
                        </a:lnSpc>
                        <a:spcBef>
                          <a:spcPts val="0"/>
                        </a:spcBef>
                        <a:spcAft>
                          <a:spcPts val="0"/>
                        </a:spcAft>
                      </a:pPr>
                      <a:r>
                        <a:rPr lang="en-US" sz="1400" dirty="0">
                          <a:effectLst/>
                          <a:latin typeface="+mn-lt"/>
                          <a:ea typeface="DengXian" panose="02010600030101010101" pitchFamily="2" charset="-122"/>
                          <a:cs typeface="Times New Roman" panose="02020603050405020304" pitchFamily="18" charset="0"/>
                        </a:rPr>
                        <a:t>San Diego County</a:t>
                      </a:r>
                    </a:p>
                  </a:txBody>
                  <a:tcPr marL="51435" marR="51435" marT="0" marB="0" anchor="ctr">
                    <a:lnL w="12700" cap="flat" cmpd="sng" algn="ctr">
                      <a:solidFill>
                        <a:srgbClr val="0095B5"/>
                      </a:solidFill>
                      <a:prstDash val="solid"/>
                      <a:round/>
                      <a:headEnd type="none" w="med" len="med"/>
                      <a:tailEnd type="none" w="med" len="med"/>
                    </a:lnL>
                    <a:lnR w="12700" cap="flat" cmpd="sng" algn="ctr">
                      <a:solidFill>
                        <a:schemeClr val="accent2"/>
                      </a:solidFill>
                      <a:prstDash val="solid"/>
                      <a:round/>
                      <a:headEnd type="none" w="med" len="med"/>
                      <a:tailEnd type="none" w="med" len="med"/>
                    </a:lnR>
                    <a:lnB w="12700" cap="flat" cmpd="sng" algn="ctr">
                      <a:solidFill>
                        <a:srgbClr val="0095B5"/>
                      </a:solidFill>
                      <a:prstDash val="solid"/>
                      <a:round/>
                      <a:headEnd type="none" w="med" len="med"/>
                      <a:tailEnd type="none" w="med" len="med"/>
                    </a:lnB>
                    <a:solidFill>
                      <a:schemeClr val="accent1">
                        <a:lumMod val="20000"/>
                        <a:lumOff val="80000"/>
                      </a:schemeClr>
                    </a:solidFill>
                  </a:tcPr>
                </a:tc>
                <a:tc>
                  <a:txBody>
                    <a:bodyPr/>
                    <a:lstStyle/>
                    <a:p>
                      <a:pPr marL="0" marR="0" algn="ctr">
                        <a:lnSpc>
                          <a:spcPct val="107000"/>
                        </a:lnSpc>
                        <a:spcBef>
                          <a:spcPts val="0"/>
                        </a:spcBef>
                        <a:spcAft>
                          <a:spcPts val="0"/>
                        </a:spcAft>
                      </a:pPr>
                      <a:r>
                        <a:rPr lang="en-US" sz="1400" b="1" dirty="0">
                          <a:solidFill>
                            <a:schemeClr val="accent2">
                              <a:lumMod val="75000"/>
                            </a:schemeClr>
                          </a:solidFill>
                          <a:effectLst/>
                          <a:latin typeface="+mn-lt"/>
                          <a:ea typeface="DengXian" panose="02010600030101010101" pitchFamily="2" charset="-122"/>
                          <a:cs typeface="Times New Roman" panose="02020603050405020304" pitchFamily="18" charset="0"/>
                        </a:rPr>
                        <a:t>8%</a:t>
                      </a:r>
                    </a:p>
                  </a:txBody>
                  <a:tcPr marL="51435" marR="51435"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B w="12700" cap="flat" cmpd="sng" algn="ctr">
                      <a:solidFill>
                        <a:srgbClr val="0095B5"/>
                      </a:solidFill>
                      <a:prstDash val="solid"/>
                      <a:round/>
                      <a:headEnd type="none" w="med" len="med"/>
                      <a:tailEnd type="none" w="med" len="med"/>
                    </a:lnB>
                    <a:solidFill>
                      <a:schemeClr val="accent1">
                        <a:lumMod val="20000"/>
                        <a:lumOff val="80000"/>
                      </a:schemeClr>
                    </a:solidFill>
                  </a:tcPr>
                </a:tc>
                <a:tc>
                  <a:txBody>
                    <a:bodyPr/>
                    <a:lstStyle/>
                    <a:p>
                      <a:pPr marL="0" marR="0" algn="ctr">
                        <a:lnSpc>
                          <a:spcPct val="107000"/>
                        </a:lnSpc>
                        <a:spcBef>
                          <a:spcPts val="0"/>
                        </a:spcBef>
                        <a:spcAft>
                          <a:spcPts val="0"/>
                        </a:spcAft>
                      </a:pPr>
                      <a:r>
                        <a:rPr lang="en-US" sz="1400" dirty="0">
                          <a:effectLst/>
                          <a:latin typeface="+mn-lt"/>
                          <a:ea typeface="DengXian" panose="02010600030101010101" pitchFamily="2" charset="-122"/>
                          <a:cs typeface="Times New Roman" panose="02020603050405020304" pitchFamily="18" charset="0"/>
                        </a:rPr>
                        <a:t>4%</a:t>
                      </a:r>
                    </a:p>
                  </a:txBody>
                  <a:tcPr marL="51435" marR="51435" marT="0" marB="0" anchor="ctr">
                    <a:lnL w="12700" cap="flat" cmpd="sng" algn="ctr">
                      <a:solidFill>
                        <a:schemeClr val="accent2"/>
                      </a:solidFill>
                      <a:prstDash val="solid"/>
                      <a:round/>
                      <a:headEnd type="none" w="med" len="med"/>
                      <a:tailEnd type="none" w="med" len="med"/>
                    </a:lnL>
                    <a:lnR w="12700" cap="flat" cmpd="sng" algn="ctr">
                      <a:solidFill>
                        <a:srgbClr val="0095B5"/>
                      </a:solidFill>
                      <a:prstDash val="solid"/>
                      <a:round/>
                      <a:headEnd type="none" w="med" len="med"/>
                      <a:tailEnd type="none" w="med" len="med"/>
                    </a:lnR>
                    <a:lnB w="12700" cap="flat" cmpd="sng" algn="ctr">
                      <a:solidFill>
                        <a:srgbClr val="0095B5"/>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489557878"/>
                  </a:ext>
                </a:extLst>
              </a:tr>
            </a:tbl>
          </a:graphicData>
        </a:graphic>
      </p:graphicFrame>
      <p:grpSp>
        <p:nvGrpSpPr>
          <p:cNvPr id="7" name="Group 6">
            <a:extLst>
              <a:ext uri="{FF2B5EF4-FFF2-40B4-BE49-F238E27FC236}">
                <a16:creationId xmlns:a16="http://schemas.microsoft.com/office/drawing/2014/main" xmlns="" id="{AF02773D-1F7F-4AA7-8F1B-7F1E2796603E}"/>
              </a:ext>
            </a:extLst>
          </p:cNvPr>
          <p:cNvGrpSpPr/>
          <p:nvPr/>
        </p:nvGrpSpPr>
        <p:grpSpPr>
          <a:xfrm>
            <a:off x="323127" y="1178615"/>
            <a:ext cx="718466" cy="582446"/>
            <a:chOff x="259080" y="2286000"/>
            <a:chExt cx="957954" cy="776594"/>
          </a:xfrm>
        </p:grpSpPr>
        <p:sp>
          <p:nvSpPr>
            <p:cNvPr id="8" name="Rectangle 7">
              <a:extLst>
                <a:ext uri="{FF2B5EF4-FFF2-40B4-BE49-F238E27FC236}">
                  <a16:creationId xmlns:a16="http://schemas.microsoft.com/office/drawing/2014/main" xmlns="" id="{B06CFD78-1A52-4B72-ADD5-A5355ED812AE}"/>
                </a:ext>
              </a:extLst>
            </p:cNvPr>
            <p:cNvSpPr/>
            <p:nvPr/>
          </p:nvSpPr>
          <p:spPr>
            <a:xfrm>
              <a:off x="319275" y="2286000"/>
              <a:ext cx="864174" cy="7694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3" name="Picture 2">
              <a:extLst>
                <a:ext uri="{FF2B5EF4-FFF2-40B4-BE49-F238E27FC236}">
                  <a16:creationId xmlns:a16="http://schemas.microsoft.com/office/drawing/2014/main" xmlns="" id="{B0E7316A-58AA-419F-8290-5D5C21B1F1AB}"/>
                </a:ext>
              </a:extLst>
            </p:cNvPr>
            <p:cNvPicPr>
              <a:picLocks/>
            </p:cNvPicPr>
            <p:nvPr/>
          </p:nvPicPr>
          <p:blipFill>
            <a:blip r:embed="rId3">
              <a:biLevel thresh="25000"/>
            </a:blip>
            <a:stretch>
              <a:fillRect/>
            </a:stretch>
          </p:blipFill>
          <p:spPr>
            <a:xfrm>
              <a:off x="494187" y="2326731"/>
              <a:ext cx="514350" cy="514350"/>
            </a:xfrm>
            <a:prstGeom prst="rect">
              <a:avLst/>
            </a:prstGeom>
          </p:spPr>
        </p:pic>
        <p:sp>
          <p:nvSpPr>
            <p:cNvPr id="5" name="TextBox 4">
              <a:extLst>
                <a:ext uri="{FF2B5EF4-FFF2-40B4-BE49-F238E27FC236}">
                  <a16:creationId xmlns:a16="http://schemas.microsoft.com/office/drawing/2014/main" xmlns="" id="{35B2CE43-E815-412C-ABCC-DBCE67A191C0}"/>
                </a:ext>
              </a:extLst>
            </p:cNvPr>
            <p:cNvSpPr txBox="1"/>
            <p:nvPr/>
          </p:nvSpPr>
          <p:spPr>
            <a:xfrm>
              <a:off x="259080" y="2770206"/>
              <a:ext cx="957954" cy="292388"/>
            </a:xfrm>
            <a:prstGeom prst="rect">
              <a:avLst/>
            </a:prstGeom>
            <a:noFill/>
          </p:spPr>
          <p:txBody>
            <a:bodyPr wrap="none" rtlCol="0">
              <a:spAutoFit/>
            </a:bodyPr>
            <a:lstStyle/>
            <a:p>
              <a:r>
                <a:rPr lang="en-US" altLang="zh-CN" sz="825" b="1" dirty="0">
                  <a:solidFill>
                    <a:schemeClr val="bg1"/>
                  </a:solidFill>
                </a:rPr>
                <a:t>Unweighted</a:t>
              </a:r>
              <a:endParaRPr lang="en-US" sz="825" b="1" dirty="0">
                <a:solidFill>
                  <a:schemeClr val="bg1"/>
                </a:solidFill>
              </a:endParaRPr>
            </a:p>
          </p:txBody>
        </p:sp>
      </p:grpSp>
    </p:spTree>
    <p:extLst>
      <p:ext uri="{BB962C8B-B14F-4D97-AF65-F5344CB8AC3E}">
        <p14:creationId xmlns:p14="http://schemas.microsoft.com/office/powerpoint/2010/main" val="2528227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EFF3BF0-3F36-4218-A49D-5599D5C6B90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869" b="20130"/>
          <a:stretch/>
        </p:blipFill>
        <p:spPr>
          <a:xfrm>
            <a:off x="0" y="0"/>
            <a:ext cx="9144000" cy="5143500"/>
          </a:xfrm>
          <a:prstGeom prst="rect">
            <a:avLst/>
          </a:prstGeom>
        </p:spPr>
      </p:pic>
      <p:sp>
        <p:nvSpPr>
          <p:cNvPr id="6" name="Rectangle 5">
            <a:extLst>
              <a:ext uri="{FF2B5EF4-FFF2-40B4-BE49-F238E27FC236}">
                <a16:creationId xmlns:a16="http://schemas.microsoft.com/office/drawing/2014/main" xmlns="" id="{DAF5D797-56F8-4FE2-BBE1-C021221D02E4}"/>
              </a:ext>
            </a:extLst>
          </p:cNvPr>
          <p:cNvSpPr/>
          <p:nvPr/>
        </p:nvSpPr>
        <p:spPr>
          <a:xfrm>
            <a:off x="2274754" y="3425779"/>
            <a:ext cx="6869245" cy="1706166"/>
          </a:xfrm>
          <a:prstGeom prst="rect">
            <a:avLst/>
          </a:prstGeom>
          <a:solidFill>
            <a:schemeClr val="accent1">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Title 1">
            <a:extLst>
              <a:ext uri="{FF2B5EF4-FFF2-40B4-BE49-F238E27FC236}">
                <a16:creationId xmlns:a16="http://schemas.microsoft.com/office/drawing/2014/main" xmlns="" id="{A5F7925E-A0FB-4BE6-8F0E-7B7AB39F5895}"/>
              </a:ext>
            </a:extLst>
          </p:cNvPr>
          <p:cNvSpPr txBox="1">
            <a:spLocks/>
          </p:cNvSpPr>
          <p:nvPr/>
        </p:nvSpPr>
        <p:spPr bwMode="auto">
          <a:xfrm>
            <a:off x="2312232" y="3425779"/>
            <a:ext cx="6858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bodyPr>
          <a:lstStyle>
            <a:lvl1pPr algn="ctr" rtl="0" fontAlgn="base">
              <a:spcBef>
                <a:spcPct val="0"/>
              </a:spcBef>
              <a:spcAft>
                <a:spcPct val="0"/>
              </a:spcAft>
              <a:defRPr sz="3600">
                <a:solidFill>
                  <a:schemeClr val="accent1"/>
                </a:solidFill>
                <a:latin typeface="+mj-lt"/>
                <a:ea typeface="+mj-ea"/>
                <a:cs typeface="+mj-cs"/>
              </a:defRPr>
            </a:lvl1pPr>
            <a:lvl2pPr algn="ctr" rtl="0" fontAlgn="base">
              <a:spcBef>
                <a:spcPct val="0"/>
              </a:spcBef>
              <a:spcAft>
                <a:spcPct val="0"/>
              </a:spcAft>
              <a:defRPr sz="3600">
                <a:solidFill>
                  <a:srgbClr val="0066CC"/>
                </a:solidFill>
                <a:latin typeface="Arial" charset="0"/>
                <a:cs typeface="Arial" charset="0"/>
              </a:defRPr>
            </a:lvl2pPr>
            <a:lvl3pPr algn="ctr" rtl="0" fontAlgn="base">
              <a:spcBef>
                <a:spcPct val="0"/>
              </a:spcBef>
              <a:spcAft>
                <a:spcPct val="0"/>
              </a:spcAft>
              <a:defRPr sz="3600">
                <a:solidFill>
                  <a:srgbClr val="0066CC"/>
                </a:solidFill>
                <a:latin typeface="Arial" charset="0"/>
                <a:cs typeface="Arial" charset="0"/>
              </a:defRPr>
            </a:lvl3pPr>
            <a:lvl4pPr algn="ctr" rtl="0" fontAlgn="base">
              <a:spcBef>
                <a:spcPct val="0"/>
              </a:spcBef>
              <a:spcAft>
                <a:spcPct val="0"/>
              </a:spcAft>
              <a:defRPr sz="3600">
                <a:solidFill>
                  <a:srgbClr val="0066CC"/>
                </a:solidFill>
                <a:latin typeface="Arial" charset="0"/>
                <a:cs typeface="Arial" charset="0"/>
              </a:defRPr>
            </a:lvl4pPr>
            <a:lvl5pPr algn="ctr" rtl="0" fontAlgn="base">
              <a:spcBef>
                <a:spcPct val="0"/>
              </a:spcBef>
              <a:spcAft>
                <a:spcPct val="0"/>
              </a:spcAft>
              <a:defRPr sz="3600">
                <a:solidFill>
                  <a:srgbClr val="0066CC"/>
                </a:solidFill>
                <a:latin typeface="Arial" charset="0"/>
                <a:cs typeface="Arial" charset="0"/>
              </a:defRPr>
            </a:lvl5pPr>
            <a:lvl6pPr marL="457200" algn="ctr" rtl="0" fontAlgn="base">
              <a:spcBef>
                <a:spcPct val="0"/>
              </a:spcBef>
              <a:spcAft>
                <a:spcPct val="0"/>
              </a:spcAft>
              <a:defRPr sz="3600">
                <a:solidFill>
                  <a:srgbClr val="0066CC"/>
                </a:solidFill>
                <a:latin typeface="Arial" charset="0"/>
                <a:cs typeface="Arial" charset="0"/>
              </a:defRPr>
            </a:lvl6pPr>
            <a:lvl7pPr marL="914400" algn="ctr" rtl="0" fontAlgn="base">
              <a:spcBef>
                <a:spcPct val="0"/>
              </a:spcBef>
              <a:spcAft>
                <a:spcPct val="0"/>
              </a:spcAft>
              <a:defRPr sz="3600">
                <a:solidFill>
                  <a:srgbClr val="0066CC"/>
                </a:solidFill>
                <a:latin typeface="Arial" charset="0"/>
                <a:cs typeface="Arial" charset="0"/>
              </a:defRPr>
            </a:lvl7pPr>
            <a:lvl8pPr marL="1371600" algn="ctr" rtl="0" fontAlgn="base">
              <a:spcBef>
                <a:spcPct val="0"/>
              </a:spcBef>
              <a:spcAft>
                <a:spcPct val="0"/>
              </a:spcAft>
              <a:defRPr sz="3600">
                <a:solidFill>
                  <a:srgbClr val="0066CC"/>
                </a:solidFill>
                <a:latin typeface="Arial" charset="0"/>
                <a:cs typeface="Arial" charset="0"/>
              </a:defRPr>
            </a:lvl8pPr>
            <a:lvl9pPr marL="1828800" algn="ctr" rtl="0" fontAlgn="base">
              <a:spcBef>
                <a:spcPct val="0"/>
              </a:spcBef>
              <a:spcAft>
                <a:spcPct val="0"/>
              </a:spcAft>
              <a:defRPr sz="3600">
                <a:solidFill>
                  <a:srgbClr val="0066CC"/>
                </a:solidFill>
                <a:latin typeface="Arial" charset="0"/>
                <a:cs typeface="Arial" charset="0"/>
              </a:defRPr>
            </a:lvl9pPr>
          </a:lstStyle>
          <a:p>
            <a:r>
              <a:rPr lang="en-US" sz="1600" b="1" dirty="0">
                <a:solidFill>
                  <a:schemeClr val="bg1"/>
                </a:solidFill>
              </a:rPr>
              <a:t>Santa Cruz County and the LGBTQ Traveler | October 2019</a:t>
            </a:r>
            <a:endParaRPr lang="en-US" sz="1500" dirty="0">
              <a:solidFill>
                <a:schemeClr val="bg1"/>
              </a:solidFill>
            </a:endParaRPr>
          </a:p>
        </p:txBody>
      </p:sp>
      <p:sp>
        <p:nvSpPr>
          <p:cNvPr id="9" name="TextBox 8">
            <a:extLst>
              <a:ext uri="{FF2B5EF4-FFF2-40B4-BE49-F238E27FC236}">
                <a16:creationId xmlns:a16="http://schemas.microsoft.com/office/drawing/2014/main" xmlns="" id="{6F28825E-FBDA-40FD-ABDB-996C4B45F63C}"/>
              </a:ext>
            </a:extLst>
          </p:cNvPr>
          <p:cNvSpPr txBox="1"/>
          <p:nvPr/>
        </p:nvSpPr>
        <p:spPr>
          <a:xfrm>
            <a:off x="3554177" y="4076700"/>
            <a:ext cx="4340805" cy="923330"/>
          </a:xfrm>
          <a:prstGeom prst="rect">
            <a:avLst/>
          </a:prstGeom>
          <a:noFill/>
        </p:spPr>
        <p:txBody>
          <a:bodyPr wrap="none" rtlCol="0">
            <a:spAutoFit/>
          </a:bodyPr>
          <a:lstStyle/>
          <a:p>
            <a:pPr algn="ctr"/>
            <a:r>
              <a:rPr lang="en-US" sz="2700" b="1" dirty="0">
                <a:solidFill>
                  <a:schemeClr val="bg1"/>
                </a:solidFill>
              </a:rPr>
              <a:t>TRAVEL MOTIVATIONS FOR </a:t>
            </a:r>
          </a:p>
          <a:p>
            <a:pPr algn="ctr"/>
            <a:r>
              <a:rPr lang="en-US" sz="2700" b="1" dirty="0">
                <a:solidFill>
                  <a:schemeClr val="bg1"/>
                </a:solidFill>
              </a:rPr>
              <a:t>LGBTQ BAY AREA RESIDENTS </a:t>
            </a:r>
          </a:p>
        </p:txBody>
      </p:sp>
    </p:spTree>
    <p:extLst>
      <p:ext uri="{BB962C8B-B14F-4D97-AF65-F5344CB8AC3E}">
        <p14:creationId xmlns:p14="http://schemas.microsoft.com/office/powerpoint/2010/main" val="1708450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xmlns="" id="{B83D3C5A-2059-45E5-AD19-2740D03A625E}"/>
              </a:ext>
            </a:extLst>
          </p:cNvPr>
          <p:cNvSpPr txBox="1"/>
          <p:nvPr/>
        </p:nvSpPr>
        <p:spPr>
          <a:xfrm>
            <a:off x="457200" y="438150"/>
            <a:ext cx="8382000" cy="1061829"/>
          </a:xfrm>
          <a:prstGeom prst="rect">
            <a:avLst/>
          </a:prstGeom>
          <a:noFill/>
        </p:spPr>
        <p:txBody>
          <a:bodyPr wrap="square" rtlCol="0">
            <a:spAutoFit/>
          </a:bodyPr>
          <a:lstStyle/>
          <a:p>
            <a:pPr algn="ctr"/>
            <a:r>
              <a:rPr lang="en-US" sz="1400" b="1" dirty="0">
                <a:solidFill>
                  <a:schemeClr val="accent2"/>
                </a:solidFill>
              </a:rPr>
              <a:t>Think about a weekend getaway trip to California destinations along the coast or wine country. </a:t>
            </a:r>
            <a:r>
              <a:rPr lang="en-US" sz="1400" b="1" dirty="0">
                <a:solidFill>
                  <a:schemeClr val="accent1">
                    <a:lumMod val="75000"/>
                  </a:schemeClr>
                </a:solidFill>
              </a:rPr>
              <a:t>When thinking about a vacation trip to these types of destinations, which of the following attributes are most appealing or might encourage a trip. Please mark all that apply.</a:t>
            </a:r>
          </a:p>
          <a:p>
            <a:pPr algn="ctr">
              <a:lnSpc>
                <a:spcPct val="50000"/>
              </a:lnSpc>
            </a:pPr>
            <a:endParaRPr lang="en-US" sz="1400" b="1" dirty="0">
              <a:solidFill>
                <a:schemeClr val="accent1">
                  <a:lumMod val="75000"/>
                </a:schemeClr>
              </a:solidFill>
            </a:endParaRPr>
          </a:p>
          <a:p>
            <a:pPr algn="ctr"/>
            <a:r>
              <a:rPr lang="en-US" sz="1400" b="1" dirty="0">
                <a:solidFill>
                  <a:schemeClr val="accent2">
                    <a:lumMod val="75000"/>
                  </a:schemeClr>
                </a:solidFill>
              </a:rPr>
              <a:t>Among Bay Area Participants</a:t>
            </a:r>
          </a:p>
        </p:txBody>
      </p:sp>
      <p:grpSp>
        <p:nvGrpSpPr>
          <p:cNvPr id="9" name="Group 8">
            <a:extLst>
              <a:ext uri="{FF2B5EF4-FFF2-40B4-BE49-F238E27FC236}">
                <a16:creationId xmlns:a16="http://schemas.microsoft.com/office/drawing/2014/main" xmlns="" id="{35ACF410-BC7A-40FC-A370-FE2C8969F380}"/>
              </a:ext>
            </a:extLst>
          </p:cNvPr>
          <p:cNvGrpSpPr/>
          <p:nvPr/>
        </p:nvGrpSpPr>
        <p:grpSpPr>
          <a:xfrm>
            <a:off x="260535" y="1245390"/>
            <a:ext cx="685800" cy="685800"/>
            <a:chOff x="310414" y="2809964"/>
            <a:chExt cx="914400" cy="914400"/>
          </a:xfrm>
        </p:grpSpPr>
        <p:sp>
          <p:nvSpPr>
            <p:cNvPr id="10" name="Oval 9">
              <a:extLst>
                <a:ext uri="{FF2B5EF4-FFF2-40B4-BE49-F238E27FC236}">
                  <a16:creationId xmlns:a16="http://schemas.microsoft.com/office/drawing/2014/main" xmlns="" id="{116E5365-465A-4D9F-89F6-84F5ADC9133A}"/>
                </a:ext>
              </a:extLst>
            </p:cNvPr>
            <p:cNvSpPr/>
            <p:nvPr/>
          </p:nvSpPr>
          <p:spPr>
            <a:xfrm>
              <a:off x="310414" y="2809964"/>
              <a:ext cx="914400" cy="91440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1" name="Picture 10">
              <a:extLst>
                <a:ext uri="{FF2B5EF4-FFF2-40B4-BE49-F238E27FC236}">
                  <a16:creationId xmlns:a16="http://schemas.microsoft.com/office/drawing/2014/main" xmlns="" id="{618FE660-3D28-48F3-AB54-A868C667D879}"/>
                </a:ext>
              </a:extLst>
            </p:cNvPr>
            <p:cNvPicPr>
              <a:picLocks/>
            </p:cNvPicPr>
            <p:nvPr/>
          </p:nvPicPr>
          <p:blipFill>
            <a:blip r:embed="rId3">
              <a:biLevel thresh="25000"/>
            </a:blip>
            <a:stretch>
              <a:fillRect/>
            </a:stretch>
          </p:blipFill>
          <p:spPr>
            <a:xfrm>
              <a:off x="442135" y="2903280"/>
              <a:ext cx="650959" cy="650959"/>
            </a:xfrm>
            <a:prstGeom prst="rect">
              <a:avLst/>
            </a:prstGeom>
          </p:spPr>
        </p:pic>
      </p:grpSp>
      <p:sp>
        <p:nvSpPr>
          <p:cNvPr id="12" name="TextBox 11">
            <a:extLst>
              <a:ext uri="{FF2B5EF4-FFF2-40B4-BE49-F238E27FC236}">
                <a16:creationId xmlns:a16="http://schemas.microsoft.com/office/drawing/2014/main" xmlns="" id="{2DF7758C-6BAA-437B-8DD0-F61F85F84918}"/>
              </a:ext>
            </a:extLst>
          </p:cNvPr>
          <p:cNvSpPr txBox="1"/>
          <p:nvPr/>
        </p:nvSpPr>
        <p:spPr>
          <a:xfrm>
            <a:off x="178168" y="4755999"/>
            <a:ext cx="1643399" cy="207749"/>
          </a:xfrm>
          <a:prstGeom prst="rect">
            <a:avLst/>
          </a:prstGeom>
          <a:noFill/>
        </p:spPr>
        <p:txBody>
          <a:bodyPr wrap="none" rtlCol="0">
            <a:spAutoFit/>
          </a:bodyPr>
          <a:lstStyle/>
          <a:p>
            <a:r>
              <a:rPr lang="en-US" sz="750" dirty="0"/>
              <a:t>Base: All Bay Area Participants n=566</a:t>
            </a:r>
          </a:p>
        </p:txBody>
      </p:sp>
      <p:graphicFrame>
        <p:nvGraphicFramePr>
          <p:cNvPr id="13" name="Chart 12">
            <a:extLst>
              <a:ext uri="{FF2B5EF4-FFF2-40B4-BE49-F238E27FC236}">
                <a16:creationId xmlns:a16="http://schemas.microsoft.com/office/drawing/2014/main" xmlns="" id="{28C15605-1DD8-4E20-B1A9-FBE1E148C5D4}"/>
              </a:ext>
            </a:extLst>
          </p:cNvPr>
          <p:cNvGraphicFramePr/>
          <p:nvPr>
            <p:extLst>
              <p:ext uri="{D42A27DB-BD31-4B8C-83A1-F6EECF244321}">
                <p14:modId xmlns:p14="http://schemas.microsoft.com/office/powerpoint/2010/main" val="2143105916"/>
              </p:ext>
            </p:extLst>
          </p:nvPr>
        </p:nvGraphicFramePr>
        <p:xfrm>
          <a:off x="1043293" y="1499979"/>
          <a:ext cx="7893781" cy="323614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42384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2DF7758C-6BAA-437B-8DD0-F61F85F84918}"/>
              </a:ext>
            </a:extLst>
          </p:cNvPr>
          <p:cNvSpPr txBox="1"/>
          <p:nvPr/>
        </p:nvSpPr>
        <p:spPr>
          <a:xfrm>
            <a:off x="178168" y="4755999"/>
            <a:ext cx="1643399" cy="207749"/>
          </a:xfrm>
          <a:prstGeom prst="rect">
            <a:avLst/>
          </a:prstGeom>
          <a:noFill/>
        </p:spPr>
        <p:txBody>
          <a:bodyPr wrap="none" rtlCol="0">
            <a:spAutoFit/>
          </a:bodyPr>
          <a:lstStyle/>
          <a:p>
            <a:r>
              <a:rPr lang="en-US" sz="750" dirty="0"/>
              <a:t>Base: All Bay Area Participants n=566</a:t>
            </a:r>
          </a:p>
        </p:txBody>
      </p:sp>
      <p:graphicFrame>
        <p:nvGraphicFramePr>
          <p:cNvPr id="13" name="Chart 12">
            <a:extLst>
              <a:ext uri="{FF2B5EF4-FFF2-40B4-BE49-F238E27FC236}">
                <a16:creationId xmlns:a16="http://schemas.microsoft.com/office/drawing/2014/main" xmlns="" id="{28C15605-1DD8-4E20-B1A9-FBE1E148C5D4}"/>
              </a:ext>
            </a:extLst>
          </p:cNvPr>
          <p:cNvGraphicFramePr/>
          <p:nvPr>
            <p:extLst>
              <p:ext uri="{D42A27DB-BD31-4B8C-83A1-F6EECF244321}">
                <p14:modId xmlns:p14="http://schemas.microsoft.com/office/powerpoint/2010/main" val="1693595790"/>
              </p:ext>
            </p:extLst>
          </p:nvPr>
        </p:nvGraphicFramePr>
        <p:xfrm>
          <a:off x="178168" y="361951"/>
          <a:ext cx="9346831" cy="4374174"/>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a:extLst>
              <a:ext uri="{FF2B5EF4-FFF2-40B4-BE49-F238E27FC236}">
                <a16:creationId xmlns:a16="http://schemas.microsoft.com/office/drawing/2014/main" xmlns="" id="{AF2B0861-8CF9-A949-8DFA-EFFE3D5DA47A}"/>
              </a:ext>
            </a:extLst>
          </p:cNvPr>
          <p:cNvSpPr/>
          <p:nvPr/>
        </p:nvSpPr>
        <p:spPr>
          <a:xfrm>
            <a:off x="150196" y="361950"/>
            <a:ext cx="8841404" cy="1447799"/>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0685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2DF7758C-6BAA-437B-8DD0-F61F85F84918}"/>
              </a:ext>
            </a:extLst>
          </p:cNvPr>
          <p:cNvSpPr txBox="1"/>
          <p:nvPr/>
        </p:nvSpPr>
        <p:spPr>
          <a:xfrm>
            <a:off x="178168" y="4755999"/>
            <a:ext cx="1643399" cy="207749"/>
          </a:xfrm>
          <a:prstGeom prst="rect">
            <a:avLst/>
          </a:prstGeom>
          <a:noFill/>
        </p:spPr>
        <p:txBody>
          <a:bodyPr wrap="none" rtlCol="0">
            <a:spAutoFit/>
          </a:bodyPr>
          <a:lstStyle/>
          <a:p>
            <a:r>
              <a:rPr lang="en-US" sz="750" dirty="0"/>
              <a:t>Base: All Bay Area Participants n=566</a:t>
            </a:r>
          </a:p>
        </p:txBody>
      </p:sp>
      <p:graphicFrame>
        <p:nvGraphicFramePr>
          <p:cNvPr id="13" name="Chart 12">
            <a:extLst>
              <a:ext uri="{FF2B5EF4-FFF2-40B4-BE49-F238E27FC236}">
                <a16:creationId xmlns:a16="http://schemas.microsoft.com/office/drawing/2014/main" xmlns="" id="{28C15605-1DD8-4E20-B1A9-FBE1E148C5D4}"/>
              </a:ext>
            </a:extLst>
          </p:cNvPr>
          <p:cNvGraphicFramePr/>
          <p:nvPr>
            <p:extLst>
              <p:ext uri="{D42A27DB-BD31-4B8C-83A1-F6EECF244321}">
                <p14:modId xmlns:p14="http://schemas.microsoft.com/office/powerpoint/2010/main" val="2105156026"/>
              </p:ext>
            </p:extLst>
          </p:nvPr>
        </p:nvGraphicFramePr>
        <p:xfrm>
          <a:off x="178168" y="344449"/>
          <a:ext cx="9346831" cy="4374174"/>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a:extLst>
              <a:ext uri="{FF2B5EF4-FFF2-40B4-BE49-F238E27FC236}">
                <a16:creationId xmlns:a16="http://schemas.microsoft.com/office/drawing/2014/main" xmlns="" id="{AF2B0861-8CF9-A949-8DFA-EFFE3D5DA47A}"/>
              </a:ext>
            </a:extLst>
          </p:cNvPr>
          <p:cNvSpPr/>
          <p:nvPr/>
        </p:nvSpPr>
        <p:spPr>
          <a:xfrm>
            <a:off x="0" y="1733551"/>
            <a:ext cx="8841404" cy="457200"/>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5010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2DF7758C-6BAA-437B-8DD0-F61F85F84918}"/>
              </a:ext>
            </a:extLst>
          </p:cNvPr>
          <p:cNvSpPr txBox="1"/>
          <p:nvPr/>
        </p:nvSpPr>
        <p:spPr>
          <a:xfrm>
            <a:off x="178168" y="4755999"/>
            <a:ext cx="1643399" cy="207749"/>
          </a:xfrm>
          <a:prstGeom prst="rect">
            <a:avLst/>
          </a:prstGeom>
          <a:noFill/>
        </p:spPr>
        <p:txBody>
          <a:bodyPr wrap="none" rtlCol="0">
            <a:spAutoFit/>
          </a:bodyPr>
          <a:lstStyle/>
          <a:p>
            <a:r>
              <a:rPr lang="en-US" sz="750" dirty="0"/>
              <a:t>Base: All Bay Area Participants n=566</a:t>
            </a:r>
          </a:p>
        </p:txBody>
      </p:sp>
      <p:graphicFrame>
        <p:nvGraphicFramePr>
          <p:cNvPr id="13" name="Chart 12">
            <a:extLst>
              <a:ext uri="{FF2B5EF4-FFF2-40B4-BE49-F238E27FC236}">
                <a16:creationId xmlns:a16="http://schemas.microsoft.com/office/drawing/2014/main" xmlns="" id="{28C15605-1DD8-4E20-B1A9-FBE1E148C5D4}"/>
              </a:ext>
            </a:extLst>
          </p:cNvPr>
          <p:cNvGraphicFramePr/>
          <p:nvPr>
            <p:extLst/>
          </p:nvPr>
        </p:nvGraphicFramePr>
        <p:xfrm>
          <a:off x="178168" y="344449"/>
          <a:ext cx="9346831" cy="4374174"/>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a:extLst>
              <a:ext uri="{FF2B5EF4-FFF2-40B4-BE49-F238E27FC236}">
                <a16:creationId xmlns:a16="http://schemas.microsoft.com/office/drawing/2014/main" xmlns="" id="{AF2B0861-8CF9-A949-8DFA-EFFE3D5DA47A}"/>
              </a:ext>
            </a:extLst>
          </p:cNvPr>
          <p:cNvSpPr/>
          <p:nvPr/>
        </p:nvSpPr>
        <p:spPr>
          <a:xfrm>
            <a:off x="22185" y="3028950"/>
            <a:ext cx="8841404" cy="1600200"/>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2442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xmlns="" id="{42B29132-4DEF-41BF-8711-C75B24B45657}"/>
              </a:ext>
            </a:extLst>
          </p:cNvPr>
          <p:cNvSpPr txBox="1"/>
          <p:nvPr/>
        </p:nvSpPr>
        <p:spPr>
          <a:xfrm>
            <a:off x="200565" y="415654"/>
            <a:ext cx="6578268" cy="307777"/>
          </a:xfrm>
          <a:prstGeom prst="rect">
            <a:avLst/>
          </a:prstGeom>
          <a:noFill/>
        </p:spPr>
        <p:txBody>
          <a:bodyPr wrap="square" rtlCol="0">
            <a:spAutoFit/>
          </a:bodyPr>
          <a:lstStyle/>
          <a:p>
            <a:r>
              <a:rPr lang="en-US" sz="1400" b="1" dirty="0">
                <a:solidFill>
                  <a:schemeClr val="tx2"/>
                </a:solidFill>
              </a:rPr>
              <a:t>Motivations: Demographic Breakdown for Bay Area Residents (Select Responses)</a:t>
            </a:r>
            <a:endParaRPr lang="en-US" sz="1400" dirty="0"/>
          </a:p>
        </p:txBody>
      </p:sp>
      <p:sp>
        <p:nvSpPr>
          <p:cNvPr id="12" name="TextBox 11">
            <a:extLst>
              <a:ext uri="{FF2B5EF4-FFF2-40B4-BE49-F238E27FC236}">
                <a16:creationId xmlns:a16="http://schemas.microsoft.com/office/drawing/2014/main" xmlns="" id="{2DF7758C-6BAA-437B-8DD0-F61F85F84918}"/>
              </a:ext>
            </a:extLst>
          </p:cNvPr>
          <p:cNvSpPr txBox="1"/>
          <p:nvPr/>
        </p:nvSpPr>
        <p:spPr>
          <a:xfrm>
            <a:off x="162947" y="4678306"/>
            <a:ext cx="2874505" cy="323165"/>
          </a:xfrm>
          <a:prstGeom prst="rect">
            <a:avLst/>
          </a:prstGeom>
          <a:noFill/>
        </p:spPr>
        <p:txBody>
          <a:bodyPr wrap="none" rtlCol="0">
            <a:spAutoFit/>
          </a:bodyPr>
          <a:lstStyle/>
          <a:p>
            <a:r>
              <a:rPr lang="en-US" sz="750" dirty="0"/>
              <a:t>Base: All Bay Area Participants Gay &amp; Bi+ Men n=332; Lesbian &amp; </a:t>
            </a:r>
          </a:p>
          <a:p>
            <a:r>
              <a:rPr lang="en-US" sz="750" dirty="0"/>
              <a:t>Bi+ Women n=199; Millennial+ n=96; Gen X n=166; Boomers+ n=304</a:t>
            </a:r>
          </a:p>
        </p:txBody>
      </p:sp>
      <p:graphicFrame>
        <p:nvGraphicFramePr>
          <p:cNvPr id="2" name="Table 1">
            <a:extLst>
              <a:ext uri="{FF2B5EF4-FFF2-40B4-BE49-F238E27FC236}">
                <a16:creationId xmlns:a16="http://schemas.microsoft.com/office/drawing/2014/main" xmlns="" id="{80357619-92CC-4891-9393-D85889AF64DB}"/>
              </a:ext>
            </a:extLst>
          </p:cNvPr>
          <p:cNvGraphicFramePr>
            <a:graphicFrameLocks noGrp="1"/>
          </p:cNvGraphicFramePr>
          <p:nvPr>
            <p:extLst>
              <p:ext uri="{D42A27DB-BD31-4B8C-83A1-F6EECF244321}">
                <p14:modId xmlns:p14="http://schemas.microsoft.com/office/powerpoint/2010/main" val="1017220238"/>
              </p:ext>
            </p:extLst>
          </p:nvPr>
        </p:nvGraphicFramePr>
        <p:xfrm>
          <a:off x="685800" y="1815507"/>
          <a:ext cx="7620000" cy="2735205"/>
        </p:xfrm>
        <a:graphic>
          <a:graphicData uri="http://schemas.openxmlformats.org/drawingml/2006/table">
            <a:tbl>
              <a:tblPr>
                <a:tableStyleId>{5C22544A-7EE6-4342-B048-85BDC9FD1C3A}</a:tableStyleId>
              </a:tblPr>
              <a:tblGrid>
                <a:gridCol w="4239024">
                  <a:extLst>
                    <a:ext uri="{9D8B030D-6E8A-4147-A177-3AD203B41FA5}">
                      <a16:colId xmlns:a16="http://schemas.microsoft.com/office/drawing/2014/main" xmlns="" val="3504702989"/>
                    </a:ext>
                  </a:extLst>
                </a:gridCol>
                <a:gridCol w="1126992">
                  <a:extLst>
                    <a:ext uri="{9D8B030D-6E8A-4147-A177-3AD203B41FA5}">
                      <a16:colId xmlns:a16="http://schemas.microsoft.com/office/drawing/2014/main" xmlns="" val="1651763625"/>
                    </a:ext>
                  </a:extLst>
                </a:gridCol>
                <a:gridCol w="1126992">
                  <a:extLst>
                    <a:ext uri="{9D8B030D-6E8A-4147-A177-3AD203B41FA5}">
                      <a16:colId xmlns:a16="http://schemas.microsoft.com/office/drawing/2014/main" xmlns="" val="1704866374"/>
                    </a:ext>
                  </a:extLst>
                </a:gridCol>
                <a:gridCol w="1126992">
                  <a:extLst>
                    <a:ext uri="{9D8B030D-6E8A-4147-A177-3AD203B41FA5}">
                      <a16:colId xmlns:a16="http://schemas.microsoft.com/office/drawing/2014/main" xmlns="" val="3174323451"/>
                    </a:ext>
                  </a:extLst>
                </a:gridCol>
              </a:tblGrid>
              <a:tr h="455865">
                <a:tc>
                  <a:txBody>
                    <a:bodyPr/>
                    <a:lstStyle/>
                    <a:p>
                      <a:pPr marL="0" marR="0" algn="ctr">
                        <a:lnSpc>
                          <a:spcPct val="107000"/>
                        </a:lnSpc>
                        <a:spcBef>
                          <a:spcPts val="0"/>
                        </a:spcBef>
                        <a:spcAft>
                          <a:spcPts val="0"/>
                        </a:spcAft>
                      </a:pPr>
                      <a:endParaRPr lang="en-US" sz="800" dirty="0">
                        <a:effectLst/>
                        <a:latin typeface="+mn-lt"/>
                        <a:ea typeface="DengXian" panose="02010600030101010101" pitchFamily="2" charset="-122"/>
                        <a:cs typeface="Times New Roman" panose="02020603050405020304" pitchFamily="18" charset="0"/>
                      </a:endParaRPr>
                    </a:p>
                  </a:txBody>
                  <a:tcPr marL="38711" marR="38711" marT="0" marB="0" anchor="ctr">
                    <a:lnL w="12700" cap="flat" cmpd="sng" algn="ctr">
                      <a:solidFill>
                        <a:schemeClr val="tx1"/>
                      </a:solidFill>
                      <a:prstDash val="solid"/>
                      <a:round/>
                      <a:headEnd type="none" w="med" len="med"/>
                      <a:tailEnd type="none" w="med" len="med"/>
                    </a:lnL>
                    <a:lnR w="12700" cap="flat" cmpd="sng" algn="ctr">
                      <a:solidFill>
                        <a:srgbClr val="F9A134"/>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800" dirty="0">
                          <a:effectLst/>
                          <a:latin typeface="+mn-lt"/>
                        </a:rPr>
                        <a:t>Millennial+</a:t>
                      </a:r>
                      <a:endParaRPr lang="en-US" sz="800" dirty="0">
                        <a:effectLst/>
                        <a:latin typeface="+mn-lt"/>
                        <a:ea typeface="DengXian" panose="02010600030101010101" pitchFamily="2" charset="-122"/>
                        <a:cs typeface="Times New Roman" panose="02020603050405020304" pitchFamily="18" charset="0"/>
                      </a:endParaRPr>
                    </a:p>
                  </a:txBody>
                  <a:tcPr marL="38711" marR="38711" marT="0" marB="0" anchor="ctr">
                    <a:lnL w="12700" cap="flat" cmpd="sng" algn="ctr">
                      <a:solidFill>
                        <a:srgbClr val="F9A134"/>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5">
                        <a:lumMod val="60000"/>
                        <a:lumOff val="40000"/>
                      </a:schemeClr>
                    </a:solidFill>
                  </a:tcPr>
                </a:tc>
                <a:tc>
                  <a:txBody>
                    <a:bodyPr/>
                    <a:lstStyle/>
                    <a:p>
                      <a:pPr marL="0" marR="0" algn="ctr">
                        <a:lnSpc>
                          <a:spcPct val="107000"/>
                        </a:lnSpc>
                        <a:spcBef>
                          <a:spcPts val="0"/>
                        </a:spcBef>
                        <a:spcAft>
                          <a:spcPts val="0"/>
                        </a:spcAft>
                      </a:pPr>
                      <a:r>
                        <a:rPr lang="en-US" sz="800" dirty="0">
                          <a:effectLst/>
                          <a:latin typeface="+mn-lt"/>
                        </a:rPr>
                        <a:t>Gen X</a:t>
                      </a:r>
                      <a:endParaRPr lang="en-US" sz="800" dirty="0">
                        <a:effectLst/>
                        <a:latin typeface="+mn-lt"/>
                        <a:ea typeface="DengXian" panose="02010600030101010101" pitchFamily="2" charset="-122"/>
                        <a:cs typeface="Times New Roman" panose="02020603050405020304" pitchFamily="18" charset="0"/>
                      </a:endParaRPr>
                    </a:p>
                  </a:txBody>
                  <a:tcPr marL="38711" marR="38711"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5">
                        <a:lumMod val="60000"/>
                        <a:lumOff val="40000"/>
                      </a:schemeClr>
                    </a:solidFill>
                  </a:tcPr>
                </a:tc>
                <a:tc>
                  <a:txBody>
                    <a:bodyPr/>
                    <a:lstStyle/>
                    <a:p>
                      <a:pPr marL="0" marR="0" algn="ctr">
                        <a:lnSpc>
                          <a:spcPct val="107000"/>
                        </a:lnSpc>
                        <a:spcBef>
                          <a:spcPts val="0"/>
                        </a:spcBef>
                        <a:spcAft>
                          <a:spcPts val="0"/>
                        </a:spcAft>
                      </a:pPr>
                      <a:r>
                        <a:rPr lang="en-US" sz="800" dirty="0">
                          <a:effectLst/>
                          <a:latin typeface="+mn-lt"/>
                        </a:rPr>
                        <a:t>Boomers+</a:t>
                      </a:r>
                      <a:endParaRPr lang="en-US" sz="800" dirty="0">
                        <a:effectLst/>
                        <a:latin typeface="+mn-lt"/>
                        <a:ea typeface="DengXian" panose="02010600030101010101" pitchFamily="2" charset="-122"/>
                        <a:cs typeface="Times New Roman" panose="02020603050405020304" pitchFamily="18" charset="0"/>
                      </a:endParaRPr>
                    </a:p>
                  </a:txBody>
                  <a:tcPr marL="38711" marR="38711"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xmlns="" val="1285184903"/>
                  </a:ext>
                </a:extLst>
              </a:tr>
              <a:tr h="227934">
                <a:tc>
                  <a:txBody>
                    <a:bodyPr/>
                    <a:lstStyle/>
                    <a:p>
                      <a:pPr marL="0" marR="0" algn="ctr">
                        <a:lnSpc>
                          <a:spcPct val="107000"/>
                        </a:lnSpc>
                        <a:spcBef>
                          <a:spcPts val="0"/>
                        </a:spcBef>
                        <a:spcAft>
                          <a:spcPts val="0"/>
                        </a:spcAft>
                      </a:pPr>
                      <a:r>
                        <a:rPr lang="en-US" sz="1100" dirty="0">
                          <a:effectLst/>
                          <a:latin typeface="+mn-lt"/>
                        </a:rPr>
                        <a:t>Restaurants featuring locally sourced foods</a:t>
                      </a:r>
                      <a:endParaRPr lang="en-US" sz="1100" dirty="0">
                        <a:effectLst/>
                        <a:latin typeface="+mn-lt"/>
                        <a:ea typeface="DengXian" panose="02010600030101010101" pitchFamily="2" charset="-122"/>
                        <a:cs typeface="Times New Roman" panose="02020603050405020304" pitchFamily="18" charset="0"/>
                      </a:endParaRPr>
                    </a:p>
                  </a:txBody>
                  <a:tcPr marL="38711" marR="38711" marT="0" marB="0" anchor="ctr">
                    <a:lnL w="12700" cap="flat" cmpd="sng" algn="ctr">
                      <a:solidFill>
                        <a:schemeClr val="tx1"/>
                      </a:solidFill>
                      <a:prstDash val="solid"/>
                      <a:round/>
                      <a:headEnd type="none" w="med" len="med"/>
                      <a:tailEnd type="none" w="med" len="med"/>
                    </a:lnL>
                    <a:lnR w="12700" cap="flat" cmpd="sng" algn="ctr">
                      <a:solidFill>
                        <a:srgbClr val="F9A134"/>
                      </a:solid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marL="0" marR="0" algn="ctr">
                        <a:lnSpc>
                          <a:spcPct val="107000"/>
                        </a:lnSpc>
                        <a:spcBef>
                          <a:spcPts val="0"/>
                        </a:spcBef>
                        <a:spcAft>
                          <a:spcPts val="0"/>
                        </a:spcAft>
                      </a:pPr>
                      <a:r>
                        <a:rPr lang="en-US" sz="1100" dirty="0">
                          <a:effectLst/>
                          <a:latin typeface="+mn-lt"/>
                        </a:rPr>
                        <a:t>66%</a:t>
                      </a:r>
                      <a:endParaRPr lang="en-US" sz="1100" dirty="0">
                        <a:effectLst/>
                        <a:latin typeface="+mn-lt"/>
                        <a:ea typeface="DengXian" panose="02010600030101010101" pitchFamily="2" charset="-122"/>
                        <a:cs typeface="Times New Roman" panose="02020603050405020304" pitchFamily="18" charset="0"/>
                      </a:endParaRPr>
                    </a:p>
                  </a:txBody>
                  <a:tcPr marL="38711" marR="38711" marT="0" marB="0" anchor="ctr">
                    <a:lnL w="12700" cap="flat" cmpd="sng" algn="ctr">
                      <a:solidFill>
                        <a:srgbClr val="F9A134"/>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1100" dirty="0">
                          <a:effectLst/>
                          <a:latin typeface="+mn-lt"/>
                        </a:rPr>
                        <a:t>72%</a:t>
                      </a:r>
                      <a:endParaRPr lang="en-US" sz="1100" dirty="0">
                        <a:effectLst/>
                        <a:latin typeface="+mn-lt"/>
                        <a:ea typeface="DengXian" panose="02010600030101010101" pitchFamily="2" charset="-122"/>
                        <a:cs typeface="Times New Roman" panose="02020603050405020304" pitchFamily="18" charset="0"/>
                      </a:endParaRPr>
                    </a:p>
                  </a:txBody>
                  <a:tcPr marL="38711" marR="38711"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1100" dirty="0">
                          <a:effectLst/>
                          <a:latin typeface="+mn-lt"/>
                        </a:rPr>
                        <a:t>70%</a:t>
                      </a:r>
                      <a:endParaRPr lang="en-US" sz="1100" dirty="0">
                        <a:effectLst/>
                        <a:latin typeface="+mn-lt"/>
                        <a:ea typeface="DengXian" panose="02010600030101010101" pitchFamily="2" charset="-122"/>
                        <a:cs typeface="Times New Roman" panose="02020603050405020304" pitchFamily="18" charset="0"/>
                      </a:endParaRPr>
                    </a:p>
                  </a:txBody>
                  <a:tcPr marL="38711" marR="38711" marT="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176998583"/>
                  </a:ext>
                </a:extLst>
              </a:tr>
              <a:tr h="227934">
                <a:tc>
                  <a:txBody>
                    <a:bodyPr/>
                    <a:lstStyle/>
                    <a:p>
                      <a:pPr marL="0" marR="0" algn="ctr">
                        <a:lnSpc>
                          <a:spcPct val="107000"/>
                        </a:lnSpc>
                        <a:spcBef>
                          <a:spcPts val="0"/>
                        </a:spcBef>
                        <a:spcAft>
                          <a:spcPts val="0"/>
                        </a:spcAft>
                      </a:pPr>
                      <a:r>
                        <a:rPr lang="en-US" sz="1100" dirty="0">
                          <a:effectLst/>
                          <a:latin typeface="+mn-lt"/>
                        </a:rPr>
                        <a:t>Arts and cultural activities</a:t>
                      </a:r>
                      <a:endParaRPr lang="en-US" sz="1100" dirty="0">
                        <a:effectLst/>
                        <a:latin typeface="+mn-lt"/>
                        <a:ea typeface="DengXian" panose="02010600030101010101" pitchFamily="2" charset="-122"/>
                        <a:cs typeface="Times New Roman" panose="02020603050405020304" pitchFamily="18" charset="0"/>
                      </a:endParaRPr>
                    </a:p>
                  </a:txBody>
                  <a:tcPr marL="38711" marR="38711" marT="0" marB="0" anchor="ctr">
                    <a:lnL w="12700" cap="flat" cmpd="sng" algn="ctr">
                      <a:solidFill>
                        <a:schemeClr val="tx1"/>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tc>
                  <a:txBody>
                    <a:bodyPr/>
                    <a:lstStyle/>
                    <a:p>
                      <a:pPr marL="0" marR="0" algn="ctr">
                        <a:lnSpc>
                          <a:spcPct val="107000"/>
                        </a:lnSpc>
                        <a:spcBef>
                          <a:spcPts val="0"/>
                        </a:spcBef>
                        <a:spcAft>
                          <a:spcPts val="0"/>
                        </a:spcAft>
                      </a:pPr>
                      <a:r>
                        <a:rPr lang="en-US" sz="1100" dirty="0">
                          <a:effectLst/>
                          <a:latin typeface="+mn-lt"/>
                        </a:rPr>
                        <a:t>66%</a:t>
                      </a:r>
                      <a:endParaRPr lang="en-US" sz="1100" dirty="0">
                        <a:effectLst/>
                        <a:latin typeface="+mn-lt"/>
                        <a:ea typeface="DengXian" panose="02010600030101010101" pitchFamily="2" charset="-122"/>
                        <a:cs typeface="Times New Roman" panose="02020603050405020304" pitchFamily="18" charset="0"/>
                      </a:endParaRPr>
                    </a:p>
                  </a:txBody>
                  <a:tcPr marL="38711" marR="38711" marT="0" marB="0" anchor="ctr">
                    <a:lnL w="12700" cap="flat" cmpd="sng" algn="ctr">
                      <a:solidFill>
                        <a:srgbClr val="F9A134"/>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1100" dirty="0">
                          <a:effectLst/>
                          <a:latin typeface="+mn-lt"/>
                        </a:rPr>
                        <a:t>70%</a:t>
                      </a:r>
                      <a:endParaRPr lang="en-US" sz="1100" dirty="0">
                        <a:effectLst/>
                        <a:latin typeface="+mn-lt"/>
                        <a:ea typeface="DengXian" panose="02010600030101010101" pitchFamily="2" charset="-122"/>
                        <a:cs typeface="Times New Roman" panose="02020603050405020304" pitchFamily="18" charset="0"/>
                      </a:endParaRPr>
                    </a:p>
                  </a:txBody>
                  <a:tcPr marL="38711" marR="38711"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1100" dirty="0">
                          <a:effectLst/>
                          <a:latin typeface="+mn-lt"/>
                        </a:rPr>
                        <a:t>66%</a:t>
                      </a:r>
                      <a:endParaRPr lang="en-US" sz="1100" dirty="0">
                        <a:effectLst/>
                        <a:latin typeface="+mn-lt"/>
                        <a:ea typeface="DengXian" panose="02010600030101010101" pitchFamily="2" charset="-122"/>
                        <a:cs typeface="Times New Roman" panose="02020603050405020304" pitchFamily="18" charset="0"/>
                      </a:endParaRPr>
                    </a:p>
                  </a:txBody>
                  <a:tcPr marL="38711" marR="38711" marT="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489313238"/>
                  </a:ext>
                </a:extLst>
              </a:tr>
              <a:tr h="227934">
                <a:tc>
                  <a:txBody>
                    <a:bodyPr/>
                    <a:lstStyle/>
                    <a:p>
                      <a:pPr marL="0" marR="0" algn="ctr">
                        <a:lnSpc>
                          <a:spcPct val="107000"/>
                        </a:lnSpc>
                        <a:spcBef>
                          <a:spcPts val="0"/>
                        </a:spcBef>
                        <a:spcAft>
                          <a:spcPts val="0"/>
                        </a:spcAft>
                      </a:pPr>
                      <a:r>
                        <a:rPr lang="en-US" sz="1100" dirty="0">
                          <a:effectLst/>
                          <a:latin typeface="+mn-lt"/>
                        </a:rPr>
                        <a:t>Beaches</a:t>
                      </a:r>
                      <a:endParaRPr lang="en-US" sz="1100" dirty="0">
                        <a:effectLst/>
                        <a:latin typeface="+mn-lt"/>
                        <a:ea typeface="DengXian" panose="02010600030101010101" pitchFamily="2" charset="-122"/>
                        <a:cs typeface="Times New Roman" panose="02020603050405020304" pitchFamily="18" charset="0"/>
                      </a:endParaRPr>
                    </a:p>
                  </a:txBody>
                  <a:tcPr marL="38711" marR="38711" marT="0" marB="0" anchor="ctr">
                    <a:lnL w="12700" cap="flat" cmpd="sng" algn="ctr">
                      <a:solidFill>
                        <a:schemeClr val="tx1"/>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tc>
                  <a:txBody>
                    <a:bodyPr/>
                    <a:lstStyle/>
                    <a:p>
                      <a:pPr marL="0" marR="0" algn="ctr">
                        <a:lnSpc>
                          <a:spcPct val="107000"/>
                        </a:lnSpc>
                        <a:spcBef>
                          <a:spcPts val="0"/>
                        </a:spcBef>
                        <a:spcAft>
                          <a:spcPts val="0"/>
                        </a:spcAft>
                      </a:pPr>
                      <a:r>
                        <a:rPr lang="en-US" sz="1100" dirty="0">
                          <a:effectLst/>
                          <a:latin typeface="+mn-lt"/>
                        </a:rPr>
                        <a:t>71%</a:t>
                      </a:r>
                      <a:endParaRPr lang="en-US" sz="1100" dirty="0">
                        <a:effectLst/>
                        <a:latin typeface="+mn-lt"/>
                        <a:ea typeface="DengXian" panose="02010600030101010101" pitchFamily="2" charset="-122"/>
                        <a:cs typeface="Times New Roman" panose="02020603050405020304" pitchFamily="18" charset="0"/>
                      </a:endParaRPr>
                    </a:p>
                  </a:txBody>
                  <a:tcPr marL="38711" marR="38711" marT="0" marB="0" anchor="ctr">
                    <a:lnL w="12700" cap="flat" cmpd="sng" algn="ctr">
                      <a:solidFill>
                        <a:srgbClr val="F9A134"/>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DACF"/>
                    </a:solidFill>
                  </a:tcPr>
                </a:tc>
                <a:tc>
                  <a:txBody>
                    <a:bodyPr/>
                    <a:lstStyle/>
                    <a:p>
                      <a:pPr marL="0" marR="0" algn="ctr">
                        <a:lnSpc>
                          <a:spcPct val="107000"/>
                        </a:lnSpc>
                        <a:spcBef>
                          <a:spcPts val="0"/>
                        </a:spcBef>
                        <a:spcAft>
                          <a:spcPts val="0"/>
                        </a:spcAft>
                      </a:pPr>
                      <a:r>
                        <a:rPr lang="en-US" sz="1100" dirty="0">
                          <a:effectLst/>
                          <a:latin typeface="+mn-lt"/>
                        </a:rPr>
                        <a:t>67%</a:t>
                      </a:r>
                      <a:endParaRPr lang="en-US" sz="1100" dirty="0">
                        <a:effectLst/>
                        <a:latin typeface="+mn-lt"/>
                        <a:ea typeface="DengXian" panose="02010600030101010101" pitchFamily="2" charset="-122"/>
                        <a:cs typeface="Times New Roman" panose="02020603050405020304" pitchFamily="18" charset="0"/>
                      </a:endParaRPr>
                    </a:p>
                  </a:txBody>
                  <a:tcPr marL="38711" marR="38711"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1100" dirty="0">
                          <a:effectLst/>
                          <a:latin typeface="+mn-lt"/>
                        </a:rPr>
                        <a:t>61%</a:t>
                      </a:r>
                      <a:endParaRPr lang="en-US" sz="1100" dirty="0">
                        <a:effectLst/>
                        <a:latin typeface="+mn-lt"/>
                        <a:ea typeface="DengXian" panose="02010600030101010101" pitchFamily="2" charset="-122"/>
                        <a:cs typeface="Times New Roman" panose="02020603050405020304" pitchFamily="18" charset="0"/>
                      </a:endParaRPr>
                    </a:p>
                  </a:txBody>
                  <a:tcPr marL="38711" marR="38711" marT="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995872262"/>
                  </a:ext>
                </a:extLst>
              </a:tr>
              <a:tr h="227934">
                <a:tc>
                  <a:txBody>
                    <a:bodyPr/>
                    <a:lstStyle/>
                    <a:p>
                      <a:pPr marL="0" marR="0" algn="ctr">
                        <a:lnSpc>
                          <a:spcPct val="107000"/>
                        </a:lnSpc>
                        <a:spcBef>
                          <a:spcPts val="0"/>
                        </a:spcBef>
                        <a:spcAft>
                          <a:spcPts val="0"/>
                        </a:spcAft>
                      </a:pPr>
                      <a:r>
                        <a:rPr lang="en-US" sz="1100" dirty="0">
                          <a:effectLst/>
                          <a:latin typeface="+mn-lt"/>
                        </a:rPr>
                        <a:t>Hiking in the redwoods</a:t>
                      </a:r>
                      <a:endParaRPr lang="en-US" sz="1100" dirty="0">
                        <a:effectLst/>
                        <a:latin typeface="+mn-lt"/>
                        <a:ea typeface="DengXian" panose="02010600030101010101" pitchFamily="2" charset="-122"/>
                        <a:cs typeface="Times New Roman" panose="02020603050405020304" pitchFamily="18" charset="0"/>
                      </a:endParaRPr>
                    </a:p>
                  </a:txBody>
                  <a:tcPr marL="38711" marR="38711" marT="0" marB="0" anchor="ctr">
                    <a:lnL w="12700" cap="flat" cmpd="sng" algn="ctr">
                      <a:solidFill>
                        <a:schemeClr val="tx1"/>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tc>
                  <a:txBody>
                    <a:bodyPr/>
                    <a:lstStyle/>
                    <a:p>
                      <a:pPr marL="0" marR="0" algn="ctr">
                        <a:lnSpc>
                          <a:spcPct val="107000"/>
                        </a:lnSpc>
                        <a:spcBef>
                          <a:spcPts val="0"/>
                        </a:spcBef>
                        <a:spcAft>
                          <a:spcPts val="0"/>
                        </a:spcAft>
                      </a:pPr>
                      <a:r>
                        <a:rPr lang="en-US" sz="1100" dirty="0">
                          <a:effectLst/>
                          <a:latin typeface="+mn-lt"/>
                        </a:rPr>
                        <a:t>69%</a:t>
                      </a:r>
                      <a:endParaRPr lang="en-US" sz="1100" dirty="0">
                        <a:effectLst/>
                        <a:latin typeface="+mn-lt"/>
                        <a:ea typeface="DengXian" panose="02010600030101010101" pitchFamily="2" charset="-122"/>
                        <a:cs typeface="Times New Roman" panose="02020603050405020304" pitchFamily="18" charset="0"/>
                      </a:endParaRPr>
                    </a:p>
                  </a:txBody>
                  <a:tcPr marL="38711" marR="38711" marT="0" marB="0" anchor="ctr">
                    <a:lnL w="12700" cap="flat" cmpd="sng" algn="ctr">
                      <a:solidFill>
                        <a:srgbClr val="F9A134"/>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DACF"/>
                    </a:solidFill>
                  </a:tcPr>
                </a:tc>
                <a:tc>
                  <a:txBody>
                    <a:bodyPr/>
                    <a:lstStyle/>
                    <a:p>
                      <a:pPr marL="0" marR="0" algn="ctr">
                        <a:lnSpc>
                          <a:spcPct val="107000"/>
                        </a:lnSpc>
                        <a:spcBef>
                          <a:spcPts val="0"/>
                        </a:spcBef>
                        <a:spcAft>
                          <a:spcPts val="0"/>
                        </a:spcAft>
                      </a:pPr>
                      <a:r>
                        <a:rPr lang="en-US" sz="1100" dirty="0">
                          <a:effectLst/>
                          <a:latin typeface="+mn-lt"/>
                        </a:rPr>
                        <a:t>67%</a:t>
                      </a:r>
                      <a:endParaRPr lang="en-US" sz="1100" dirty="0">
                        <a:effectLst/>
                        <a:latin typeface="+mn-lt"/>
                        <a:ea typeface="DengXian" panose="02010600030101010101" pitchFamily="2" charset="-122"/>
                        <a:cs typeface="Times New Roman" panose="02020603050405020304" pitchFamily="18" charset="0"/>
                      </a:endParaRPr>
                    </a:p>
                  </a:txBody>
                  <a:tcPr marL="38711" marR="38711"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DACF"/>
                    </a:solidFill>
                  </a:tcPr>
                </a:tc>
                <a:tc>
                  <a:txBody>
                    <a:bodyPr/>
                    <a:lstStyle/>
                    <a:p>
                      <a:pPr marL="0" marR="0" algn="ctr">
                        <a:lnSpc>
                          <a:spcPct val="107000"/>
                        </a:lnSpc>
                        <a:spcBef>
                          <a:spcPts val="0"/>
                        </a:spcBef>
                        <a:spcAft>
                          <a:spcPts val="0"/>
                        </a:spcAft>
                      </a:pPr>
                      <a:r>
                        <a:rPr lang="en-US" sz="1100" dirty="0">
                          <a:effectLst/>
                          <a:latin typeface="+mn-lt"/>
                        </a:rPr>
                        <a:t>55%</a:t>
                      </a:r>
                      <a:endParaRPr lang="en-US" sz="1100" dirty="0">
                        <a:effectLst/>
                        <a:latin typeface="+mn-lt"/>
                        <a:ea typeface="DengXian" panose="02010600030101010101" pitchFamily="2" charset="-122"/>
                        <a:cs typeface="Times New Roman" panose="02020603050405020304" pitchFamily="18" charset="0"/>
                      </a:endParaRPr>
                    </a:p>
                  </a:txBody>
                  <a:tcPr marL="38711" marR="38711" marT="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657416449"/>
                  </a:ext>
                </a:extLst>
              </a:tr>
              <a:tr h="227934">
                <a:tc>
                  <a:txBody>
                    <a:bodyPr/>
                    <a:lstStyle/>
                    <a:p>
                      <a:pPr marL="0" marR="0" algn="ctr">
                        <a:lnSpc>
                          <a:spcPct val="107000"/>
                        </a:lnSpc>
                        <a:spcBef>
                          <a:spcPts val="0"/>
                        </a:spcBef>
                        <a:spcAft>
                          <a:spcPts val="0"/>
                        </a:spcAft>
                      </a:pPr>
                      <a:r>
                        <a:rPr lang="en-US" sz="1100" dirty="0">
                          <a:effectLst/>
                          <a:latin typeface="+mn-lt"/>
                        </a:rPr>
                        <a:t>Hiking along the coast</a:t>
                      </a:r>
                      <a:endParaRPr lang="en-US" sz="1100" dirty="0">
                        <a:effectLst/>
                        <a:latin typeface="+mn-lt"/>
                        <a:ea typeface="DengXian" panose="02010600030101010101" pitchFamily="2" charset="-122"/>
                        <a:cs typeface="Times New Roman" panose="02020603050405020304" pitchFamily="18" charset="0"/>
                      </a:endParaRPr>
                    </a:p>
                  </a:txBody>
                  <a:tcPr marL="38711" marR="38711" marT="0" marB="0" anchor="ctr">
                    <a:lnL w="12700" cap="flat" cmpd="sng" algn="ctr">
                      <a:solidFill>
                        <a:schemeClr val="tx1"/>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tc>
                  <a:txBody>
                    <a:bodyPr/>
                    <a:lstStyle/>
                    <a:p>
                      <a:pPr marL="0" marR="0" algn="ctr">
                        <a:lnSpc>
                          <a:spcPct val="107000"/>
                        </a:lnSpc>
                        <a:spcBef>
                          <a:spcPts val="0"/>
                        </a:spcBef>
                        <a:spcAft>
                          <a:spcPts val="0"/>
                        </a:spcAft>
                      </a:pPr>
                      <a:r>
                        <a:rPr lang="en-US" sz="1100" dirty="0">
                          <a:effectLst/>
                          <a:latin typeface="+mn-lt"/>
                        </a:rPr>
                        <a:t>66%</a:t>
                      </a:r>
                      <a:endParaRPr lang="en-US" sz="1100" dirty="0">
                        <a:effectLst/>
                        <a:latin typeface="+mn-lt"/>
                        <a:ea typeface="DengXian" panose="02010600030101010101" pitchFamily="2" charset="-122"/>
                        <a:cs typeface="Times New Roman" panose="02020603050405020304" pitchFamily="18" charset="0"/>
                      </a:endParaRPr>
                    </a:p>
                  </a:txBody>
                  <a:tcPr marL="38711" marR="38711" marT="0" marB="0" anchor="ctr">
                    <a:lnL w="12700" cap="flat" cmpd="sng" algn="ctr">
                      <a:solidFill>
                        <a:srgbClr val="F9A134"/>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algn="ctr">
                        <a:lnSpc>
                          <a:spcPct val="107000"/>
                        </a:lnSpc>
                        <a:spcBef>
                          <a:spcPts val="0"/>
                        </a:spcBef>
                        <a:spcAft>
                          <a:spcPts val="0"/>
                        </a:spcAft>
                      </a:pPr>
                      <a:r>
                        <a:rPr lang="en-US" sz="1100" dirty="0">
                          <a:effectLst/>
                          <a:latin typeface="+mn-lt"/>
                        </a:rPr>
                        <a:t>65%</a:t>
                      </a:r>
                      <a:endParaRPr lang="en-US" sz="1100" dirty="0">
                        <a:effectLst/>
                        <a:latin typeface="+mn-lt"/>
                        <a:ea typeface="DengXian" panose="02010600030101010101" pitchFamily="2" charset="-122"/>
                        <a:cs typeface="Times New Roman" panose="02020603050405020304" pitchFamily="18" charset="0"/>
                      </a:endParaRPr>
                    </a:p>
                  </a:txBody>
                  <a:tcPr marL="38711" marR="38711"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algn="ctr">
                        <a:lnSpc>
                          <a:spcPct val="107000"/>
                        </a:lnSpc>
                        <a:spcBef>
                          <a:spcPts val="0"/>
                        </a:spcBef>
                        <a:spcAft>
                          <a:spcPts val="0"/>
                        </a:spcAft>
                      </a:pPr>
                      <a:r>
                        <a:rPr lang="en-US" sz="1100" dirty="0">
                          <a:effectLst/>
                          <a:latin typeface="+mn-lt"/>
                        </a:rPr>
                        <a:t>53%</a:t>
                      </a:r>
                      <a:endParaRPr lang="en-US" sz="1100" dirty="0">
                        <a:effectLst/>
                        <a:latin typeface="+mn-lt"/>
                        <a:ea typeface="DengXian" panose="02010600030101010101" pitchFamily="2" charset="-122"/>
                        <a:cs typeface="Times New Roman" panose="02020603050405020304" pitchFamily="18" charset="0"/>
                      </a:endParaRPr>
                    </a:p>
                  </a:txBody>
                  <a:tcPr marL="38711" marR="38711" marT="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950257031"/>
                  </a:ext>
                </a:extLst>
              </a:tr>
              <a:tr h="227934">
                <a:tc>
                  <a:txBody>
                    <a:bodyPr/>
                    <a:lstStyle/>
                    <a:p>
                      <a:pPr marL="0" marR="0" algn="ctr">
                        <a:lnSpc>
                          <a:spcPct val="107000"/>
                        </a:lnSpc>
                        <a:spcBef>
                          <a:spcPts val="0"/>
                        </a:spcBef>
                        <a:spcAft>
                          <a:spcPts val="0"/>
                        </a:spcAft>
                      </a:pPr>
                      <a:r>
                        <a:rPr lang="en-US" sz="1100" dirty="0">
                          <a:effectLst/>
                          <a:latin typeface="+mn-lt"/>
                        </a:rPr>
                        <a:t>Winery tours / wine tasting</a:t>
                      </a:r>
                      <a:endParaRPr lang="en-US" sz="1100" dirty="0">
                        <a:effectLst/>
                        <a:latin typeface="+mn-lt"/>
                        <a:ea typeface="DengXian" panose="02010600030101010101" pitchFamily="2" charset="-122"/>
                        <a:cs typeface="Times New Roman" panose="02020603050405020304" pitchFamily="18" charset="0"/>
                      </a:endParaRPr>
                    </a:p>
                  </a:txBody>
                  <a:tcPr marL="38711" marR="38711" marT="0" marB="0" anchor="ctr">
                    <a:lnL w="12700" cap="flat" cmpd="sng" algn="ctr">
                      <a:solidFill>
                        <a:schemeClr val="tx1"/>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tc>
                  <a:txBody>
                    <a:bodyPr/>
                    <a:lstStyle/>
                    <a:p>
                      <a:pPr marL="0" marR="0" algn="ctr">
                        <a:lnSpc>
                          <a:spcPct val="107000"/>
                        </a:lnSpc>
                        <a:spcBef>
                          <a:spcPts val="0"/>
                        </a:spcBef>
                        <a:spcAft>
                          <a:spcPts val="0"/>
                        </a:spcAft>
                      </a:pPr>
                      <a:r>
                        <a:rPr lang="en-US" sz="1100" dirty="0">
                          <a:effectLst/>
                          <a:latin typeface="+mn-lt"/>
                        </a:rPr>
                        <a:t>57%</a:t>
                      </a:r>
                      <a:endParaRPr lang="en-US" sz="1100" dirty="0">
                        <a:effectLst/>
                        <a:latin typeface="+mn-lt"/>
                        <a:ea typeface="DengXian" panose="02010600030101010101" pitchFamily="2" charset="-122"/>
                        <a:cs typeface="Times New Roman" panose="02020603050405020304" pitchFamily="18" charset="0"/>
                      </a:endParaRPr>
                    </a:p>
                  </a:txBody>
                  <a:tcPr marL="38711" marR="38711" marT="0" marB="0" anchor="ctr">
                    <a:lnL w="12700" cap="flat" cmpd="sng" algn="ctr">
                      <a:solidFill>
                        <a:srgbClr val="F9A134"/>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DACF"/>
                    </a:solidFill>
                  </a:tcPr>
                </a:tc>
                <a:tc>
                  <a:txBody>
                    <a:bodyPr/>
                    <a:lstStyle/>
                    <a:p>
                      <a:pPr marL="0" marR="0" algn="ctr">
                        <a:lnSpc>
                          <a:spcPct val="107000"/>
                        </a:lnSpc>
                        <a:spcBef>
                          <a:spcPts val="0"/>
                        </a:spcBef>
                        <a:spcAft>
                          <a:spcPts val="0"/>
                        </a:spcAft>
                      </a:pPr>
                      <a:r>
                        <a:rPr lang="en-US" sz="1100" dirty="0">
                          <a:effectLst/>
                          <a:latin typeface="+mn-lt"/>
                        </a:rPr>
                        <a:t>57%</a:t>
                      </a:r>
                      <a:endParaRPr lang="en-US" sz="1100" dirty="0">
                        <a:effectLst/>
                        <a:latin typeface="+mn-lt"/>
                        <a:ea typeface="DengXian" panose="02010600030101010101" pitchFamily="2" charset="-122"/>
                        <a:cs typeface="Times New Roman" panose="02020603050405020304" pitchFamily="18" charset="0"/>
                      </a:endParaRPr>
                    </a:p>
                  </a:txBody>
                  <a:tcPr marL="38711" marR="38711"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DACF"/>
                    </a:solidFill>
                  </a:tcPr>
                </a:tc>
                <a:tc>
                  <a:txBody>
                    <a:bodyPr/>
                    <a:lstStyle/>
                    <a:p>
                      <a:pPr marL="0" marR="0" algn="ctr">
                        <a:lnSpc>
                          <a:spcPct val="107000"/>
                        </a:lnSpc>
                        <a:spcBef>
                          <a:spcPts val="0"/>
                        </a:spcBef>
                        <a:spcAft>
                          <a:spcPts val="0"/>
                        </a:spcAft>
                      </a:pPr>
                      <a:r>
                        <a:rPr lang="en-US" sz="1100" dirty="0">
                          <a:effectLst/>
                          <a:latin typeface="+mn-lt"/>
                        </a:rPr>
                        <a:t>48%</a:t>
                      </a:r>
                      <a:endParaRPr lang="en-US" sz="1100" dirty="0">
                        <a:effectLst/>
                        <a:latin typeface="+mn-lt"/>
                        <a:ea typeface="DengXian" panose="02010600030101010101" pitchFamily="2" charset="-122"/>
                        <a:cs typeface="Times New Roman" panose="02020603050405020304" pitchFamily="18" charset="0"/>
                      </a:endParaRPr>
                    </a:p>
                  </a:txBody>
                  <a:tcPr marL="38711" marR="38711" marT="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592707243"/>
                  </a:ext>
                </a:extLst>
              </a:tr>
              <a:tr h="227934">
                <a:tc>
                  <a:txBody>
                    <a:bodyPr/>
                    <a:lstStyle/>
                    <a:p>
                      <a:pPr marL="0" marR="0" algn="ctr">
                        <a:lnSpc>
                          <a:spcPct val="107000"/>
                        </a:lnSpc>
                        <a:spcBef>
                          <a:spcPts val="0"/>
                        </a:spcBef>
                        <a:spcAft>
                          <a:spcPts val="0"/>
                        </a:spcAft>
                      </a:pPr>
                      <a:r>
                        <a:rPr lang="en-US" sz="1100" dirty="0">
                          <a:effectLst/>
                          <a:latin typeface="+mn-lt"/>
                        </a:rPr>
                        <a:t>LGBTQ events happening outside of big cities</a:t>
                      </a:r>
                      <a:endParaRPr lang="en-US" sz="1100" dirty="0">
                        <a:effectLst/>
                        <a:latin typeface="+mn-lt"/>
                        <a:ea typeface="DengXian" panose="02010600030101010101" pitchFamily="2" charset="-122"/>
                        <a:cs typeface="Times New Roman" panose="02020603050405020304" pitchFamily="18" charset="0"/>
                      </a:endParaRPr>
                    </a:p>
                  </a:txBody>
                  <a:tcPr marL="38711" marR="38711" marT="0" marB="0" anchor="ctr">
                    <a:lnL w="12700" cap="flat" cmpd="sng" algn="ctr">
                      <a:solidFill>
                        <a:schemeClr val="tx1"/>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tc>
                  <a:txBody>
                    <a:bodyPr/>
                    <a:lstStyle/>
                    <a:p>
                      <a:pPr marL="0" marR="0" algn="ctr">
                        <a:lnSpc>
                          <a:spcPct val="107000"/>
                        </a:lnSpc>
                        <a:spcBef>
                          <a:spcPts val="0"/>
                        </a:spcBef>
                        <a:spcAft>
                          <a:spcPts val="0"/>
                        </a:spcAft>
                      </a:pPr>
                      <a:r>
                        <a:rPr lang="en-US" sz="1100" dirty="0">
                          <a:effectLst/>
                          <a:latin typeface="+mn-lt"/>
                        </a:rPr>
                        <a:t>50%</a:t>
                      </a:r>
                      <a:endParaRPr lang="en-US" sz="1100" dirty="0">
                        <a:effectLst/>
                        <a:latin typeface="+mn-lt"/>
                        <a:ea typeface="DengXian" panose="02010600030101010101" pitchFamily="2" charset="-122"/>
                        <a:cs typeface="Times New Roman" panose="02020603050405020304" pitchFamily="18" charset="0"/>
                      </a:endParaRPr>
                    </a:p>
                  </a:txBody>
                  <a:tcPr marL="38711" marR="38711" marT="0" marB="0" anchor="ctr">
                    <a:lnL w="12700" cap="flat" cmpd="sng" algn="ctr">
                      <a:solidFill>
                        <a:srgbClr val="F9A134"/>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1100" dirty="0">
                          <a:effectLst/>
                          <a:latin typeface="+mn-lt"/>
                        </a:rPr>
                        <a:t>58%</a:t>
                      </a:r>
                      <a:endParaRPr lang="en-US" sz="1100" dirty="0">
                        <a:effectLst/>
                        <a:latin typeface="+mn-lt"/>
                        <a:ea typeface="DengXian" panose="02010600030101010101" pitchFamily="2" charset="-122"/>
                        <a:cs typeface="Times New Roman" panose="02020603050405020304" pitchFamily="18" charset="0"/>
                      </a:endParaRPr>
                    </a:p>
                  </a:txBody>
                  <a:tcPr marL="38711" marR="38711"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DACF"/>
                    </a:solidFill>
                  </a:tcPr>
                </a:tc>
                <a:tc>
                  <a:txBody>
                    <a:bodyPr/>
                    <a:lstStyle/>
                    <a:p>
                      <a:pPr marL="0" marR="0" algn="ctr">
                        <a:lnSpc>
                          <a:spcPct val="107000"/>
                        </a:lnSpc>
                        <a:spcBef>
                          <a:spcPts val="0"/>
                        </a:spcBef>
                        <a:spcAft>
                          <a:spcPts val="0"/>
                        </a:spcAft>
                      </a:pPr>
                      <a:r>
                        <a:rPr lang="en-US" sz="1100" dirty="0">
                          <a:effectLst/>
                          <a:latin typeface="+mn-lt"/>
                        </a:rPr>
                        <a:t>45%</a:t>
                      </a:r>
                      <a:endParaRPr lang="en-US" sz="1100" dirty="0">
                        <a:effectLst/>
                        <a:latin typeface="+mn-lt"/>
                        <a:ea typeface="DengXian" panose="02010600030101010101" pitchFamily="2" charset="-122"/>
                        <a:cs typeface="Times New Roman" panose="02020603050405020304" pitchFamily="18" charset="0"/>
                      </a:endParaRPr>
                    </a:p>
                  </a:txBody>
                  <a:tcPr marL="38711" marR="38711" marT="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4187691167"/>
                  </a:ext>
                </a:extLst>
              </a:tr>
              <a:tr h="227934">
                <a:tc>
                  <a:txBody>
                    <a:bodyPr/>
                    <a:lstStyle/>
                    <a:p>
                      <a:pPr marL="0" marR="0" algn="ctr">
                        <a:lnSpc>
                          <a:spcPct val="107000"/>
                        </a:lnSpc>
                        <a:spcBef>
                          <a:spcPts val="0"/>
                        </a:spcBef>
                        <a:spcAft>
                          <a:spcPts val="0"/>
                        </a:spcAft>
                      </a:pPr>
                      <a:r>
                        <a:rPr lang="en-US" sz="1100" dirty="0">
                          <a:effectLst/>
                          <a:latin typeface="+mn-lt"/>
                        </a:rPr>
                        <a:t>Historical or heritage tourism</a:t>
                      </a:r>
                      <a:endParaRPr lang="en-US" sz="1100" dirty="0">
                        <a:effectLst/>
                        <a:latin typeface="+mn-lt"/>
                        <a:ea typeface="DengXian" panose="02010600030101010101" pitchFamily="2" charset="-122"/>
                        <a:cs typeface="Times New Roman" panose="02020603050405020304" pitchFamily="18" charset="0"/>
                      </a:endParaRPr>
                    </a:p>
                  </a:txBody>
                  <a:tcPr marL="38711" marR="38711" marT="0" marB="0" anchor="ctr">
                    <a:lnL w="12700" cap="flat" cmpd="sng" algn="ctr">
                      <a:solidFill>
                        <a:schemeClr val="tx1"/>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tc>
                  <a:txBody>
                    <a:bodyPr/>
                    <a:lstStyle/>
                    <a:p>
                      <a:pPr marL="0" marR="0" algn="ctr">
                        <a:lnSpc>
                          <a:spcPct val="107000"/>
                        </a:lnSpc>
                        <a:spcBef>
                          <a:spcPts val="0"/>
                        </a:spcBef>
                        <a:spcAft>
                          <a:spcPts val="0"/>
                        </a:spcAft>
                      </a:pPr>
                      <a:r>
                        <a:rPr lang="en-US" sz="1100" dirty="0">
                          <a:effectLst/>
                          <a:latin typeface="+mn-lt"/>
                        </a:rPr>
                        <a:t>38%</a:t>
                      </a:r>
                      <a:endParaRPr lang="en-US" sz="1100" dirty="0">
                        <a:effectLst/>
                        <a:latin typeface="+mn-lt"/>
                        <a:ea typeface="DengXian" panose="02010600030101010101" pitchFamily="2" charset="-122"/>
                        <a:cs typeface="Times New Roman" panose="02020603050405020304" pitchFamily="18" charset="0"/>
                      </a:endParaRPr>
                    </a:p>
                  </a:txBody>
                  <a:tcPr marL="38711" marR="38711" marT="0" marB="0" anchor="ctr">
                    <a:lnL w="12700" cap="flat" cmpd="sng" algn="ctr">
                      <a:solidFill>
                        <a:srgbClr val="F9A134"/>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1100" dirty="0">
                          <a:effectLst/>
                          <a:latin typeface="+mn-lt"/>
                        </a:rPr>
                        <a:t>53%</a:t>
                      </a:r>
                      <a:endParaRPr lang="en-US" sz="1100" dirty="0">
                        <a:effectLst/>
                        <a:latin typeface="+mn-lt"/>
                        <a:ea typeface="DengXian" panose="02010600030101010101" pitchFamily="2" charset="-122"/>
                        <a:cs typeface="Times New Roman" panose="02020603050405020304" pitchFamily="18" charset="0"/>
                      </a:endParaRPr>
                    </a:p>
                  </a:txBody>
                  <a:tcPr marL="38711" marR="38711"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DACF"/>
                    </a:solidFill>
                  </a:tcPr>
                </a:tc>
                <a:tc>
                  <a:txBody>
                    <a:bodyPr/>
                    <a:lstStyle/>
                    <a:p>
                      <a:pPr marL="0" marR="0" algn="ctr">
                        <a:lnSpc>
                          <a:spcPct val="107000"/>
                        </a:lnSpc>
                        <a:spcBef>
                          <a:spcPts val="0"/>
                        </a:spcBef>
                        <a:spcAft>
                          <a:spcPts val="0"/>
                        </a:spcAft>
                      </a:pPr>
                      <a:r>
                        <a:rPr lang="en-US" sz="1100" dirty="0">
                          <a:effectLst/>
                          <a:latin typeface="+mn-lt"/>
                        </a:rPr>
                        <a:t>53%</a:t>
                      </a:r>
                      <a:endParaRPr lang="en-US" sz="1100" dirty="0">
                        <a:effectLst/>
                        <a:latin typeface="+mn-lt"/>
                        <a:ea typeface="DengXian" panose="02010600030101010101" pitchFamily="2" charset="-122"/>
                        <a:cs typeface="Times New Roman" panose="02020603050405020304" pitchFamily="18" charset="0"/>
                      </a:endParaRPr>
                    </a:p>
                  </a:txBody>
                  <a:tcPr marL="38711" marR="38711" marT="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DACF"/>
                    </a:solidFill>
                  </a:tcPr>
                </a:tc>
                <a:extLst>
                  <a:ext uri="{0D108BD9-81ED-4DB2-BD59-A6C34878D82A}">
                    <a16:rowId xmlns:a16="http://schemas.microsoft.com/office/drawing/2014/main" xmlns="" val="503378461"/>
                  </a:ext>
                </a:extLst>
              </a:tr>
              <a:tr h="227934">
                <a:tc>
                  <a:txBody>
                    <a:bodyPr/>
                    <a:lstStyle/>
                    <a:p>
                      <a:pPr marL="0" marR="0" algn="ctr">
                        <a:lnSpc>
                          <a:spcPct val="107000"/>
                        </a:lnSpc>
                        <a:spcBef>
                          <a:spcPts val="0"/>
                        </a:spcBef>
                        <a:spcAft>
                          <a:spcPts val="0"/>
                        </a:spcAft>
                      </a:pPr>
                      <a:r>
                        <a:rPr lang="en-US" sz="1100" dirty="0">
                          <a:effectLst/>
                          <a:latin typeface="+mn-lt"/>
                        </a:rPr>
                        <a:t>Whale watching / wildlife watching</a:t>
                      </a:r>
                      <a:endParaRPr lang="en-US" sz="1100" dirty="0">
                        <a:effectLst/>
                        <a:latin typeface="+mn-lt"/>
                        <a:ea typeface="DengXian" panose="02010600030101010101" pitchFamily="2" charset="-122"/>
                        <a:cs typeface="Times New Roman" panose="02020603050405020304" pitchFamily="18" charset="0"/>
                      </a:endParaRPr>
                    </a:p>
                  </a:txBody>
                  <a:tcPr marL="38711" marR="38711" marT="0" marB="0" anchor="ctr">
                    <a:lnL w="12700" cap="flat" cmpd="sng" algn="ctr">
                      <a:solidFill>
                        <a:schemeClr val="tx1"/>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tc>
                  <a:txBody>
                    <a:bodyPr/>
                    <a:lstStyle/>
                    <a:p>
                      <a:pPr marL="0" marR="0" algn="ctr">
                        <a:lnSpc>
                          <a:spcPct val="107000"/>
                        </a:lnSpc>
                        <a:spcBef>
                          <a:spcPts val="0"/>
                        </a:spcBef>
                        <a:spcAft>
                          <a:spcPts val="0"/>
                        </a:spcAft>
                      </a:pPr>
                      <a:r>
                        <a:rPr lang="en-US" sz="1100" dirty="0">
                          <a:effectLst/>
                          <a:latin typeface="+mn-lt"/>
                        </a:rPr>
                        <a:t>39%</a:t>
                      </a:r>
                      <a:endParaRPr lang="en-US" sz="1100" dirty="0">
                        <a:effectLst/>
                        <a:latin typeface="+mn-lt"/>
                        <a:ea typeface="DengXian" panose="02010600030101010101" pitchFamily="2" charset="-122"/>
                        <a:cs typeface="Times New Roman" panose="02020603050405020304" pitchFamily="18" charset="0"/>
                      </a:endParaRPr>
                    </a:p>
                  </a:txBody>
                  <a:tcPr marL="38711" marR="38711" marT="0" marB="0" anchor="ctr">
                    <a:lnL w="12700" cap="flat" cmpd="sng" algn="ctr">
                      <a:solidFill>
                        <a:srgbClr val="F9A134"/>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1100" dirty="0">
                          <a:effectLst/>
                          <a:latin typeface="+mn-lt"/>
                        </a:rPr>
                        <a:t>46%</a:t>
                      </a:r>
                      <a:endParaRPr lang="en-US" sz="1100" dirty="0">
                        <a:effectLst/>
                        <a:latin typeface="+mn-lt"/>
                        <a:ea typeface="DengXian" panose="02010600030101010101" pitchFamily="2" charset="-122"/>
                        <a:cs typeface="Times New Roman" panose="02020603050405020304" pitchFamily="18" charset="0"/>
                      </a:endParaRPr>
                    </a:p>
                  </a:txBody>
                  <a:tcPr marL="38711" marR="38711"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DACF"/>
                    </a:solidFill>
                  </a:tcPr>
                </a:tc>
                <a:tc>
                  <a:txBody>
                    <a:bodyPr/>
                    <a:lstStyle/>
                    <a:p>
                      <a:pPr marL="0" marR="0" algn="ctr">
                        <a:lnSpc>
                          <a:spcPct val="107000"/>
                        </a:lnSpc>
                        <a:spcBef>
                          <a:spcPts val="0"/>
                        </a:spcBef>
                        <a:spcAft>
                          <a:spcPts val="0"/>
                        </a:spcAft>
                      </a:pPr>
                      <a:r>
                        <a:rPr lang="en-US" sz="1100" dirty="0">
                          <a:effectLst/>
                          <a:latin typeface="+mn-lt"/>
                        </a:rPr>
                        <a:t>53%</a:t>
                      </a:r>
                      <a:endParaRPr lang="en-US" sz="1100" dirty="0">
                        <a:effectLst/>
                        <a:latin typeface="+mn-lt"/>
                        <a:ea typeface="DengXian" panose="02010600030101010101" pitchFamily="2" charset="-122"/>
                        <a:cs typeface="Times New Roman" panose="02020603050405020304" pitchFamily="18" charset="0"/>
                      </a:endParaRPr>
                    </a:p>
                  </a:txBody>
                  <a:tcPr marL="38711" marR="38711" marT="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DACF"/>
                    </a:solidFill>
                  </a:tcPr>
                </a:tc>
                <a:extLst>
                  <a:ext uri="{0D108BD9-81ED-4DB2-BD59-A6C34878D82A}">
                    <a16:rowId xmlns:a16="http://schemas.microsoft.com/office/drawing/2014/main" xmlns="" val="540113127"/>
                  </a:ext>
                </a:extLst>
              </a:tr>
              <a:tr h="227934">
                <a:tc>
                  <a:txBody>
                    <a:bodyPr/>
                    <a:lstStyle/>
                    <a:p>
                      <a:pPr marL="0" marR="0" algn="ctr">
                        <a:lnSpc>
                          <a:spcPct val="107000"/>
                        </a:lnSpc>
                        <a:spcBef>
                          <a:spcPts val="0"/>
                        </a:spcBef>
                        <a:spcAft>
                          <a:spcPts val="0"/>
                        </a:spcAft>
                      </a:pPr>
                      <a:r>
                        <a:rPr lang="en-US" sz="1100" dirty="0">
                          <a:effectLst/>
                          <a:latin typeface="+mn-lt"/>
                        </a:rPr>
                        <a:t>Brewery tours / beer tasting</a:t>
                      </a:r>
                      <a:endParaRPr lang="en-US" sz="1100" dirty="0">
                        <a:effectLst/>
                        <a:latin typeface="+mn-lt"/>
                        <a:ea typeface="DengXian" panose="02010600030101010101" pitchFamily="2" charset="-122"/>
                        <a:cs typeface="Times New Roman" panose="02020603050405020304" pitchFamily="18" charset="0"/>
                      </a:endParaRPr>
                    </a:p>
                  </a:txBody>
                  <a:tcPr marL="38711" marR="38711" marT="0" marB="0" anchor="ctr">
                    <a:lnL w="12700" cap="flat" cmpd="sng" algn="ctr">
                      <a:solidFill>
                        <a:schemeClr val="tx1"/>
                      </a:solidFill>
                      <a:prstDash val="solid"/>
                      <a:round/>
                      <a:headEnd type="none" w="med" len="med"/>
                      <a:tailEnd type="none" w="med" len="med"/>
                    </a:lnL>
                    <a:lnR w="12700" cap="flat" cmpd="sng" algn="ctr">
                      <a:solidFill>
                        <a:srgbClr val="F9A134"/>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100" dirty="0">
                          <a:effectLst/>
                          <a:latin typeface="+mn-lt"/>
                        </a:rPr>
                        <a:t>40%</a:t>
                      </a:r>
                      <a:endParaRPr lang="en-US" sz="1100" dirty="0">
                        <a:effectLst/>
                        <a:latin typeface="+mn-lt"/>
                        <a:ea typeface="DengXian" panose="02010600030101010101" pitchFamily="2" charset="-122"/>
                        <a:cs typeface="Times New Roman" panose="02020603050405020304" pitchFamily="18" charset="0"/>
                      </a:endParaRPr>
                    </a:p>
                  </a:txBody>
                  <a:tcPr marL="38711" marR="38711" marT="0" marB="0" anchor="ctr">
                    <a:lnL w="12700" cap="flat" cmpd="sng" algn="ctr">
                      <a:solidFill>
                        <a:srgbClr val="F9A134"/>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DACF"/>
                    </a:solidFill>
                  </a:tcPr>
                </a:tc>
                <a:tc>
                  <a:txBody>
                    <a:bodyPr/>
                    <a:lstStyle/>
                    <a:p>
                      <a:pPr marL="0" marR="0" algn="ctr">
                        <a:lnSpc>
                          <a:spcPct val="107000"/>
                        </a:lnSpc>
                        <a:spcBef>
                          <a:spcPts val="0"/>
                        </a:spcBef>
                        <a:spcAft>
                          <a:spcPts val="0"/>
                        </a:spcAft>
                      </a:pPr>
                      <a:r>
                        <a:rPr lang="en-US" sz="1100" dirty="0">
                          <a:effectLst/>
                          <a:latin typeface="+mn-lt"/>
                        </a:rPr>
                        <a:t>31%</a:t>
                      </a:r>
                      <a:endParaRPr lang="en-US" sz="1100" dirty="0">
                        <a:effectLst/>
                        <a:latin typeface="+mn-lt"/>
                        <a:ea typeface="DengXian" panose="02010600030101010101" pitchFamily="2" charset="-122"/>
                        <a:cs typeface="Times New Roman" panose="02020603050405020304" pitchFamily="18" charset="0"/>
                      </a:endParaRPr>
                    </a:p>
                  </a:txBody>
                  <a:tcPr marL="38711" marR="38711"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1100" dirty="0">
                          <a:effectLst/>
                          <a:latin typeface="+mn-lt"/>
                        </a:rPr>
                        <a:t>20%</a:t>
                      </a:r>
                      <a:endParaRPr lang="en-US" sz="1100" dirty="0">
                        <a:effectLst/>
                        <a:latin typeface="+mn-lt"/>
                        <a:ea typeface="DengXian" panose="02010600030101010101" pitchFamily="2" charset="-122"/>
                        <a:cs typeface="Times New Roman" panose="02020603050405020304" pitchFamily="18" charset="0"/>
                      </a:endParaRPr>
                    </a:p>
                  </a:txBody>
                  <a:tcPr marL="38711" marR="38711" marT="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111569029"/>
                  </a:ext>
                </a:extLst>
              </a:tr>
            </a:tbl>
          </a:graphicData>
        </a:graphic>
      </p:graphicFrame>
      <p:sp>
        <p:nvSpPr>
          <p:cNvPr id="13" name="TextBox 12">
            <a:extLst>
              <a:ext uri="{FF2B5EF4-FFF2-40B4-BE49-F238E27FC236}">
                <a16:creationId xmlns:a16="http://schemas.microsoft.com/office/drawing/2014/main" xmlns="" id="{B83D3C5A-2059-45E5-AD19-2740D03A625E}"/>
              </a:ext>
            </a:extLst>
          </p:cNvPr>
          <p:cNvSpPr txBox="1"/>
          <p:nvPr/>
        </p:nvSpPr>
        <p:spPr>
          <a:xfrm>
            <a:off x="1295400" y="796580"/>
            <a:ext cx="7239002" cy="923330"/>
          </a:xfrm>
          <a:prstGeom prst="rect">
            <a:avLst/>
          </a:prstGeom>
          <a:noFill/>
        </p:spPr>
        <p:txBody>
          <a:bodyPr wrap="square" rtlCol="0">
            <a:spAutoFit/>
          </a:bodyPr>
          <a:lstStyle/>
          <a:p>
            <a:pPr algn="ctr"/>
            <a:r>
              <a:rPr lang="en-US" sz="1200" b="1" dirty="0">
                <a:solidFill>
                  <a:schemeClr val="accent1">
                    <a:lumMod val="75000"/>
                  </a:schemeClr>
                </a:solidFill>
              </a:rPr>
              <a:t>Think about a weekend getaway trip to California destinations along the coast or wine country. When thinking about a vacation trip to these types of destinations, which of the following attributes are most appealing or might encourage a trip? Please mark all that apply.</a:t>
            </a:r>
          </a:p>
          <a:p>
            <a:pPr algn="ctr">
              <a:lnSpc>
                <a:spcPct val="50000"/>
              </a:lnSpc>
            </a:pPr>
            <a:endParaRPr lang="en-US" sz="1200" b="1" dirty="0">
              <a:solidFill>
                <a:schemeClr val="accent1">
                  <a:lumMod val="75000"/>
                </a:schemeClr>
              </a:solidFill>
            </a:endParaRPr>
          </a:p>
          <a:p>
            <a:pPr algn="ctr"/>
            <a:r>
              <a:rPr lang="en-US" sz="1200" b="1" dirty="0">
                <a:solidFill>
                  <a:schemeClr val="accent2">
                    <a:lumMod val="75000"/>
                  </a:schemeClr>
                </a:solidFill>
              </a:rPr>
              <a:t>Among Bay Area Participants</a:t>
            </a:r>
          </a:p>
        </p:txBody>
      </p:sp>
      <p:grpSp>
        <p:nvGrpSpPr>
          <p:cNvPr id="14" name="Group 13">
            <a:extLst>
              <a:ext uri="{FF2B5EF4-FFF2-40B4-BE49-F238E27FC236}">
                <a16:creationId xmlns:a16="http://schemas.microsoft.com/office/drawing/2014/main" xmlns="" id="{013B7E0C-C83D-FB4F-ACEF-F385DF8C8F45}"/>
              </a:ext>
            </a:extLst>
          </p:cNvPr>
          <p:cNvGrpSpPr/>
          <p:nvPr/>
        </p:nvGrpSpPr>
        <p:grpSpPr>
          <a:xfrm>
            <a:off x="260535" y="1245390"/>
            <a:ext cx="685800" cy="685800"/>
            <a:chOff x="310414" y="2809964"/>
            <a:chExt cx="914400" cy="914400"/>
          </a:xfrm>
        </p:grpSpPr>
        <p:sp>
          <p:nvSpPr>
            <p:cNvPr id="15" name="Oval 14">
              <a:extLst>
                <a:ext uri="{FF2B5EF4-FFF2-40B4-BE49-F238E27FC236}">
                  <a16:creationId xmlns:a16="http://schemas.microsoft.com/office/drawing/2014/main" xmlns="" id="{18CB6FF9-7FC2-4A40-9152-D8342CFBAEB2}"/>
                </a:ext>
              </a:extLst>
            </p:cNvPr>
            <p:cNvSpPr/>
            <p:nvPr/>
          </p:nvSpPr>
          <p:spPr>
            <a:xfrm>
              <a:off x="310414" y="2809964"/>
              <a:ext cx="914400" cy="91440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6" name="Picture 15">
              <a:extLst>
                <a:ext uri="{FF2B5EF4-FFF2-40B4-BE49-F238E27FC236}">
                  <a16:creationId xmlns:a16="http://schemas.microsoft.com/office/drawing/2014/main" xmlns="" id="{BD3BEC10-6F7A-1C4B-811E-018F6DA54029}"/>
                </a:ext>
              </a:extLst>
            </p:cNvPr>
            <p:cNvPicPr>
              <a:picLocks/>
            </p:cNvPicPr>
            <p:nvPr/>
          </p:nvPicPr>
          <p:blipFill>
            <a:blip r:embed="rId3">
              <a:biLevel thresh="25000"/>
            </a:blip>
            <a:stretch>
              <a:fillRect/>
            </a:stretch>
          </p:blipFill>
          <p:spPr>
            <a:xfrm>
              <a:off x="442135" y="2903280"/>
              <a:ext cx="650959" cy="650959"/>
            </a:xfrm>
            <a:prstGeom prst="rect">
              <a:avLst/>
            </a:prstGeom>
          </p:spPr>
        </p:pic>
      </p:grpSp>
    </p:spTree>
    <p:extLst>
      <p:ext uri="{BB962C8B-B14F-4D97-AF65-F5344CB8AC3E}">
        <p14:creationId xmlns:p14="http://schemas.microsoft.com/office/powerpoint/2010/main" val="4000200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60" name="Rectangle 37"/>
          <p:cNvSpPr>
            <a:spLocks/>
          </p:cNvSpPr>
          <p:nvPr/>
        </p:nvSpPr>
        <p:spPr bwMode="auto">
          <a:xfrm>
            <a:off x="228600" y="438150"/>
            <a:ext cx="84978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marL="0" marR="0" lvl="0" indent="0" algn="ctr" defTabSz="68571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33A76"/>
                </a:solidFill>
                <a:effectLst/>
                <a:uLnTx/>
                <a:uFillTx/>
                <a:latin typeface="Calibri Bold" charset="0"/>
                <a:ea typeface="+mn-ea"/>
                <a:cs typeface="Calibri Bold" charset="0"/>
                <a:sym typeface="Calibri Bold" charset="0"/>
              </a:rPr>
              <a:t>Some of CMI’s LGBTQ Research Clients</a:t>
            </a:r>
          </a:p>
        </p:txBody>
      </p:sp>
      <p:sp>
        <p:nvSpPr>
          <p:cNvPr id="26" name="Rectangle 25">
            <a:extLst>
              <a:ext uri="{FF2B5EF4-FFF2-40B4-BE49-F238E27FC236}">
                <a16:creationId xmlns:a16="http://schemas.microsoft.com/office/drawing/2014/main" xmlns="" id="{65563161-06F2-A045-8309-D071A4C11392}"/>
              </a:ext>
            </a:extLst>
          </p:cNvPr>
          <p:cNvSpPr/>
          <p:nvPr/>
        </p:nvSpPr>
        <p:spPr>
          <a:xfrm>
            <a:off x="1" y="4591025"/>
            <a:ext cx="9144000" cy="5678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15"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pic>
        <p:nvPicPr>
          <p:cNvPr id="45" name="Picture 44" descr="Wells.g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2829" y="2595106"/>
            <a:ext cx="609600" cy="620788"/>
          </a:xfrm>
          <a:prstGeom prst="rect">
            <a:avLst/>
          </a:prstGeom>
        </p:spPr>
      </p:pic>
      <p:pic>
        <p:nvPicPr>
          <p:cNvPr id="65" name="Picture 64" descr="Aetna Story Home"/>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r="43619"/>
          <a:stretch/>
        </p:blipFill>
        <p:spPr bwMode="auto">
          <a:xfrm>
            <a:off x="1527229" y="2747506"/>
            <a:ext cx="976040" cy="29259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xmlns="" id="{5B0E39D0-6ABB-D648-A5B7-9DB52A7E3D56}"/>
              </a:ext>
            </a:extLst>
          </p:cNvPr>
          <p:cNvPicPr>
            <a:picLocks noChangeAspect="1"/>
          </p:cNvPicPr>
          <p:nvPr/>
        </p:nvPicPr>
        <p:blipFill>
          <a:blip r:embed="rId4"/>
          <a:stretch>
            <a:fillRect/>
          </a:stretch>
        </p:blipFill>
        <p:spPr>
          <a:xfrm>
            <a:off x="8153400" y="2647950"/>
            <a:ext cx="560729" cy="558860"/>
          </a:xfrm>
          <a:prstGeom prst="rect">
            <a:avLst/>
          </a:prstGeom>
        </p:spPr>
      </p:pic>
      <p:pic>
        <p:nvPicPr>
          <p:cNvPr id="43" name="Picture 42">
            <a:extLst>
              <a:ext uri="{FF2B5EF4-FFF2-40B4-BE49-F238E27FC236}">
                <a16:creationId xmlns:a16="http://schemas.microsoft.com/office/drawing/2014/main" xmlns="" id="{1D96E719-CB80-D64C-8150-DE928FCA9792}"/>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746429" y="2671306"/>
            <a:ext cx="927886" cy="481479"/>
          </a:xfrm>
          <a:prstGeom prst="rect">
            <a:avLst/>
          </a:prstGeom>
          <a:noFill/>
          <a:ln>
            <a:noFill/>
          </a:ln>
        </p:spPr>
      </p:pic>
      <p:pic>
        <p:nvPicPr>
          <p:cNvPr id="27" name="Picture 26">
            <a:extLst>
              <a:ext uri="{FF2B5EF4-FFF2-40B4-BE49-F238E27FC236}">
                <a16:creationId xmlns:a16="http://schemas.microsoft.com/office/drawing/2014/main" xmlns="" id="{CBC912C5-EAB1-E64C-BE13-FC8FDA2D0C06}"/>
              </a:ext>
            </a:extLst>
          </p:cNvPr>
          <p:cNvPicPr>
            <a:picLocks noChangeAspect="1"/>
          </p:cNvPicPr>
          <p:nvPr/>
        </p:nvPicPr>
        <p:blipFill>
          <a:blip r:embed="rId6"/>
          <a:stretch>
            <a:fillRect/>
          </a:stretch>
        </p:blipFill>
        <p:spPr>
          <a:xfrm>
            <a:off x="3965629" y="2671306"/>
            <a:ext cx="1243798" cy="396495"/>
          </a:xfrm>
          <a:prstGeom prst="rect">
            <a:avLst/>
          </a:prstGeom>
        </p:spPr>
      </p:pic>
      <p:pic>
        <p:nvPicPr>
          <p:cNvPr id="35" name="Picture 34">
            <a:extLst>
              <a:ext uri="{FF2B5EF4-FFF2-40B4-BE49-F238E27FC236}">
                <a16:creationId xmlns:a16="http://schemas.microsoft.com/office/drawing/2014/main" xmlns="" id="{3C04D89E-0F2A-A94E-A3D3-6EB022CDFA9A}"/>
              </a:ext>
            </a:extLst>
          </p:cNvPr>
          <p:cNvPicPr>
            <a:picLocks noChangeAspect="1"/>
          </p:cNvPicPr>
          <p:nvPr/>
        </p:nvPicPr>
        <p:blipFill>
          <a:blip r:embed="rId7"/>
          <a:stretch>
            <a:fillRect/>
          </a:stretch>
        </p:blipFill>
        <p:spPr>
          <a:xfrm>
            <a:off x="6632629" y="2671306"/>
            <a:ext cx="1192494" cy="577167"/>
          </a:xfrm>
          <a:prstGeom prst="rect">
            <a:avLst/>
          </a:prstGeom>
        </p:spPr>
      </p:pic>
      <p:pic>
        <p:nvPicPr>
          <p:cNvPr id="38" name="Picture 37">
            <a:extLst>
              <a:ext uri="{FF2B5EF4-FFF2-40B4-BE49-F238E27FC236}">
                <a16:creationId xmlns:a16="http://schemas.microsoft.com/office/drawing/2014/main" xmlns="" id="{71C3B9E8-E002-2743-B2CB-D0E9E95C5A90}"/>
              </a:ext>
            </a:extLst>
          </p:cNvPr>
          <p:cNvPicPr>
            <a:picLocks noChangeAspect="1"/>
          </p:cNvPicPr>
          <p:nvPr/>
        </p:nvPicPr>
        <p:blipFill rotWithShape="1">
          <a:blip r:embed="rId8"/>
          <a:srcRect l="32367" t="17469" r="32623" b="20742"/>
          <a:stretch/>
        </p:blipFill>
        <p:spPr>
          <a:xfrm>
            <a:off x="5718229" y="2595106"/>
            <a:ext cx="584979" cy="644098"/>
          </a:xfrm>
          <a:prstGeom prst="rect">
            <a:avLst/>
          </a:prstGeom>
        </p:spPr>
      </p:pic>
      <p:pic>
        <p:nvPicPr>
          <p:cNvPr id="49" name="Picture 48" descr="Target.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57600" y="3562350"/>
            <a:ext cx="559228" cy="555547"/>
          </a:xfrm>
          <a:prstGeom prst="rect">
            <a:avLst/>
          </a:prstGeom>
        </p:spPr>
      </p:pic>
      <p:pic>
        <p:nvPicPr>
          <p:cNvPr id="58" name="Picture 57" descr="WNBA logo.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1000" y="3562350"/>
            <a:ext cx="1083212" cy="457200"/>
          </a:xfrm>
          <a:prstGeom prst="rect">
            <a:avLst/>
          </a:prstGeom>
        </p:spPr>
      </p:pic>
      <p:pic>
        <p:nvPicPr>
          <p:cNvPr id="59" name="Picture 58" descr="Screen Shot 2013-08-09 at 1.59.20 PM.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38400" y="3562350"/>
            <a:ext cx="1220307" cy="393648"/>
          </a:xfrm>
          <a:prstGeom prst="rect">
            <a:avLst/>
          </a:prstGeom>
        </p:spPr>
      </p:pic>
      <p:pic>
        <p:nvPicPr>
          <p:cNvPr id="18433" name="Picture 18432">
            <a:extLst>
              <a:ext uri="{FF2B5EF4-FFF2-40B4-BE49-F238E27FC236}">
                <a16:creationId xmlns:a16="http://schemas.microsoft.com/office/drawing/2014/main" xmlns="" id="{B177ADFC-CB86-DB40-A0D2-C0E5E399F1A4}"/>
              </a:ext>
            </a:extLst>
          </p:cNvPr>
          <p:cNvPicPr>
            <a:picLocks noChangeAspect="1"/>
          </p:cNvPicPr>
          <p:nvPr/>
        </p:nvPicPr>
        <p:blipFill>
          <a:blip r:embed="rId12"/>
          <a:stretch>
            <a:fillRect/>
          </a:stretch>
        </p:blipFill>
        <p:spPr>
          <a:xfrm>
            <a:off x="6629400" y="3409950"/>
            <a:ext cx="776389" cy="776389"/>
          </a:xfrm>
          <a:prstGeom prst="rect">
            <a:avLst/>
          </a:prstGeom>
        </p:spPr>
      </p:pic>
      <p:pic>
        <p:nvPicPr>
          <p:cNvPr id="18435" name="Picture 18434">
            <a:extLst>
              <a:ext uri="{FF2B5EF4-FFF2-40B4-BE49-F238E27FC236}">
                <a16:creationId xmlns:a16="http://schemas.microsoft.com/office/drawing/2014/main" xmlns="" id="{64131308-FF7B-FF4D-A4CF-AB7889A90D86}"/>
              </a:ext>
            </a:extLst>
          </p:cNvPr>
          <p:cNvPicPr>
            <a:picLocks noChangeAspect="1"/>
          </p:cNvPicPr>
          <p:nvPr/>
        </p:nvPicPr>
        <p:blipFill rotWithShape="1">
          <a:blip r:embed="rId13"/>
          <a:srcRect l="25923" t="4074" r="25867" b="4074"/>
          <a:stretch/>
        </p:blipFill>
        <p:spPr>
          <a:xfrm>
            <a:off x="6120426" y="3519792"/>
            <a:ext cx="440693" cy="555222"/>
          </a:xfrm>
          <a:prstGeom prst="rect">
            <a:avLst/>
          </a:prstGeom>
        </p:spPr>
      </p:pic>
      <p:pic>
        <p:nvPicPr>
          <p:cNvPr id="18436" name="Picture 18435">
            <a:extLst>
              <a:ext uri="{FF2B5EF4-FFF2-40B4-BE49-F238E27FC236}">
                <a16:creationId xmlns:a16="http://schemas.microsoft.com/office/drawing/2014/main" xmlns="" id="{C2CF473D-9399-3641-96F1-BE2BAF7AE083}"/>
              </a:ext>
            </a:extLst>
          </p:cNvPr>
          <p:cNvPicPr>
            <a:picLocks noChangeAspect="1"/>
          </p:cNvPicPr>
          <p:nvPr/>
        </p:nvPicPr>
        <p:blipFill>
          <a:blip r:embed="rId14"/>
          <a:stretch>
            <a:fillRect/>
          </a:stretch>
        </p:blipFill>
        <p:spPr>
          <a:xfrm>
            <a:off x="1676400" y="3409950"/>
            <a:ext cx="598525" cy="598525"/>
          </a:xfrm>
          <a:prstGeom prst="rect">
            <a:avLst/>
          </a:prstGeom>
        </p:spPr>
      </p:pic>
      <p:pic>
        <p:nvPicPr>
          <p:cNvPr id="18437" name="Picture 18436">
            <a:extLst>
              <a:ext uri="{FF2B5EF4-FFF2-40B4-BE49-F238E27FC236}">
                <a16:creationId xmlns:a16="http://schemas.microsoft.com/office/drawing/2014/main" xmlns="" id="{508598EE-A25E-0E48-8BC1-F0EBEB9CCD44}"/>
              </a:ext>
            </a:extLst>
          </p:cNvPr>
          <p:cNvPicPr>
            <a:picLocks noChangeAspect="1"/>
          </p:cNvPicPr>
          <p:nvPr/>
        </p:nvPicPr>
        <p:blipFill rotWithShape="1">
          <a:blip r:embed="rId15"/>
          <a:srcRect l="28804" t="3921" r="27576" b="3702"/>
          <a:stretch/>
        </p:blipFill>
        <p:spPr>
          <a:xfrm>
            <a:off x="5443439" y="3511764"/>
            <a:ext cx="423961" cy="505046"/>
          </a:xfrm>
          <a:prstGeom prst="rect">
            <a:avLst/>
          </a:prstGeom>
        </p:spPr>
      </p:pic>
      <p:pic>
        <p:nvPicPr>
          <p:cNvPr id="18438" name="Picture 18437">
            <a:extLst>
              <a:ext uri="{FF2B5EF4-FFF2-40B4-BE49-F238E27FC236}">
                <a16:creationId xmlns:a16="http://schemas.microsoft.com/office/drawing/2014/main" xmlns="" id="{8FBA82FB-7EB0-714B-A18E-9A5C10D7357F}"/>
              </a:ext>
            </a:extLst>
          </p:cNvPr>
          <p:cNvPicPr>
            <a:picLocks noChangeAspect="1"/>
          </p:cNvPicPr>
          <p:nvPr/>
        </p:nvPicPr>
        <p:blipFill rotWithShape="1">
          <a:blip r:embed="rId16"/>
          <a:srcRect l="6999" t="29010" r="8001" b="25701"/>
          <a:stretch/>
        </p:blipFill>
        <p:spPr>
          <a:xfrm>
            <a:off x="7543800" y="3562350"/>
            <a:ext cx="1129307" cy="401143"/>
          </a:xfrm>
          <a:prstGeom prst="rect">
            <a:avLst/>
          </a:prstGeom>
        </p:spPr>
      </p:pic>
      <p:pic>
        <p:nvPicPr>
          <p:cNvPr id="18439" name="Picture 18438">
            <a:extLst>
              <a:ext uri="{FF2B5EF4-FFF2-40B4-BE49-F238E27FC236}">
                <a16:creationId xmlns:a16="http://schemas.microsoft.com/office/drawing/2014/main" xmlns="" id="{F35DA967-E627-3A4E-A269-1F1ECF497046}"/>
              </a:ext>
            </a:extLst>
          </p:cNvPr>
          <p:cNvPicPr>
            <a:picLocks noChangeAspect="1"/>
          </p:cNvPicPr>
          <p:nvPr/>
        </p:nvPicPr>
        <p:blipFill>
          <a:blip r:embed="rId17"/>
          <a:stretch>
            <a:fillRect/>
          </a:stretch>
        </p:blipFill>
        <p:spPr>
          <a:xfrm>
            <a:off x="4419600" y="3562350"/>
            <a:ext cx="811007" cy="416655"/>
          </a:xfrm>
          <a:prstGeom prst="rect">
            <a:avLst/>
          </a:prstGeom>
        </p:spPr>
      </p:pic>
      <p:pic>
        <p:nvPicPr>
          <p:cNvPr id="47" name="Picture 46" descr="CensusLogo-white.png"/>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616286" y="4387672"/>
            <a:ext cx="990731" cy="450955"/>
          </a:xfrm>
          <a:prstGeom prst="rect">
            <a:avLst/>
          </a:prstGeom>
        </p:spPr>
      </p:pic>
      <p:pic>
        <p:nvPicPr>
          <p:cNvPr id="4" name="Picture 3" descr="CDC.jpg"/>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835486" y="4387672"/>
            <a:ext cx="621582" cy="456100"/>
          </a:xfrm>
          <a:prstGeom prst="rect">
            <a:avLst/>
          </a:prstGeom>
        </p:spPr>
      </p:pic>
      <p:pic>
        <p:nvPicPr>
          <p:cNvPr id="18447" name="Picture 18446">
            <a:extLst>
              <a:ext uri="{FF2B5EF4-FFF2-40B4-BE49-F238E27FC236}">
                <a16:creationId xmlns:a16="http://schemas.microsoft.com/office/drawing/2014/main" xmlns="" id="{2AAAB36F-975C-7343-A1EC-416BB807614F}"/>
              </a:ext>
            </a:extLst>
          </p:cNvPr>
          <p:cNvPicPr>
            <a:picLocks noChangeAspect="1"/>
          </p:cNvPicPr>
          <p:nvPr/>
        </p:nvPicPr>
        <p:blipFill>
          <a:blip r:embed="rId20"/>
          <a:stretch>
            <a:fillRect/>
          </a:stretch>
        </p:blipFill>
        <p:spPr>
          <a:xfrm>
            <a:off x="3101686" y="4387672"/>
            <a:ext cx="739478" cy="443687"/>
          </a:xfrm>
          <a:prstGeom prst="rect">
            <a:avLst/>
          </a:prstGeom>
        </p:spPr>
      </p:pic>
      <p:pic>
        <p:nvPicPr>
          <p:cNvPr id="18448" name="Picture 18447">
            <a:extLst>
              <a:ext uri="{FF2B5EF4-FFF2-40B4-BE49-F238E27FC236}">
                <a16:creationId xmlns:a16="http://schemas.microsoft.com/office/drawing/2014/main" xmlns="" id="{E068555B-802B-4C4F-9FD9-103E0533266E}"/>
              </a:ext>
            </a:extLst>
          </p:cNvPr>
          <p:cNvPicPr>
            <a:picLocks noChangeAspect="1"/>
          </p:cNvPicPr>
          <p:nvPr/>
        </p:nvPicPr>
        <p:blipFill rotWithShape="1">
          <a:blip r:embed="rId21"/>
          <a:srcRect l="13856" r="12376"/>
          <a:stretch/>
        </p:blipFill>
        <p:spPr>
          <a:xfrm>
            <a:off x="2263486" y="4311472"/>
            <a:ext cx="536446" cy="545407"/>
          </a:xfrm>
          <a:prstGeom prst="rect">
            <a:avLst/>
          </a:prstGeom>
        </p:spPr>
      </p:pic>
      <p:pic>
        <p:nvPicPr>
          <p:cNvPr id="18452" name="Picture 18451">
            <a:extLst>
              <a:ext uri="{FF2B5EF4-FFF2-40B4-BE49-F238E27FC236}">
                <a16:creationId xmlns:a16="http://schemas.microsoft.com/office/drawing/2014/main" xmlns="" id="{795E70C6-6897-994D-B106-1BC11F41D7F3}"/>
              </a:ext>
            </a:extLst>
          </p:cNvPr>
          <p:cNvPicPr>
            <a:picLocks noChangeAspect="1"/>
          </p:cNvPicPr>
          <p:nvPr/>
        </p:nvPicPr>
        <p:blipFill>
          <a:blip r:embed="rId22"/>
          <a:stretch>
            <a:fillRect/>
          </a:stretch>
        </p:blipFill>
        <p:spPr>
          <a:xfrm>
            <a:off x="7620000" y="4400550"/>
            <a:ext cx="1099252" cy="437337"/>
          </a:xfrm>
          <a:prstGeom prst="rect">
            <a:avLst/>
          </a:prstGeom>
        </p:spPr>
      </p:pic>
      <p:pic>
        <p:nvPicPr>
          <p:cNvPr id="18454" name="Picture 18453">
            <a:extLst>
              <a:ext uri="{FF2B5EF4-FFF2-40B4-BE49-F238E27FC236}">
                <a16:creationId xmlns:a16="http://schemas.microsoft.com/office/drawing/2014/main" xmlns="" id="{82BD03F0-2C4E-AF4C-8BB5-EFBE1AE16092}"/>
              </a:ext>
            </a:extLst>
          </p:cNvPr>
          <p:cNvPicPr>
            <a:picLocks noChangeAspect="1"/>
          </p:cNvPicPr>
          <p:nvPr/>
        </p:nvPicPr>
        <p:blipFill>
          <a:blip r:embed="rId23"/>
          <a:stretch>
            <a:fillRect/>
          </a:stretch>
        </p:blipFill>
        <p:spPr>
          <a:xfrm>
            <a:off x="4092286" y="4463872"/>
            <a:ext cx="1306046" cy="305310"/>
          </a:xfrm>
          <a:prstGeom prst="rect">
            <a:avLst/>
          </a:prstGeom>
        </p:spPr>
      </p:pic>
      <p:pic>
        <p:nvPicPr>
          <p:cNvPr id="9" name="Picture 8">
            <a:extLst>
              <a:ext uri="{FF2B5EF4-FFF2-40B4-BE49-F238E27FC236}">
                <a16:creationId xmlns:a16="http://schemas.microsoft.com/office/drawing/2014/main" xmlns="" id="{BB98CE69-464A-A146-A047-AF866366847F}"/>
              </a:ext>
            </a:extLst>
          </p:cNvPr>
          <p:cNvPicPr>
            <a:picLocks noChangeAspect="1"/>
          </p:cNvPicPr>
          <p:nvPr/>
        </p:nvPicPr>
        <p:blipFill>
          <a:blip r:embed="rId24"/>
          <a:stretch>
            <a:fillRect/>
          </a:stretch>
        </p:blipFill>
        <p:spPr>
          <a:xfrm>
            <a:off x="454912" y="4433687"/>
            <a:ext cx="1544546" cy="336111"/>
          </a:xfrm>
          <a:prstGeom prst="rect">
            <a:avLst/>
          </a:prstGeom>
        </p:spPr>
      </p:pic>
      <p:pic>
        <p:nvPicPr>
          <p:cNvPr id="55" name="Picture 54" descr="LasVegas.jpg">
            <a:extLst>
              <a:ext uri="{FF2B5EF4-FFF2-40B4-BE49-F238E27FC236}">
                <a16:creationId xmlns:a16="http://schemas.microsoft.com/office/drawing/2014/main" xmlns="" id="{FCC75F71-1E72-384B-9BFE-90E666C16B41}"/>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228600" y="1080745"/>
            <a:ext cx="684714" cy="393177"/>
          </a:xfrm>
          <a:prstGeom prst="rect">
            <a:avLst/>
          </a:prstGeom>
        </p:spPr>
      </p:pic>
      <p:pic>
        <p:nvPicPr>
          <p:cNvPr id="56" name="Picture 55" descr="NYC.gif">
            <a:extLst>
              <a:ext uri="{FF2B5EF4-FFF2-40B4-BE49-F238E27FC236}">
                <a16:creationId xmlns:a16="http://schemas.microsoft.com/office/drawing/2014/main" xmlns="" id="{0A881066-9D33-944C-A922-F4C75A3FD0F7}"/>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066800" y="1156945"/>
            <a:ext cx="649261" cy="333605"/>
          </a:xfrm>
          <a:prstGeom prst="rect">
            <a:avLst/>
          </a:prstGeom>
        </p:spPr>
      </p:pic>
      <p:pic>
        <p:nvPicPr>
          <p:cNvPr id="57" name="Picture 56">
            <a:extLst>
              <a:ext uri="{FF2B5EF4-FFF2-40B4-BE49-F238E27FC236}">
                <a16:creationId xmlns:a16="http://schemas.microsoft.com/office/drawing/2014/main" xmlns="" id="{E71FA806-7BE4-494E-8BA3-574350F984C0}"/>
              </a:ext>
            </a:extLst>
          </p:cNvPr>
          <p:cNvPicPr>
            <a:picLocks noChangeAspect="1"/>
          </p:cNvPicPr>
          <p:nvPr/>
        </p:nvPicPr>
        <p:blipFill>
          <a:blip r:embed="rId27"/>
          <a:stretch>
            <a:fillRect/>
          </a:stretch>
        </p:blipFill>
        <p:spPr>
          <a:xfrm>
            <a:off x="2057400" y="1156945"/>
            <a:ext cx="1727881" cy="244656"/>
          </a:xfrm>
          <a:prstGeom prst="rect">
            <a:avLst/>
          </a:prstGeom>
        </p:spPr>
      </p:pic>
      <p:pic>
        <p:nvPicPr>
          <p:cNvPr id="60" name="Picture 59">
            <a:extLst>
              <a:ext uri="{FF2B5EF4-FFF2-40B4-BE49-F238E27FC236}">
                <a16:creationId xmlns:a16="http://schemas.microsoft.com/office/drawing/2014/main" xmlns="" id="{4B87E29C-677D-034B-ADC9-DB78D8065E76}"/>
              </a:ext>
            </a:extLst>
          </p:cNvPr>
          <p:cNvPicPr>
            <a:picLocks noChangeAspect="1"/>
          </p:cNvPicPr>
          <p:nvPr/>
        </p:nvPicPr>
        <p:blipFill>
          <a:blip r:embed="rId28"/>
          <a:stretch>
            <a:fillRect/>
          </a:stretch>
        </p:blipFill>
        <p:spPr>
          <a:xfrm>
            <a:off x="7086600" y="1080745"/>
            <a:ext cx="582074" cy="545694"/>
          </a:xfrm>
          <a:prstGeom prst="rect">
            <a:avLst/>
          </a:prstGeom>
        </p:spPr>
      </p:pic>
      <p:pic>
        <p:nvPicPr>
          <p:cNvPr id="63" name="Picture 62">
            <a:extLst>
              <a:ext uri="{FF2B5EF4-FFF2-40B4-BE49-F238E27FC236}">
                <a16:creationId xmlns:a16="http://schemas.microsoft.com/office/drawing/2014/main" xmlns="" id="{3D8DBCCE-C143-414A-AA40-26156F2ACDEB}"/>
              </a:ext>
            </a:extLst>
          </p:cNvPr>
          <p:cNvPicPr>
            <a:picLocks noChangeAspect="1"/>
          </p:cNvPicPr>
          <p:nvPr/>
        </p:nvPicPr>
        <p:blipFill>
          <a:blip r:embed="rId29"/>
          <a:stretch>
            <a:fillRect/>
          </a:stretch>
        </p:blipFill>
        <p:spPr>
          <a:xfrm>
            <a:off x="7772400" y="971550"/>
            <a:ext cx="1225248" cy="642595"/>
          </a:xfrm>
          <a:prstGeom prst="rect">
            <a:avLst/>
          </a:prstGeom>
        </p:spPr>
      </p:pic>
      <p:pic>
        <p:nvPicPr>
          <p:cNvPr id="64" name="Picture 63">
            <a:extLst>
              <a:ext uri="{FF2B5EF4-FFF2-40B4-BE49-F238E27FC236}">
                <a16:creationId xmlns:a16="http://schemas.microsoft.com/office/drawing/2014/main" xmlns="" id="{B7CB47D6-8276-5F4B-BF24-F274B905CD6A}"/>
              </a:ext>
            </a:extLst>
          </p:cNvPr>
          <p:cNvPicPr>
            <a:picLocks noChangeAspect="1"/>
          </p:cNvPicPr>
          <p:nvPr/>
        </p:nvPicPr>
        <p:blipFill rotWithShape="1">
          <a:blip r:embed="rId30"/>
          <a:srcRect l="18701" t="6491" r="20434" b="6446"/>
          <a:stretch/>
        </p:blipFill>
        <p:spPr>
          <a:xfrm>
            <a:off x="6261380" y="1057996"/>
            <a:ext cx="586924" cy="517159"/>
          </a:xfrm>
          <a:prstGeom prst="rect">
            <a:avLst/>
          </a:prstGeom>
        </p:spPr>
      </p:pic>
      <p:pic>
        <p:nvPicPr>
          <p:cNvPr id="48" name="Picture 47" descr="Unknown-1.png"/>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3886200" y="928345"/>
            <a:ext cx="1066800" cy="705464"/>
          </a:xfrm>
          <a:prstGeom prst="rect">
            <a:avLst/>
          </a:prstGeom>
        </p:spPr>
      </p:pic>
      <p:pic>
        <p:nvPicPr>
          <p:cNvPr id="50" name="Picture 49">
            <a:extLst>
              <a:ext uri="{FF2B5EF4-FFF2-40B4-BE49-F238E27FC236}">
                <a16:creationId xmlns:a16="http://schemas.microsoft.com/office/drawing/2014/main" xmlns="" id="{4CE9F3CC-BC4D-2A4E-A518-E4A171D1CD05}"/>
              </a:ext>
            </a:extLst>
          </p:cNvPr>
          <p:cNvPicPr>
            <a:picLocks noChangeAspect="1"/>
          </p:cNvPicPr>
          <p:nvPr/>
        </p:nvPicPr>
        <p:blipFill>
          <a:blip r:embed="rId32"/>
          <a:stretch>
            <a:fillRect/>
          </a:stretch>
        </p:blipFill>
        <p:spPr>
          <a:xfrm>
            <a:off x="5029200" y="1004545"/>
            <a:ext cx="995680" cy="533400"/>
          </a:xfrm>
          <a:prstGeom prst="rect">
            <a:avLst/>
          </a:prstGeom>
        </p:spPr>
      </p:pic>
      <p:pic>
        <p:nvPicPr>
          <p:cNvPr id="37" name="Picture 36" descr="Empire State Development.jpg">
            <a:extLst>
              <a:ext uri="{FF2B5EF4-FFF2-40B4-BE49-F238E27FC236}">
                <a16:creationId xmlns:a16="http://schemas.microsoft.com/office/drawing/2014/main" xmlns="" id="{C3EB98A0-2BAA-C740-B9E0-2FA0B5203B78}"/>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685800" y="1809750"/>
            <a:ext cx="1771942" cy="533400"/>
          </a:xfrm>
          <a:prstGeom prst="rect">
            <a:avLst/>
          </a:prstGeom>
        </p:spPr>
      </p:pic>
      <p:pic>
        <p:nvPicPr>
          <p:cNvPr id="39" name="Picture 11">
            <a:extLst>
              <a:ext uri="{FF2B5EF4-FFF2-40B4-BE49-F238E27FC236}">
                <a16:creationId xmlns:a16="http://schemas.microsoft.com/office/drawing/2014/main" xmlns="" id="{9A091A18-A876-FD44-86EE-156D7E1A845B}"/>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2667000" y="1657350"/>
            <a:ext cx="1143000" cy="657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0" name="Picture 12">
            <a:extLst>
              <a:ext uri="{FF2B5EF4-FFF2-40B4-BE49-F238E27FC236}">
                <a16:creationId xmlns:a16="http://schemas.microsoft.com/office/drawing/2014/main" xmlns="" id="{9D88655E-A53C-9447-A371-41352A42E572}"/>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4114800" y="1809750"/>
            <a:ext cx="609600" cy="59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1" name="Picture 18">
            <a:extLst>
              <a:ext uri="{FF2B5EF4-FFF2-40B4-BE49-F238E27FC236}">
                <a16:creationId xmlns:a16="http://schemas.microsoft.com/office/drawing/2014/main" xmlns="" id="{A6B58401-E307-5D48-8355-EA308B927831}"/>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5029200" y="1809750"/>
            <a:ext cx="990600" cy="561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2" name="Picture 9">
            <a:extLst>
              <a:ext uri="{FF2B5EF4-FFF2-40B4-BE49-F238E27FC236}">
                <a16:creationId xmlns:a16="http://schemas.microsoft.com/office/drawing/2014/main" xmlns="" id="{698F73EE-6CE2-E448-A991-3D375E9CEE20}"/>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7467600" y="1809750"/>
            <a:ext cx="990600" cy="53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4" name="Picture 43" descr="Screen Shot 2016-12-08 at 11.42.44 AM.png">
            <a:extLst>
              <a:ext uri="{FF2B5EF4-FFF2-40B4-BE49-F238E27FC236}">
                <a16:creationId xmlns:a16="http://schemas.microsoft.com/office/drawing/2014/main" xmlns="" id="{7449E96B-6F8D-E644-B04E-80A01A1800BA}"/>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6324600" y="1885950"/>
            <a:ext cx="930202" cy="457218"/>
          </a:xfrm>
          <a:prstGeom prst="rect">
            <a:avLst/>
          </a:prstGeom>
        </p:spPr>
      </p:pic>
    </p:spTree>
    <p:extLst>
      <p:ext uri="{BB962C8B-B14F-4D97-AF65-F5344CB8AC3E}">
        <p14:creationId xmlns:p14="http://schemas.microsoft.com/office/powerpoint/2010/main" val="9031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xmlns="" id="{B83D3C5A-2059-45E5-AD19-2740D03A625E}"/>
              </a:ext>
            </a:extLst>
          </p:cNvPr>
          <p:cNvSpPr txBox="1"/>
          <p:nvPr/>
        </p:nvSpPr>
        <p:spPr>
          <a:xfrm>
            <a:off x="771525" y="605379"/>
            <a:ext cx="8229600" cy="954107"/>
          </a:xfrm>
          <a:prstGeom prst="rect">
            <a:avLst/>
          </a:prstGeom>
          <a:noFill/>
        </p:spPr>
        <p:txBody>
          <a:bodyPr wrap="square" rtlCol="0">
            <a:spAutoFit/>
          </a:bodyPr>
          <a:lstStyle/>
          <a:p>
            <a:pPr algn="ctr"/>
            <a:r>
              <a:rPr lang="en-US" sz="1400" b="1" dirty="0">
                <a:solidFill>
                  <a:schemeClr val="accent1">
                    <a:lumMod val="75000"/>
                  </a:schemeClr>
                </a:solidFill>
              </a:rPr>
              <a:t>When thinking about a trip to a destination in smaller cities, towns and rural areas in California, what types of hotels or paid accommodations are you most likely to book? Please mark all that apply. </a:t>
            </a:r>
          </a:p>
          <a:p>
            <a:pPr algn="ctr"/>
            <a:endParaRPr lang="en-US" sz="1400" b="1" dirty="0">
              <a:solidFill>
                <a:schemeClr val="accent1">
                  <a:lumMod val="75000"/>
                </a:schemeClr>
              </a:solidFill>
            </a:endParaRPr>
          </a:p>
          <a:p>
            <a:pPr algn="ctr"/>
            <a:r>
              <a:rPr lang="en-US" sz="1400" b="1" dirty="0">
                <a:solidFill>
                  <a:schemeClr val="accent2">
                    <a:lumMod val="75000"/>
                  </a:schemeClr>
                </a:solidFill>
              </a:rPr>
              <a:t>Among Bay Area Participants</a:t>
            </a:r>
          </a:p>
        </p:txBody>
      </p:sp>
      <p:sp>
        <p:nvSpPr>
          <p:cNvPr id="12" name="TextBox 11">
            <a:extLst>
              <a:ext uri="{FF2B5EF4-FFF2-40B4-BE49-F238E27FC236}">
                <a16:creationId xmlns:a16="http://schemas.microsoft.com/office/drawing/2014/main" xmlns="" id="{2DF7758C-6BAA-437B-8DD0-F61F85F84918}"/>
              </a:ext>
            </a:extLst>
          </p:cNvPr>
          <p:cNvSpPr txBox="1"/>
          <p:nvPr/>
        </p:nvSpPr>
        <p:spPr>
          <a:xfrm>
            <a:off x="161046" y="4781550"/>
            <a:ext cx="1643399" cy="207749"/>
          </a:xfrm>
          <a:prstGeom prst="rect">
            <a:avLst/>
          </a:prstGeom>
          <a:noFill/>
        </p:spPr>
        <p:txBody>
          <a:bodyPr wrap="none" rtlCol="0">
            <a:spAutoFit/>
          </a:bodyPr>
          <a:lstStyle/>
          <a:p>
            <a:r>
              <a:rPr lang="en-US" sz="750" dirty="0"/>
              <a:t>Base: All Bay Area Participants n=566</a:t>
            </a:r>
          </a:p>
        </p:txBody>
      </p:sp>
      <p:graphicFrame>
        <p:nvGraphicFramePr>
          <p:cNvPr id="13" name="Chart 12">
            <a:extLst>
              <a:ext uri="{FF2B5EF4-FFF2-40B4-BE49-F238E27FC236}">
                <a16:creationId xmlns:a16="http://schemas.microsoft.com/office/drawing/2014/main" xmlns="" id="{28C15605-1DD8-4E20-B1A9-FBE1E148C5D4}"/>
              </a:ext>
            </a:extLst>
          </p:cNvPr>
          <p:cNvGraphicFramePr/>
          <p:nvPr>
            <p:extLst>
              <p:ext uri="{D42A27DB-BD31-4B8C-83A1-F6EECF244321}">
                <p14:modId xmlns:p14="http://schemas.microsoft.com/office/powerpoint/2010/main" val="1574724340"/>
              </p:ext>
            </p:extLst>
          </p:nvPr>
        </p:nvGraphicFramePr>
        <p:xfrm>
          <a:off x="847545" y="1559486"/>
          <a:ext cx="8372655" cy="3126814"/>
        </p:xfrm>
        <a:graphic>
          <a:graphicData uri="http://schemas.openxmlformats.org/drawingml/2006/chart">
            <c:chart xmlns:c="http://schemas.openxmlformats.org/drawingml/2006/chart" xmlns:r="http://schemas.openxmlformats.org/officeDocument/2006/relationships" r:id="rId3"/>
          </a:graphicData>
        </a:graphic>
      </p:graphicFrame>
      <p:grpSp>
        <p:nvGrpSpPr>
          <p:cNvPr id="14" name="Group 13">
            <a:extLst>
              <a:ext uri="{FF2B5EF4-FFF2-40B4-BE49-F238E27FC236}">
                <a16:creationId xmlns:a16="http://schemas.microsoft.com/office/drawing/2014/main" xmlns="" id="{8B37BDD1-5E07-B44A-A521-7F82E118EBFE}"/>
              </a:ext>
            </a:extLst>
          </p:cNvPr>
          <p:cNvGrpSpPr/>
          <p:nvPr/>
        </p:nvGrpSpPr>
        <p:grpSpPr>
          <a:xfrm>
            <a:off x="260535" y="1245390"/>
            <a:ext cx="685800" cy="685800"/>
            <a:chOff x="310414" y="2809964"/>
            <a:chExt cx="914400" cy="914400"/>
          </a:xfrm>
        </p:grpSpPr>
        <p:sp>
          <p:nvSpPr>
            <p:cNvPr id="15" name="Oval 14">
              <a:extLst>
                <a:ext uri="{FF2B5EF4-FFF2-40B4-BE49-F238E27FC236}">
                  <a16:creationId xmlns:a16="http://schemas.microsoft.com/office/drawing/2014/main" xmlns="" id="{A486BF51-436C-EF47-B747-EAF34E3C0B96}"/>
                </a:ext>
              </a:extLst>
            </p:cNvPr>
            <p:cNvSpPr/>
            <p:nvPr/>
          </p:nvSpPr>
          <p:spPr>
            <a:xfrm>
              <a:off x="310414" y="2809964"/>
              <a:ext cx="914400" cy="91440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6" name="Picture 15">
              <a:extLst>
                <a:ext uri="{FF2B5EF4-FFF2-40B4-BE49-F238E27FC236}">
                  <a16:creationId xmlns:a16="http://schemas.microsoft.com/office/drawing/2014/main" xmlns="" id="{5566EE39-9B89-EB48-B729-FAA52B455306}"/>
                </a:ext>
              </a:extLst>
            </p:cNvPr>
            <p:cNvPicPr>
              <a:picLocks/>
            </p:cNvPicPr>
            <p:nvPr/>
          </p:nvPicPr>
          <p:blipFill>
            <a:blip r:embed="rId4">
              <a:biLevel thresh="25000"/>
            </a:blip>
            <a:stretch>
              <a:fillRect/>
            </a:stretch>
          </p:blipFill>
          <p:spPr>
            <a:xfrm>
              <a:off x="442135" y="2903280"/>
              <a:ext cx="650959" cy="650959"/>
            </a:xfrm>
            <a:prstGeom prst="rect">
              <a:avLst/>
            </a:prstGeom>
          </p:spPr>
        </p:pic>
      </p:grpSp>
    </p:spTree>
    <p:extLst>
      <p:ext uri="{BB962C8B-B14F-4D97-AF65-F5344CB8AC3E}">
        <p14:creationId xmlns:p14="http://schemas.microsoft.com/office/powerpoint/2010/main" val="2240607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2DF7758C-6BAA-437B-8DD0-F61F85F84918}"/>
              </a:ext>
            </a:extLst>
          </p:cNvPr>
          <p:cNvSpPr txBox="1"/>
          <p:nvPr/>
        </p:nvSpPr>
        <p:spPr>
          <a:xfrm>
            <a:off x="220096" y="4594377"/>
            <a:ext cx="2874505" cy="438582"/>
          </a:xfrm>
          <a:prstGeom prst="rect">
            <a:avLst/>
          </a:prstGeom>
          <a:noFill/>
        </p:spPr>
        <p:txBody>
          <a:bodyPr wrap="none" rtlCol="0">
            <a:spAutoFit/>
          </a:bodyPr>
          <a:lstStyle/>
          <a:p>
            <a:r>
              <a:rPr lang="en-US" sz="750" dirty="0"/>
              <a:t>Base: All Bay Area Participants Gay &amp; Bi+ Men n=332; Lesbian &amp; </a:t>
            </a:r>
          </a:p>
          <a:p>
            <a:r>
              <a:rPr lang="en-US" sz="750" dirty="0"/>
              <a:t>Bi+ Women n=199; Millennial+ n=96; Gen X n=166; Boomers+ n=304</a:t>
            </a:r>
          </a:p>
          <a:p>
            <a:r>
              <a:rPr lang="en-US" sz="750" dirty="0"/>
              <a:t>Transgender/Non-binary for all CA dur to low base n=78</a:t>
            </a:r>
          </a:p>
        </p:txBody>
      </p:sp>
      <p:graphicFrame>
        <p:nvGraphicFramePr>
          <p:cNvPr id="2" name="Table 1">
            <a:extLst>
              <a:ext uri="{FF2B5EF4-FFF2-40B4-BE49-F238E27FC236}">
                <a16:creationId xmlns:a16="http://schemas.microsoft.com/office/drawing/2014/main" xmlns="" id="{80357619-92CC-4891-9393-D85889AF64DB}"/>
              </a:ext>
            </a:extLst>
          </p:cNvPr>
          <p:cNvGraphicFramePr>
            <a:graphicFrameLocks noGrp="1"/>
          </p:cNvGraphicFramePr>
          <p:nvPr>
            <p:extLst>
              <p:ext uri="{D42A27DB-BD31-4B8C-83A1-F6EECF244321}">
                <p14:modId xmlns:p14="http://schemas.microsoft.com/office/powerpoint/2010/main" val="1049712012"/>
              </p:ext>
            </p:extLst>
          </p:nvPr>
        </p:nvGraphicFramePr>
        <p:xfrm>
          <a:off x="685801" y="2000248"/>
          <a:ext cx="7848600" cy="2513106"/>
        </p:xfrm>
        <a:graphic>
          <a:graphicData uri="http://schemas.openxmlformats.org/drawingml/2006/table">
            <a:tbl>
              <a:tblPr>
                <a:tableStyleId>{5C22544A-7EE6-4342-B048-85BDC9FD1C3A}</a:tableStyleId>
              </a:tblPr>
              <a:tblGrid>
                <a:gridCol w="3196962">
                  <a:extLst>
                    <a:ext uri="{9D8B030D-6E8A-4147-A177-3AD203B41FA5}">
                      <a16:colId xmlns:a16="http://schemas.microsoft.com/office/drawing/2014/main" xmlns="" val="3504702989"/>
                    </a:ext>
                  </a:extLst>
                </a:gridCol>
                <a:gridCol w="775273">
                  <a:extLst>
                    <a:ext uri="{9D8B030D-6E8A-4147-A177-3AD203B41FA5}">
                      <a16:colId xmlns:a16="http://schemas.microsoft.com/office/drawing/2014/main" xmlns="" val="2671371158"/>
                    </a:ext>
                  </a:extLst>
                </a:gridCol>
                <a:gridCol w="775273">
                  <a:extLst>
                    <a:ext uri="{9D8B030D-6E8A-4147-A177-3AD203B41FA5}">
                      <a16:colId xmlns:a16="http://schemas.microsoft.com/office/drawing/2014/main" xmlns="" val="2829223278"/>
                    </a:ext>
                  </a:extLst>
                </a:gridCol>
                <a:gridCol w="775273">
                  <a:extLst>
                    <a:ext uri="{9D8B030D-6E8A-4147-A177-3AD203B41FA5}">
                      <a16:colId xmlns:a16="http://schemas.microsoft.com/office/drawing/2014/main" xmlns="" val="613668298"/>
                    </a:ext>
                  </a:extLst>
                </a:gridCol>
                <a:gridCol w="775273">
                  <a:extLst>
                    <a:ext uri="{9D8B030D-6E8A-4147-A177-3AD203B41FA5}">
                      <a16:colId xmlns:a16="http://schemas.microsoft.com/office/drawing/2014/main" xmlns="" val="1651763625"/>
                    </a:ext>
                  </a:extLst>
                </a:gridCol>
                <a:gridCol w="775273">
                  <a:extLst>
                    <a:ext uri="{9D8B030D-6E8A-4147-A177-3AD203B41FA5}">
                      <a16:colId xmlns:a16="http://schemas.microsoft.com/office/drawing/2014/main" xmlns="" val="1704866374"/>
                    </a:ext>
                  </a:extLst>
                </a:gridCol>
                <a:gridCol w="775273">
                  <a:extLst>
                    <a:ext uri="{9D8B030D-6E8A-4147-A177-3AD203B41FA5}">
                      <a16:colId xmlns:a16="http://schemas.microsoft.com/office/drawing/2014/main" xmlns="" val="3174323451"/>
                    </a:ext>
                  </a:extLst>
                </a:gridCol>
              </a:tblGrid>
              <a:tr h="510925">
                <a:tc>
                  <a:txBody>
                    <a:bodyPr/>
                    <a:lstStyle/>
                    <a:p>
                      <a:pPr marL="0" marR="0" algn="ctr">
                        <a:lnSpc>
                          <a:spcPct val="107000"/>
                        </a:lnSpc>
                        <a:spcBef>
                          <a:spcPts val="0"/>
                        </a:spcBef>
                        <a:spcAft>
                          <a:spcPts val="0"/>
                        </a:spcAft>
                      </a:pPr>
                      <a:endParaRPr lang="en-US" sz="800" dirty="0">
                        <a:effectLst/>
                        <a:latin typeface="+mn-lt"/>
                        <a:ea typeface="DengXian" panose="02010600030101010101" pitchFamily="2" charset="-122"/>
                        <a:cs typeface="Times New Roman" panose="02020603050405020304" pitchFamily="18" charset="0"/>
                      </a:endParaRPr>
                    </a:p>
                  </a:txBody>
                  <a:tcPr marL="38711" marR="387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marL="0" marR="0" algn="ctr">
                        <a:lnSpc>
                          <a:spcPct val="107000"/>
                        </a:lnSpc>
                        <a:spcBef>
                          <a:spcPts val="0"/>
                        </a:spcBef>
                        <a:spcAft>
                          <a:spcPts val="0"/>
                        </a:spcAft>
                      </a:pPr>
                      <a:r>
                        <a:rPr lang="en-US" altLang="zh-CN" sz="1000" dirty="0">
                          <a:effectLst/>
                          <a:latin typeface="+mn-lt"/>
                        </a:rPr>
                        <a:t>Gay &amp; Bi+ </a:t>
                      </a:r>
                      <a:r>
                        <a:rPr lang="en-US" sz="1000" dirty="0">
                          <a:effectLst/>
                          <a:latin typeface="+mn-lt"/>
                        </a:rPr>
                        <a:t>Men</a:t>
                      </a:r>
                      <a:endParaRPr lang="en-US" sz="1000" dirty="0">
                        <a:effectLst/>
                        <a:latin typeface="+mn-lt"/>
                        <a:ea typeface="DengXian" panose="02010600030101010101" pitchFamily="2" charset="-122"/>
                        <a:cs typeface="Times New Roman" panose="02020603050405020304" pitchFamily="18" charset="0"/>
                      </a:endParaRPr>
                    </a:p>
                  </a:txBody>
                  <a:tcPr marL="38711" marR="38711"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6">
                        <a:lumMod val="40000"/>
                        <a:lumOff val="60000"/>
                      </a:schemeClr>
                    </a:solidFill>
                  </a:tcPr>
                </a:tc>
                <a:tc>
                  <a:txBody>
                    <a:bodyPr/>
                    <a:lstStyle/>
                    <a:p>
                      <a:pPr marL="0" marR="0" algn="ctr">
                        <a:lnSpc>
                          <a:spcPct val="107000"/>
                        </a:lnSpc>
                        <a:spcBef>
                          <a:spcPts val="0"/>
                        </a:spcBef>
                        <a:spcAft>
                          <a:spcPts val="0"/>
                        </a:spcAft>
                      </a:pPr>
                      <a:r>
                        <a:rPr lang="en-US" sz="1000" dirty="0">
                          <a:effectLst/>
                          <a:latin typeface="+mn-lt"/>
                        </a:rPr>
                        <a:t>Lesbian &amp; Bi+ Women</a:t>
                      </a:r>
                      <a:endParaRPr lang="en-US" sz="1000" dirty="0">
                        <a:effectLst/>
                        <a:latin typeface="+mn-lt"/>
                        <a:ea typeface="DengXian" panose="02010600030101010101" pitchFamily="2" charset="-122"/>
                        <a:cs typeface="Times New Roman" panose="02020603050405020304" pitchFamily="18" charset="0"/>
                      </a:endParaRPr>
                    </a:p>
                  </a:txBody>
                  <a:tcPr marL="38711" marR="38711" marT="0" marB="0" anchor="ctr">
                    <a:lnR w="12700" cap="flat" cmpd="sng" algn="ctr">
                      <a:solidFill>
                        <a:schemeClr val="accent5">
                          <a:lumMod val="60000"/>
                          <a:lumOff val="4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6">
                        <a:lumMod val="40000"/>
                        <a:lumOff val="60000"/>
                      </a:schemeClr>
                    </a:solidFill>
                  </a:tcPr>
                </a:tc>
                <a:tc>
                  <a:txBody>
                    <a:bodyPr/>
                    <a:lstStyle/>
                    <a:p>
                      <a:pPr marL="0" marR="0" algn="ctr">
                        <a:lnSpc>
                          <a:spcPct val="107000"/>
                        </a:lnSpc>
                        <a:spcBef>
                          <a:spcPts val="0"/>
                        </a:spcBef>
                        <a:spcAft>
                          <a:spcPts val="0"/>
                        </a:spcAft>
                      </a:pPr>
                      <a:r>
                        <a:rPr lang="en-US" sz="1000" dirty="0">
                          <a:effectLst/>
                          <a:latin typeface="+mn-lt"/>
                          <a:ea typeface="DengXian" panose="02010600030101010101" pitchFamily="2" charset="-122"/>
                          <a:cs typeface="Times New Roman" panose="02020603050405020304" pitchFamily="18" charset="0"/>
                        </a:rPr>
                        <a:t>Transgender/</a:t>
                      </a:r>
                    </a:p>
                    <a:p>
                      <a:pPr marL="0" marR="0" algn="ctr">
                        <a:lnSpc>
                          <a:spcPct val="107000"/>
                        </a:lnSpc>
                        <a:spcBef>
                          <a:spcPts val="0"/>
                        </a:spcBef>
                        <a:spcAft>
                          <a:spcPts val="0"/>
                        </a:spcAft>
                      </a:pPr>
                      <a:r>
                        <a:rPr lang="en-US" sz="1000" dirty="0">
                          <a:effectLst/>
                          <a:latin typeface="+mn-lt"/>
                          <a:ea typeface="DengXian" panose="02010600030101010101" pitchFamily="2" charset="-122"/>
                          <a:cs typeface="Times New Roman" panose="02020603050405020304" pitchFamily="18" charset="0"/>
                        </a:rPr>
                        <a:t>Non-Binary*</a:t>
                      </a:r>
                    </a:p>
                  </a:txBody>
                  <a:tcPr marL="38711" marR="38711" marT="0" marB="0"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6">
                        <a:lumMod val="40000"/>
                        <a:lumOff val="60000"/>
                      </a:schemeClr>
                    </a:solidFill>
                  </a:tcPr>
                </a:tc>
                <a:tc>
                  <a:txBody>
                    <a:bodyPr/>
                    <a:lstStyle/>
                    <a:p>
                      <a:pPr marL="0" marR="0" algn="ctr">
                        <a:lnSpc>
                          <a:spcPct val="107000"/>
                        </a:lnSpc>
                        <a:spcBef>
                          <a:spcPts val="0"/>
                        </a:spcBef>
                        <a:spcAft>
                          <a:spcPts val="0"/>
                        </a:spcAft>
                      </a:pPr>
                      <a:r>
                        <a:rPr lang="en-US" sz="1000" dirty="0">
                          <a:effectLst/>
                          <a:latin typeface="+mn-lt"/>
                        </a:rPr>
                        <a:t>Millennial+</a:t>
                      </a:r>
                      <a:endParaRPr lang="en-US" sz="1000" dirty="0">
                        <a:effectLst/>
                        <a:latin typeface="+mn-lt"/>
                        <a:ea typeface="DengXian" panose="02010600030101010101" pitchFamily="2" charset="-122"/>
                        <a:cs typeface="Times New Roman" panose="02020603050405020304" pitchFamily="18" charset="0"/>
                      </a:endParaRPr>
                    </a:p>
                  </a:txBody>
                  <a:tcPr marL="38711" marR="38711"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5">
                        <a:lumMod val="60000"/>
                        <a:lumOff val="40000"/>
                      </a:schemeClr>
                    </a:solidFill>
                  </a:tcPr>
                </a:tc>
                <a:tc>
                  <a:txBody>
                    <a:bodyPr/>
                    <a:lstStyle/>
                    <a:p>
                      <a:pPr marL="0" marR="0" algn="ctr">
                        <a:lnSpc>
                          <a:spcPct val="107000"/>
                        </a:lnSpc>
                        <a:spcBef>
                          <a:spcPts val="0"/>
                        </a:spcBef>
                        <a:spcAft>
                          <a:spcPts val="0"/>
                        </a:spcAft>
                      </a:pPr>
                      <a:r>
                        <a:rPr lang="en-US" sz="1000" dirty="0">
                          <a:effectLst/>
                          <a:latin typeface="+mn-lt"/>
                        </a:rPr>
                        <a:t>Gen X</a:t>
                      </a:r>
                      <a:endParaRPr lang="en-US" sz="1000" dirty="0">
                        <a:effectLst/>
                        <a:latin typeface="+mn-lt"/>
                        <a:ea typeface="DengXian" panose="02010600030101010101" pitchFamily="2" charset="-122"/>
                        <a:cs typeface="Times New Roman" panose="02020603050405020304" pitchFamily="18" charset="0"/>
                      </a:endParaRPr>
                    </a:p>
                  </a:txBody>
                  <a:tcPr marL="38711" marR="38711" marT="0" marB="0" anchor="ctr">
                    <a:lnT w="12700" cap="flat" cmpd="sng" algn="ctr">
                      <a:solidFill>
                        <a:schemeClr val="tx1"/>
                      </a:solidFill>
                      <a:prstDash val="solid"/>
                      <a:round/>
                      <a:headEnd type="none" w="med" len="med"/>
                      <a:tailEnd type="none" w="med" len="med"/>
                    </a:lnT>
                    <a:solidFill>
                      <a:schemeClr val="accent5">
                        <a:lumMod val="60000"/>
                        <a:lumOff val="40000"/>
                      </a:schemeClr>
                    </a:solidFill>
                  </a:tcPr>
                </a:tc>
                <a:tc>
                  <a:txBody>
                    <a:bodyPr/>
                    <a:lstStyle/>
                    <a:p>
                      <a:pPr marL="0" marR="0" algn="ctr">
                        <a:lnSpc>
                          <a:spcPct val="107000"/>
                        </a:lnSpc>
                        <a:spcBef>
                          <a:spcPts val="0"/>
                        </a:spcBef>
                        <a:spcAft>
                          <a:spcPts val="0"/>
                        </a:spcAft>
                      </a:pPr>
                      <a:r>
                        <a:rPr lang="en-US" sz="1000" dirty="0">
                          <a:effectLst/>
                          <a:latin typeface="+mn-lt"/>
                        </a:rPr>
                        <a:t>Boomers+</a:t>
                      </a:r>
                      <a:endParaRPr lang="en-US" sz="1000" dirty="0">
                        <a:effectLst/>
                        <a:latin typeface="+mn-lt"/>
                        <a:ea typeface="DengXian" panose="02010600030101010101" pitchFamily="2" charset="-122"/>
                        <a:cs typeface="Times New Roman" panose="02020603050405020304" pitchFamily="18" charset="0"/>
                      </a:endParaRPr>
                    </a:p>
                  </a:txBody>
                  <a:tcPr marL="38711" marR="38711"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5">
                        <a:lumMod val="60000"/>
                        <a:lumOff val="40000"/>
                      </a:schemeClr>
                    </a:solidFill>
                  </a:tcPr>
                </a:tc>
                <a:extLst>
                  <a:ext uri="{0D108BD9-81ED-4DB2-BD59-A6C34878D82A}">
                    <a16:rowId xmlns:a16="http://schemas.microsoft.com/office/drawing/2014/main" xmlns="" val="1285184903"/>
                  </a:ext>
                </a:extLst>
              </a:tr>
              <a:tr h="269911">
                <a:tc>
                  <a:txBody>
                    <a:bodyPr/>
                    <a:lstStyle/>
                    <a:p>
                      <a:pPr marL="0" marR="0" algn="ctr">
                        <a:lnSpc>
                          <a:spcPct val="107000"/>
                        </a:lnSpc>
                        <a:spcBef>
                          <a:spcPts val="0"/>
                        </a:spcBef>
                        <a:spcAft>
                          <a:spcPts val="0"/>
                        </a:spcAft>
                      </a:pPr>
                      <a:r>
                        <a:rPr lang="en-US" sz="1200" dirty="0">
                          <a:effectLst/>
                          <a:latin typeface="+mn-lt"/>
                          <a:ea typeface="DengXian" panose="02010600030101010101" pitchFamily="2" charset="-122"/>
                          <a:cs typeface="Times New Roman" panose="02020603050405020304" pitchFamily="18" charset="0"/>
                        </a:rPr>
                        <a:t>Airbnb or similar vacation rental service / properties</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algn="ctr">
                        <a:lnSpc>
                          <a:spcPct val="107000"/>
                        </a:lnSpc>
                        <a:spcBef>
                          <a:spcPts val="0"/>
                        </a:spcBef>
                        <a:spcAft>
                          <a:spcPts val="0"/>
                        </a:spcAft>
                      </a:pPr>
                      <a:r>
                        <a:rPr lang="en-US" sz="1200" dirty="0">
                          <a:effectLst/>
                          <a:latin typeface="+mn-lt"/>
                          <a:ea typeface="DengXian" panose="02010600030101010101" pitchFamily="2" charset="-122"/>
                          <a:cs typeface="Times New Roman" panose="02020603050405020304" pitchFamily="18" charset="0"/>
                        </a:rPr>
                        <a:t>55%</a:t>
                      </a:r>
                    </a:p>
                  </a:txBody>
                  <a:tcPr marL="51435" marR="51435" marT="0" marB="0" anchor="ctr">
                    <a:lnL w="12700" cap="flat" cmpd="sng" algn="ctr">
                      <a:solidFill>
                        <a:schemeClr val="tx1"/>
                      </a:solidFill>
                      <a:prstDash val="solid"/>
                      <a:round/>
                      <a:headEnd type="none" w="med" len="med"/>
                      <a:tailEnd type="none" w="med" len="med"/>
                    </a:lnL>
                    <a:noFill/>
                  </a:tcPr>
                </a:tc>
                <a:tc>
                  <a:txBody>
                    <a:bodyPr/>
                    <a:lstStyle/>
                    <a:p>
                      <a:pPr marL="0" marR="0" algn="ctr">
                        <a:lnSpc>
                          <a:spcPct val="107000"/>
                        </a:lnSpc>
                        <a:spcBef>
                          <a:spcPts val="0"/>
                        </a:spcBef>
                        <a:spcAft>
                          <a:spcPts val="0"/>
                        </a:spcAft>
                      </a:pPr>
                      <a:r>
                        <a:rPr lang="en-US" sz="1200" dirty="0">
                          <a:effectLst/>
                          <a:latin typeface="+mn-lt"/>
                          <a:ea typeface="DengXian" panose="02010600030101010101" pitchFamily="2" charset="-122"/>
                          <a:cs typeface="Times New Roman" panose="02020603050405020304" pitchFamily="18" charset="0"/>
                        </a:rPr>
                        <a:t>63%</a:t>
                      </a:r>
                    </a:p>
                  </a:txBody>
                  <a:tcPr marL="51435" marR="51435" marT="0" marB="0" anchor="ctr">
                    <a:lnR w="12700" cap="flat" cmpd="sng" algn="ctr">
                      <a:solidFill>
                        <a:schemeClr val="accent5">
                          <a:lumMod val="60000"/>
                          <a:lumOff val="40000"/>
                        </a:schemeClr>
                      </a:solidFill>
                      <a:prstDash val="solid"/>
                      <a:round/>
                      <a:headEnd type="none" w="med" len="med"/>
                      <a:tailEnd type="none" w="med" len="med"/>
                    </a:lnR>
                    <a:solidFill>
                      <a:schemeClr val="accent3"/>
                    </a:solidFill>
                  </a:tcPr>
                </a:tc>
                <a:tc>
                  <a:txBody>
                    <a:bodyPr/>
                    <a:lstStyle/>
                    <a:p>
                      <a:pPr marL="0" marR="0" algn="ctr">
                        <a:lnSpc>
                          <a:spcPct val="107000"/>
                        </a:lnSpc>
                        <a:spcBef>
                          <a:spcPts val="0"/>
                        </a:spcBef>
                        <a:spcAft>
                          <a:spcPts val="0"/>
                        </a:spcAft>
                      </a:pPr>
                      <a:r>
                        <a:rPr lang="en-US" sz="1200" dirty="0">
                          <a:effectLst/>
                          <a:latin typeface="+mn-lt"/>
                          <a:ea typeface="DengXian" panose="02010600030101010101" pitchFamily="2" charset="-122"/>
                          <a:cs typeface="Times New Roman" panose="02020603050405020304" pitchFamily="18" charset="0"/>
                        </a:rPr>
                        <a:t>44%</a:t>
                      </a:r>
                    </a:p>
                  </a:txBody>
                  <a:tcPr marL="51435" marR="51435" marT="0" marB="0"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algn="ctr">
                        <a:lnSpc>
                          <a:spcPct val="107000"/>
                        </a:lnSpc>
                        <a:spcBef>
                          <a:spcPts val="0"/>
                        </a:spcBef>
                        <a:spcAft>
                          <a:spcPts val="0"/>
                        </a:spcAft>
                      </a:pPr>
                      <a:r>
                        <a:rPr lang="en-US" sz="1200" dirty="0">
                          <a:effectLst/>
                          <a:latin typeface="+mn-lt"/>
                          <a:ea typeface="DengXian" panose="02010600030101010101" pitchFamily="2" charset="-122"/>
                          <a:cs typeface="Times New Roman" panose="02020603050405020304" pitchFamily="18" charset="0"/>
                        </a:rPr>
                        <a:t>75%</a:t>
                      </a:r>
                    </a:p>
                  </a:txBody>
                  <a:tcPr marL="51435" marR="51435" marT="0" marB="0" anchor="ctr">
                    <a:lnL w="12700" cap="flat" cmpd="sng" algn="ctr">
                      <a:solidFill>
                        <a:schemeClr val="tx1"/>
                      </a:solidFill>
                      <a:prstDash val="solid"/>
                      <a:round/>
                      <a:headEnd type="none" w="med" len="med"/>
                      <a:tailEnd type="none" w="med" len="med"/>
                    </a:lnL>
                    <a:solidFill>
                      <a:schemeClr val="accent3"/>
                    </a:solidFill>
                  </a:tcPr>
                </a:tc>
                <a:tc>
                  <a:txBody>
                    <a:bodyPr/>
                    <a:lstStyle/>
                    <a:p>
                      <a:pPr marL="0" marR="0" algn="ctr">
                        <a:lnSpc>
                          <a:spcPct val="107000"/>
                        </a:lnSpc>
                        <a:spcBef>
                          <a:spcPts val="0"/>
                        </a:spcBef>
                        <a:spcAft>
                          <a:spcPts val="0"/>
                        </a:spcAft>
                      </a:pPr>
                      <a:r>
                        <a:rPr lang="en-US" sz="1200" dirty="0">
                          <a:effectLst/>
                          <a:latin typeface="+mn-lt"/>
                          <a:ea typeface="DengXian" panose="02010600030101010101" pitchFamily="2" charset="-122"/>
                          <a:cs typeface="Times New Roman" panose="02020603050405020304" pitchFamily="18" charset="0"/>
                        </a:rPr>
                        <a:t>57%</a:t>
                      </a:r>
                    </a:p>
                  </a:txBody>
                  <a:tcPr marL="51435" marR="51435" marT="0" marB="0" anchor="ctr">
                    <a:noFill/>
                  </a:tcPr>
                </a:tc>
                <a:tc>
                  <a:txBody>
                    <a:bodyPr/>
                    <a:lstStyle/>
                    <a:p>
                      <a:pPr marL="0" marR="0" algn="ctr">
                        <a:lnSpc>
                          <a:spcPct val="107000"/>
                        </a:lnSpc>
                        <a:spcBef>
                          <a:spcPts val="0"/>
                        </a:spcBef>
                        <a:spcAft>
                          <a:spcPts val="0"/>
                        </a:spcAft>
                      </a:pPr>
                      <a:r>
                        <a:rPr lang="en-US" sz="1200" dirty="0">
                          <a:effectLst/>
                          <a:latin typeface="+mn-lt"/>
                          <a:ea typeface="DengXian" panose="02010600030101010101" pitchFamily="2" charset="-122"/>
                          <a:cs typeface="Times New Roman" panose="02020603050405020304" pitchFamily="18" charset="0"/>
                        </a:rPr>
                        <a:t>42%</a:t>
                      </a:r>
                    </a:p>
                  </a:txBody>
                  <a:tcPr marL="51435" marR="51435" marT="0" marB="0" anchor="ctr">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xmlns="" val="2176998583"/>
                  </a:ext>
                </a:extLst>
              </a:tr>
              <a:tr h="269911">
                <a:tc>
                  <a:txBody>
                    <a:bodyPr/>
                    <a:lstStyle/>
                    <a:p>
                      <a:pPr marL="0" marR="0" algn="ctr">
                        <a:lnSpc>
                          <a:spcPct val="107000"/>
                        </a:lnSpc>
                        <a:spcBef>
                          <a:spcPts val="0"/>
                        </a:spcBef>
                        <a:spcAft>
                          <a:spcPts val="0"/>
                        </a:spcAft>
                      </a:pPr>
                      <a:r>
                        <a:rPr lang="en-US" sz="1200" dirty="0">
                          <a:effectLst/>
                          <a:latin typeface="+mn-lt"/>
                          <a:ea typeface="DengXian" panose="02010600030101010101" pitchFamily="2" charset="-122"/>
                          <a:cs typeface="Times New Roman" panose="02020603050405020304" pitchFamily="18" charset="0"/>
                        </a:rPr>
                        <a:t>Bed and Breakfasts</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algn="ctr">
                        <a:lnSpc>
                          <a:spcPct val="107000"/>
                        </a:lnSpc>
                        <a:spcBef>
                          <a:spcPts val="0"/>
                        </a:spcBef>
                        <a:spcAft>
                          <a:spcPts val="0"/>
                        </a:spcAft>
                      </a:pPr>
                      <a:r>
                        <a:rPr lang="en-US" sz="1200" dirty="0">
                          <a:effectLst/>
                          <a:latin typeface="+mn-lt"/>
                          <a:ea typeface="DengXian" panose="02010600030101010101" pitchFamily="2" charset="-122"/>
                          <a:cs typeface="Times New Roman" panose="02020603050405020304" pitchFamily="18" charset="0"/>
                        </a:rPr>
                        <a:t>46%</a:t>
                      </a:r>
                    </a:p>
                  </a:txBody>
                  <a:tcPr marL="51435" marR="51435" marT="0" marB="0" anchor="ctr">
                    <a:lnL w="12700" cap="flat" cmpd="sng" algn="ctr">
                      <a:solidFill>
                        <a:schemeClr val="tx1"/>
                      </a:solidFill>
                      <a:prstDash val="solid"/>
                      <a:round/>
                      <a:headEnd type="none" w="med" len="med"/>
                      <a:tailEnd type="none" w="med" len="med"/>
                    </a:lnL>
                    <a:noFill/>
                  </a:tcPr>
                </a:tc>
                <a:tc>
                  <a:txBody>
                    <a:bodyPr/>
                    <a:lstStyle/>
                    <a:p>
                      <a:pPr marL="0" marR="0" algn="ctr">
                        <a:lnSpc>
                          <a:spcPct val="107000"/>
                        </a:lnSpc>
                        <a:spcBef>
                          <a:spcPts val="0"/>
                        </a:spcBef>
                        <a:spcAft>
                          <a:spcPts val="0"/>
                        </a:spcAft>
                      </a:pPr>
                      <a:r>
                        <a:rPr lang="en-US" sz="1200" dirty="0">
                          <a:effectLst/>
                          <a:latin typeface="+mn-lt"/>
                          <a:ea typeface="DengXian" panose="02010600030101010101" pitchFamily="2" charset="-122"/>
                          <a:cs typeface="Times New Roman" panose="02020603050405020304" pitchFamily="18" charset="0"/>
                        </a:rPr>
                        <a:t>54%</a:t>
                      </a:r>
                    </a:p>
                  </a:txBody>
                  <a:tcPr marL="51435" marR="51435" marT="0" marB="0" anchor="ctr">
                    <a:lnR w="12700" cap="flat" cmpd="sng" algn="ctr">
                      <a:solidFill>
                        <a:schemeClr val="accent5">
                          <a:lumMod val="60000"/>
                          <a:lumOff val="40000"/>
                        </a:schemeClr>
                      </a:solidFill>
                      <a:prstDash val="solid"/>
                      <a:round/>
                      <a:headEnd type="none" w="med" len="med"/>
                      <a:tailEnd type="none" w="med" len="med"/>
                    </a:lnR>
                    <a:noFill/>
                  </a:tcPr>
                </a:tc>
                <a:tc>
                  <a:txBody>
                    <a:bodyPr/>
                    <a:lstStyle/>
                    <a:p>
                      <a:pPr marL="0" marR="0" algn="ctr">
                        <a:lnSpc>
                          <a:spcPct val="107000"/>
                        </a:lnSpc>
                        <a:spcBef>
                          <a:spcPts val="0"/>
                        </a:spcBef>
                        <a:spcAft>
                          <a:spcPts val="0"/>
                        </a:spcAft>
                      </a:pPr>
                      <a:r>
                        <a:rPr lang="en-US" sz="1200" dirty="0">
                          <a:effectLst/>
                          <a:latin typeface="+mn-lt"/>
                          <a:ea typeface="DengXian" panose="02010600030101010101" pitchFamily="2" charset="-122"/>
                          <a:cs typeface="Times New Roman" panose="02020603050405020304" pitchFamily="18" charset="0"/>
                        </a:rPr>
                        <a:t>46%</a:t>
                      </a:r>
                    </a:p>
                  </a:txBody>
                  <a:tcPr marL="51435" marR="51435" marT="0" marB="0"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algn="ctr">
                        <a:lnSpc>
                          <a:spcPct val="107000"/>
                        </a:lnSpc>
                        <a:spcBef>
                          <a:spcPts val="0"/>
                        </a:spcBef>
                        <a:spcAft>
                          <a:spcPts val="0"/>
                        </a:spcAft>
                      </a:pPr>
                      <a:r>
                        <a:rPr lang="en-US" sz="1200" dirty="0">
                          <a:effectLst/>
                          <a:latin typeface="+mn-lt"/>
                          <a:ea typeface="DengXian" panose="02010600030101010101" pitchFamily="2" charset="-122"/>
                          <a:cs typeface="Times New Roman" panose="02020603050405020304" pitchFamily="18" charset="0"/>
                        </a:rPr>
                        <a:t>54%</a:t>
                      </a:r>
                    </a:p>
                  </a:txBody>
                  <a:tcPr marL="51435" marR="51435" marT="0" marB="0" anchor="ctr">
                    <a:lnL w="12700" cap="flat" cmpd="sng" algn="ctr">
                      <a:solidFill>
                        <a:schemeClr val="tx1"/>
                      </a:solidFill>
                      <a:prstDash val="solid"/>
                      <a:round/>
                      <a:headEnd type="none" w="med" len="med"/>
                      <a:tailEnd type="none" w="med" len="med"/>
                    </a:lnL>
                    <a:noFill/>
                  </a:tcPr>
                </a:tc>
                <a:tc>
                  <a:txBody>
                    <a:bodyPr/>
                    <a:lstStyle/>
                    <a:p>
                      <a:pPr marL="0" marR="0" algn="ctr">
                        <a:lnSpc>
                          <a:spcPct val="107000"/>
                        </a:lnSpc>
                        <a:spcBef>
                          <a:spcPts val="0"/>
                        </a:spcBef>
                        <a:spcAft>
                          <a:spcPts val="0"/>
                        </a:spcAft>
                      </a:pPr>
                      <a:r>
                        <a:rPr lang="en-US" sz="1200" dirty="0">
                          <a:effectLst/>
                          <a:latin typeface="+mn-lt"/>
                          <a:ea typeface="DengXian" panose="02010600030101010101" pitchFamily="2" charset="-122"/>
                          <a:cs typeface="Times New Roman" panose="02020603050405020304" pitchFamily="18" charset="0"/>
                        </a:rPr>
                        <a:t>51%</a:t>
                      </a:r>
                    </a:p>
                  </a:txBody>
                  <a:tcPr marL="51435" marR="51435" marT="0" marB="0" anchor="ctr">
                    <a:noFill/>
                  </a:tcPr>
                </a:tc>
                <a:tc>
                  <a:txBody>
                    <a:bodyPr/>
                    <a:lstStyle/>
                    <a:p>
                      <a:pPr marL="0" marR="0" algn="ctr">
                        <a:lnSpc>
                          <a:spcPct val="107000"/>
                        </a:lnSpc>
                        <a:spcBef>
                          <a:spcPts val="0"/>
                        </a:spcBef>
                        <a:spcAft>
                          <a:spcPts val="0"/>
                        </a:spcAft>
                      </a:pPr>
                      <a:r>
                        <a:rPr lang="en-US" sz="1200" dirty="0">
                          <a:effectLst/>
                          <a:latin typeface="+mn-lt"/>
                          <a:ea typeface="DengXian" panose="02010600030101010101" pitchFamily="2" charset="-122"/>
                          <a:cs typeface="Times New Roman" panose="02020603050405020304" pitchFamily="18" charset="0"/>
                        </a:rPr>
                        <a:t>43%</a:t>
                      </a:r>
                    </a:p>
                  </a:txBody>
                  <a:tcPr marL="51435" marR="51435" marT="0" marB="0" anchor="ctr">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xmlns="" val="995872262"/>
                  </a:ext>
                </a:extLst>
              </a:tr>
              <a:tr h="269911">
                <a:tc>
                  <a:txBody>
                    <a:bodyPr/>
                    <a:lstStyle/>
                    <a:p>
                      <a:pPr marL="0" marR="0" algn="ctr">
                        <a:lnSpc>
                          <a:spcPct val="107000"/>
                        </a:lnSpc>
                        <a:spcBef>
                          <a:spcPts val="0"/>
                        </a:spcBef>
                        <a:spcAft>
                          <a:spcPts val="0"/>
                        </a:spcAft>
                      </a:pPr>
                      <a:r>
                        <a:rPr lang="en-US" sz="1200" dirty="0">
                          <a:effectLst/>
                          <a:latin typeface="+mn-lt"/>
                          <a:ea typeface="DengXian" panose="02010600030101010101" pitchFamily="2" charset="-122"/>
                          <a:cs typeface="Times New Roman" panose="02020603050405020304" pitchFamily="18" charset="0"/>
                        </a:rPr>
                        <a:t>Trendy small boutique hotels</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algn="ctr">
                        <a:lnSpc>
                          <a:spcPct val="107000"/>
                        </a:lnSpc>
                        <a:spcBef>
                          <a:spcPts val="0"/>
                        </a:spcBef>
                        <a:spcAft>
                          <a:spcPts val="0"/>
                        </a:spcAft>
                      </a:pPr>
                      <a:r>
                        <a:rPr lang="en-US" sz="1200" dirty="0">
                          <a:effectLst/>
                          <a:latin typeface="+mn-lt"/>
                          <a:ea typeface="DengXian" panose="02010600030101010101" pitchFamily="2" charset="-122"/>
                          <a:cs typeface="Times New Roman" panose="02020603050405020304" pitchFamily="18" charset="0"/>
                        </a:rPr>
                        <a:t>53%</a:t>
                      </a:r>
                    </a:p>
                  </a:txBody>
                  <a:tcPr marL="51435" marR="51435" marT="0" marB="0" anchor="ctr">
                    <a:lnL w="12700" cap="flat" cmpd="sng" algn="ctr">
                      <a:solidFill>
                        <a:schemeClr val="tx1"/>
                      </a:solidFill>
                      <a:prstDash val="solid"/>
                      <a:round/>
                      <a:headEnd type="none" w="med" len="med"/>
                      <a:tailEnd type="none" w="med" len="med"/>
                    </a:lnL>
                    <a:solidFill>
                      <a:schemeClr val="accent3"/>
                    </a:solidFill>
                  </a:tcPr>
                </a:tc>
                <a:tc>
                  <a:txBody>
                    <a:bodyPr/>
                    <a:lstStyle/>
                    <a:p>
                      <a:pPr marL="0" marR="0" algn="ctr">
                        <a:lnSpc>
                          <a:spcPct val="107000"/>
                        </a:lnSpc>
                        <a:spcBef>
                          <a:spcPts val="0"/>
                        </a:spcBef>
                        <a:spcAft>
                          <a:spcPts val="0"/>
                        </a:spcAft>
                      </a:pPr>
                      <a:r>
                        <a:rPr lang="en-US" sz="1200" dirty="0">
                          <a:effectLst/>
                          <a:latin typeface="+mn-lt"/>
                          <a:ea typeface="DengXian" panose="02010600030101010101" pitchFamily="2" charset="-122"/>
                          <a:cs typeface="Times New Roman" panose="02020603050405020304" pitchFamily="18" charset="0"/>
                        </a:rPr>
                        <a:t>39%</a:t>
                      </a:r>
                    </a:p>
                  </a:txBody>
                  <a:tcPr marL="51435" marR="51435" marT="0" marB="0" anchor="ctr">
                    <a:lnR w="12700" cap="flat" cmpd="sng" algn="ctr">
                      <a:solidFill>
                        <a:schemeClr val="accent5">
                          <a:lumMod val="60000"/>
                          <a:lumOff val="40000"/>
                        </a:schemeClr>
                      </a:solidFill>
                      <a:prstDash val="solid"/>
                      <a:round/>
                      <a:headEnd type="none" w="med" len="med"/>
                      <a:tailEnd type="none" w="med" len="med"/>
                    </a:lnR>
                    <a:noFill/>
                  </a:tcPr>
                </a:tc>
                <a:tc>
                  <a:txBody>
                    <a:bodyPr/>
                    <a:lstStyle/>
                    <a:p>
                      <a:pPr marL="0" marR="0" algn="ctr">
                        <a:lnSpc>
                          <a:spcPct val="107000"/>
                        </a:lnSpc>
                        <a:spcBef>
                          <a:spcPts val="0"/>
                        </a:spcBef>
                        <a:spcAft>
                          <a:spcPts val="0"/>
                        </a:spcAft>
                      </a:pPr>
                      <a:r>
                        <a:rPr lang="en-US" sz="1200" dirty="0">
                          <a:effectLst/>
                          <a:latin typeface="+mn-lt"/>
                          <a:ea typeface="DengXian" panose="02010600030101010101" pitchFamily="2" charset="-122"/>
                          <a:cs typeface="Times New Roman" panose="02020603050405020304" pitchFamily="18" charset="0"/>
                        </a:rPr>
                        <a:t>29%</a:t>
                      </a:r>
                    </a:p>
                  </a:txBody>
                  <a:tcPr marL="51435" marR="51435" marT="0" marB="0"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algn="ctr">
                        <a:lnSpc>
                          <a:spcPct val="107000"/>
                        </a:lnSpc>
                        <a:spcBef>
                          <a:spcPts val="0"/>
                        </a:spcBef>
                        <a:spcAft>
                          <a:spcPts val="0"/>
                        </a:spcAft>
                      </a:pPr>
                      <a:r>
                        <a:rPr lang="en-US" sz="1200" dirty="0">
                          <a:effectLst/>
                          <a:latin typeface="+mn-lt"/>
                          <a:ea typeface="DengXian" panose="02010600030101010101" pitchFamily="2" charset="-122"/>
                          <a:cs typeface="Times New Roman" panose="02020603050405020304" pitchFamily="18" charset="0"/>
                        </a:rPr>
                        <a:t>50%</a:t>
                      </a:r>
                    </a:p>
                  </a:txBody>
                  <a:tcPr marL="51435" marR="51435" marT="0" marB="0" anchor="ctr">
                    <a:lnL w="12700" cap="flat" cmpd="sng" algn="ctr">
                      <a:solidFill>
                        <a:schemeClr val="tx1"/>
                      </a:solidFill>
                      <a:prstDash val="solid"/>
                      <a:round/>
                      <a:headEnd type="none" w="med" len="med"/>
                      <a:tailEnd type="none" w="med" len="med"/>
                    </a:lnL>
                    <a:noFill/>
                  </a:tcPr>
                </a:tc>
                <a:tc>
                  <a:txBody>
                    <a:bodyPr/>
                    <a:lstStyle/>
                    <a:p>
                      <a:pPr marL="0" marR="0" algn="ctr">
                        <a:lnSpc>
                          <a:spcPct val="107000"/>
                        </a:lnSpc>
                        <a:spcBef>
                          <a:spcPts val="0"/>
                        </a:spcBef>
                        <a:spcAft>
                          <a:spcPts val="0"/>
                        </a:spcAft>
                      </a:pPr>
                      <a:r>
                        <a:rPr lang="en-US" sz="1200" dirty="0">
                          <a:effectLst/>
                          <a:latin typeface="+mn-lt"/>
                          <a:ea typeface="DengXian" panose="02010600030101010101" pitchFamily="2" charset="-122"/>
                          <a:cs typeface="Times New Roman" panose="02020603050405020304" pitchFamily="18" charset="0"/>
                        </a:rPr>
                        <a:t>49%</a:t>
                      </a:r>
                    </a:p>
                  </a:txBody>
                  <a:tcPr marL="51435" marR="51435" marT="0" marB="0" anchor="ctr">
                    <a:noFill/>
                  </a:tcPr>
                </a:tc>
                <a:tc>
                  <a:txBody>
                    <a:bodyPr/>
                    <a:lstStyle/>
                    <a:p>
                      <a:pPr marL="0" marR="0" algn="ctr">
                        <a:lnSpc>
                          <a:spcPct val="107000"/>
                        </a:lnSpc>
                        <a:spcBef>
                          <a:spcPts val="0"/>
                        </a:spcBef>
                        <a:spcAft>
                          <a:spcPts val="0"/>
                        </a:spcAft>
                      </a:pPr>
                      <a:r>
                        <a:rPr lang="en-US" sz="1200" dirty="0">
                          <a:effectLst/>
                          <a:latin typeface="+mn-lt"/>
                          <a:ea typeface="DengXian" panose="02010600030101010101" pitchFamily="2" charset="-122"/>
                          <a:cs typeface="Times New Roman" panose="02020603050405020304" pitchFamily="18" charset="0"/>
                        </a:rPr>
                        <a:t>35%</a:t>
                      </a:r>
                    </a:p>
                  </a:txBody>
                  <a:tcPr marL="51435" marR="51435" marT="0" marB="0" anchor="ctr">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xmlns="" val="1657416449"/>
                  </a:ext>
                </a:extLst>
              </a:tr>
              <a:tr h="269911">
                <a:tc>
                  <a:txBody>
                    <a:bodyPr/>
                    <a:lstStyle/>
                    <a:p>
                      <a:pPr marL="0" marR="0" algn="ctr">
                        <a:lnSpc>
                          <a:spcPct val="107000"/>
                        </a:lnSpc>
                        <a:spcBef>
                          <a:spcPts val="0"/>
                        </a:spcBef>
                        <a:spcAft>
                          <a:spcPts val="0"/>
                        </a:spcAft>
                      </a:pPr>
                      <a:r>
                        <a:rPr lang="en-US" sz="1200" dirty="0">
                          <a:effectLst/>
                          <a:latin typeface="+mn-lt"/>
                          <a:ea typeface="DengXian" panose="02010600030101010101" pitchFamily="2" charset="-122"/>
                          <a:cs typeface="Times New Roman" panose="02020603050405020304" pitchFamily="18" charset="0"/>
                        </a:rPr>
                        <a:t>Historic small hotels</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algn="ctr">
                        <a:lnSpc>
                          <a:spcPct val="107000"/>
                        </a:lnSpc>
                        <a:spcBef>
                          <a:spcPts val="0"/>
                        </a:spcBef>
                        <a:spcAft>
                          <a:spcPts val="0"/>
                        </a:spcAft>
                      </a:pPr>
                      <a:r>
                        <a:rPr lang="en-US" sz="1200" dirty="0">
                          <a:effectLst/>
                          <a:latin typeface="+mn-lt"/>
                          <a:ea typeface="DengXian" panose="02010600030101010101" pitchFamily="2" charset="-122"/>
                          <a:cs typeface="Times New Roman" panose="02020603050405020304" pitchFamily="18" charset="0"/>
                        </a:rPr>
                        <a:t>42%</a:t>
                      </a:r>
                    </a:p>
                  </a:txBody>
                  <a:tcPr marL="51435" marR="51435" marT="0" marB="0" anchor="ctr">
                    <a:lnL w="12700" cap="flat" cmpd="sng" algn="ctr">
                      <a:solidFill>
                        <a:schemeClr val="tx1"/>
                      </a:solidFill>
                      <a:prstDash val="solid"/>
                      <a:round/>
                      <a:headEnd type="none" w="med" len="med"/>
                      <a:tailEnd type="none" w="med" len="med"/>
                    </a:lnL>
                    <a:noFill/>
                  </a:tcPr>
                </a:tc>
                <a:tc>
                  <a:txBody>
                    <a:bodyPr/>
                    <a:lstStyle/>
                    <a:p>
                      <a:pPr marL="0" marR="0" algn="ctr">
                        <a:lnSpc>
                          <a:spcPct val="107000"/>
                        </a:lnSpc>
                        <a:spcBef>
                          <a:spcPts val="0"/>
                        </a:spcBef>
                        <a:spcAft>
                          <a:spcPts val="0"/>
                        </a:spcAft>
                      </a:pPr>
                      <a:r>
                        <a:rPr lang="en-US" sz="1200" dirty="0">
                          <a:effectLst/>
                          <a:latin typeface="+mn-lt"/>
                          <a:ea typeface="DengXian" panose="02010600030101010101" pitchFamily="2" charset="-122"/>
                          <a:cs typeface="Times New Roman" panose="02020603050405020304" pitchFamily="18" charset="0"/>
                        </a:rPr>
                        <a:t>46%</a:t>
                      </a:r>
                    </a:p>
                  </a:txBody>
                  <a:tcPr marL="51435" marR="51435" marT="0" marB="0" anchor="ctr">
                    <a:lnR w="12700" cap="flat" cmpd="sng" algn="ctr">
                      <a:solidFill>
                        <a:schemeClr val="accent5">
                          <a:lumMod val="60000"/>
                          <a:lumOff val="40000"/>
                        </a:schemeClr>
                      </a:solidFill>
                      <a:prstDash val="solid"/>
                      <a:round/>
                      <a:headEnd type="none" w="med" len="med"/>
                      <a:tailEnd type="none" w="med" len="med"/>
                    </a:lnR>
                    <a:noFill/>
                  </a:tcPr>
                </a:tc>
                <a:tc>
                  <a:txBody>
                    <a:bodyPr/>
                    <a:lstStyle/>
                    <a:p>
                      <a:pPr marL="0" marR="0" algn="ctr">
                        <a:lnSpc>
                          <a:spcPct val="107000"/>
                        </a:lnSpc>
                        <a:spcBef>
                          <a:spcPts val="0"/>
                        </a:spcBef>
                        <a:spcAft>
                          <a:spcPts val="0"/>
                        </a:spcAft>
                      </a:pPr>
                      <a:r>
                        <a:rPr lang="en-US" sz="1200" dirty="0">
                          <a:effectLst/>
                          <a:latin typeface="+mn-lt"/>
                          <a:ea typeface="DengXian" panose="02010600030101010101" pitchFamily="2" charset="-122"/>
                          <a:cs typeface="Times New Roman" panose="02020603050405020304" pitchFamily="18" charset="0"/>
                        </a:rPr>
                        <a:t>40%</a:t>
                      </a:r>
                    </a:p>
                  </a:txBody>
                  <a:tcPr marL="51435" marR="51435" marT="0" marB="0"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algn="ctr">
                        <a:lnSpc>
                          <a:spcPct val="107000"/>
                        </a:lnSpc>
                        <a:spcBef>
                          <a:spcPts val="0"/>
                        </a:spcBef>
                        <a:spcAft>
                          <a:spcPts val="0"/>
                        </a:spcAft>
                      </a:pPr>
                      <a:r>
                        <a:rPr lang="en-US" sz="1200" dirty="0">
                          <a:effectLst/>
                          <a:latin typeface="+mn-lt"/>
                          <a:ea typeface="DengXian" panose="02010600030101010101" pitchFamily="2" charset="-122"/>
                          <a:cs typeface="Times New Roman" panose="02020603050405020304" pitchFamily="18" charset="0"/>
                        </a:rPr>
                        <a:t>32%</a:t>
                      </a:r>
                    </a:p>
                  </a:txBody>
                  <a:tcPr marL="51435" marR="51435" marT="0" marB="0" anchor="ctr">
                    <a:lnL w="12700" cap="flat" cmpd="sng" algn="ctr">
                      <a:solidFill>
                        <a:schemeClr val="tx1"/>
                      </a:solidFill>
                      <a:prstDash val="solid"/>
                      <a:round/>
                      <a:headEnd type="none" w="med" len="med"/>
                      <a:tailEnd type="none" w="med" len="med"/>
                    </a:lnL>
                    <a:noFill/>
                  </a:tcPr>
                </a:tc>
                <a:tc>
                  <a:txBody>
                    <a:bodyPr/>
                    <a:lstStyle/>
                    <a:p>
                      <a:pPr marL="0" marR="0" algn="ctr">
                        <a:lnSpc>
                          <a:spcPct val="107000"/>
                        </a:lnSpc>
                        <a:spcBef>
                          <a:spcPts val="0"/>
                        </a:spcBef>
                        <a:spcAft>
                          <a:spcPts val="0"/>
                        </a:spcAft>
                      </a:pPr>
                      <a:r>
                        <a:rPr lang="en-US" sz="1200" dirty="0">
                          <a:effectLst/>
                          <a:latin typeface="+mn-lt"/>
                          <a:ea typeface="DengXian" panose="02010600030101010101" pitchFamily="2" charset="-122"/>
                          <a:cs typeface="Times New Roman" panose="02020603050405020304" pitchFamily="18" charset="0"/>
                        </a:rPr>
                        <a:t>51%</a:t>
                      </a:r>
                    </a:p>
                  </a:txBody>
                  <a:tcPr marL="51435" marR="51435" marT="0" marB="0" anchor="ctr">
                    <a:noFill/>
                  </a:tcPr>
                </a:tc>
                <a:tc>
                  <a:txBody>
                    <a:bodyPr/>
                    <a:lstStyle/>
                    <a:p>
                      <a:pPr marL="0" marR="0" algn="ctr">
                        <a:lnSpc>
                          <a:spcPct val="107000"/>
                        </a:lnSpc>
                        <a:spcBef>
                          <a:spcPts val="0"/>
                        </a:spcBef>
                        <a:spcAft>
                          <a:spcPts val="0"/>
                        </a:spcAft>
                      </a:pPr>
                      <a:r>
                        <a:rPr lang="en-US" sz="1200" dirty="0">
                          <a:effectLst/>
                          <a:latin typeface="+mn-lt"/>
                          <a:ea typeface="DengXian" panose="02010600030101010101" pitchFamily="2" charset="-122"/>
                          <a:cs typeface="Times New Roman" panose="02020603050405020304" pitchFamily="18" charset="0"/>
                        </a:rPr>
                        <a:t>46%</a:t>
                      </a:r>
                    </a:p>
                  </a:txBody>
                  <a:tcPr marL="51435" marR="51435" marT="0" marB="0" anchor="ctr">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xmlns="" val="2346937005"/>
                  </a:ext>
                </a:extLst>
              </a:tr>
              <a:tr h="269911">
                <a:tc>
                  <a:txBody>
                    <a:bodyPr/>
                    <a:lstStyle/>
                    <a:p>
                      <a:pPr marL="0" marR="0" algn="ctr">
                        <a:lnSpc>
                          <a:spcPct val="107000"/>
                        </a:lnSpc>
                        <a:spcBef>
                          <a:spcPts val="0"/>
                        </a:spcBef>
                        <a:spcAft>
                          <a:spcPts val="0"/>
                        </a:spcAft>
                      </a:pPr>
                      <a:r>
                        <a:rPr lang="en-US" sz="1200" dirty="0">
                          <a:effectLst/>
                          <a:latin typeface="+mn-lt"/>
                          <a:ea typeface="DengXian" panose="02010600030101010101" pitchFamily="2" charset="-122"/>
                          <a:cs typeface="Times New Roman" panose="02020603050405020304" pitchFamily="18" charset="0"/>
                        </a:rPr>
                        <a:t>Medium sized hotels</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algn="ctr">
                        <a:lnSpc>
                          <a:spcPct val="107000"/>
                        </a:lnSpc>
                        <a:spcBef>
                          <a:spcPts val="0"/>
                        </a:spcBef>
                        <a:spcAft>
                          <a:spcPts val="0"/>
                        </a:spcAft>
                      </a:pPr>
                      <a:r>
                        <a:rPr lang="en-US" sz="1200" dirty="0">
                          <a:effectLst/>
                          <a:latin typeface="+mn-lt"/>
                          <a:ea typeface="DengXian" panose="02010600030101010101" pitchFamily="2" charset="-122"/>
                          <a:cs typeface="Times New Roman" panose="02020603050405020304" pitchFamily="18" charset="0"/>
                        </a:rPr>
                        <a:t>45%</a:t>
                      </a:r>
                    </a:p>
                  </a:txBody>
                  <a:tcPr marL="51435" marR="51435" marT="0" marB="0" anchor="ctr">
                    <a:lnL w="12700" cap="flat" cmpd="sng" algn="ctr">
                      <a:solidFill>
                        <a:schemeClr val="tx1"/>
                      </a:solidFill>
                      <a:prstDash val="solid"/>
                      <a:round/>
                      <a:headEnd type="none" w="med" len="med"/>
                      <a:tailEnd type="none" w="med" len="med"/>
                    </a:lnL>
                    <a:solidFill>
                      <a:schemeClr val="accent3"/>
                    </a:solidFill>
                  </a:tcPr>
                </a:tc>
                <a:tc>
                  <a:txBody>
                    <a:bodyPr/>
                    <a:lstStyle/>
                    <a:p>
                      <a:pPr marL="0" marR="0" algn="ctr">
                        <a:lnSpc>
                          <a:spcPct val="107000"/>
                        </a:lnSpc>
                        <a:spcBef>
                          <a:spcPts val="0"/>
                        </a:spcBef>
                        <a:spcAft>
                          <a:spcPts val="0"/>
                        </a:spcAft>
                      </a:pPr>
                      <a:r>
                        <a:rPr lang="en-US" sz="1200" dirty="0">
                          <a:effectLst/>
                          <a:latin typeface="+mn-lt"/>
                          <a:ea typeface="DengXian" panose="02010600030101010101" pitchFamily="2" charset="-122"/>
                          <a:cs typeface="Times New Roman" panose="02020603050405020304" pitchFamily="18" charset="0"/>
                        </a:rPr>
                        <a:t>36%</a:t>
                      </a:r>
                    </a:p>
                  </a:txBody>
                  <a:tcPr marL="51435" marR="51435" marT="0" marB="0" anchor="ctr">
                    <a:lnR w="12700" cap="flat" cmpd="sng" algn="ctr">
                      <a:solidFill>
                        <a:schemeClr val="accent5">
                          <a:lumMod val="60000"/>
                          <a:lumOff val="40000"/>
                        </a:schemeClr>
                      </a:solidFill>
                      <a:prstDash val="solid"/>
                      <a:round/>
                      <a:headEnd type="none" w="med" len="med"/>
                      <a:tailEnd type="none" w="med" len="med"/>
                    </a:lnR>
                    <a:noFill/>
                  </a:tcPr>
                </a:tc>
                <a:tc>
                  <a:txBody>
                    <a:bodyPr/>
                    <a:lstStyle/>
                    <a:p>
                      <a:pPr marL="0" marR="0" algn="ctr">
                        <a:lnSpc>
                          <a:spcPct val="107000"/>
                        </a:lnSpc>
                        <a:spcBef>
                          <a:spcPts val="0"/>
                        </a:spcBef>
                        <a:spcAft>
                          <a:spcPts val="0"/>
                        </a:spcAft>
                      </a:pPr>
                      <a:r>
                        <a:rPr lang="en-US" sz="1200" dirty="0">
                          <a:effectLst/>
                          <a:latin typeface="+mn-lt"/>
                          <a:ea typeface="DengXian" panose="02010600030101010101" pitchFamily="2" charset="-122"/>
                          <a:cs typeface="Times New Roman" panose="02020603050405020304" pitchFamily="18" charset="0"/>
                        </a:rPr>
                        <a:t>37%</a:t>
                      </a:r>
                    </a:p>
                  </a:txBody>
                  <a:tcPr marL="51435" marR="51435" marT="0" marB="0"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algn="ctr">
                        <a:lnSpc>
                          <a:spcPct val="107000"/>
                        </a:lnSpc>
                        <a:spcBef>
                          <a:spcPts val="0"/>
                        </a:spcBef>
                        <a:spcAft>
                          <a:spcPts val="0"/>
                        </a:spcAft>
                      </a:pPr>
                      <a:r>
                        <a:rPr lang="en-US" sz="1200" dirty="0">
                          <a:effectLst/>
                          <a:latin typeface="+mn-lt"/>
                          <a:ea typeface="DengXian" panose="02010600030101010101" pitchFamily="2" charset="-122"/>
                          <a:cs typeface="Times New Roman" panose="02020603050405020304" pitchFamily="18" charset="0"/>
                        </a:rPr>
                        <a:t>36%</a:t>
                      </a:r>
                    </a:p>
                  </a:txBody>
                  <a:tcPr marL="51435" marR="51435" marT="0" marB="0" anchor="ctr">
                    <a:lnL w="12700" cap="flat" cmpd="sng" algn="ctr">
                      <a:solidFill>
                        <a:schemeClr val="tx1"/>
                      </a:solidFill>
                      <a:prstDash val="solid"/>
                      <a:round/>
                      <a:headEnd type="none" w="med" len="med"/>
                      <a:tailEnd type="none" w="med" len="med"/>
                    </a:lnL>
                    <a:noFill/>
                  </a:tcPr>
                </a:tc>
                <a:tc>
                  <a:txBody>
                    <a:bodyPr/>
                    <a:lstStyle/>
                    <a:p>
                      <a:pPr marL="0" marR="0" algn="ctr">
                        <a:lnSpc>
                          <a:spcPct val="107000"/>
                        </a:lnSpc>
                        <a:spcBef>
                          <a:spcPts val="0"/>
                        </a:spcBef>
                        <a:spcAft>
                          <a:spcPts val="0"/>
                        </a:spcAft>
                      </a:pPr>
                      <a:r>
                        <a:rPr lang="en-US" sz="1200" dirty="0">
                          <a:effectLst/>
                          <a:latin typeface="+mn-lt"/>
                          <a:ea typeface="DengXian" panose="02010600030101010101" pitchFamily="2" charset="-122"/>
                          <a:cs typeface="Times New Roman" panose="02020603050405020304" pitchFamily="18" charset="0"/>
                        </a:rPr>
                        <a:t>46%</a:t>
                      </a:r>
                    </a:p>
                  </a:txBody>
                  <a:tcPr marL="51435" marR="51435" marT="0" marB="0" anchor="ctr">
                    <a:noFill/>
                  </a:tcPr>
                </a:tc>
                <a:tc>
                  <a:txBody>
                    <a:bodyPr/>
                    <a:lstStyle/>
                    <a:p>
                      <a:pPr marL="0" marR="0" algn="ctr">
                        <a:lnSpc>
                          <a:spcPct val="107000"/>
                        </a:lnSpc>
                        <a:spcBef>
                          <a:spcPts val="0"/>
                        </a:spcBef>
                        <a:spcAft>
                          <a:spcPts val="0"/>
                        </a:spcAft>
                      </a:pPr>
                      <a:r>
                        <a:rPr lang="en-US" sz="1200" dirty="0">
                          <a:effectLst/>
                          <a:latin typeface="+mn-lt"/>
                          <a:ea typeface="DengXian" panose="02010600030101010101" pitchFamily="2" charset="-122"/>
                          <a:cs typeface="Times New Roman" panose="02020603050405020304" pitchFamily="18" charset="0"/>
                        </a:rPr>
                        <a:t>39%</a:t>
                      </a:r>
                    </a:p>
                  </a:txBody>
                  <a:tcPr marL="51435" marR="51435" marT="0" marB="0" anchor="ctr">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xmlns="" val="3950257031"/>
                  </a:ext>
                </a:extLst>
              </a:tr>
              <a:tr h="269911">
                <a:tc>
                  <a:txBody>
                    <a:bodyPr/>
                    <a:lstStyle/>
                    <a:p>
                      <a:pPr marL="0" marR="0" algn="ctr">
                        <a:lnSpc>
                          <a:spcPct val="107000"/>
                        </a:lnSpc>
                        <a:spcBef>
                          <a:spcPts val="0"/>
                        </a:spcBef>
                        <a:spcAft>
                          <a:spcPts val="0"/>
                        </a:spcAft>
                      </a:pPr>
                      <a:r>
                        <a:rPr lang="en-US" sz="1200" dirty="0">
                          <a:effectLst/>
                          <a:latin typeface="+mn-lt"/>
                          <a:ea typeface="DengXian" panose="02010600030101010101" pitchFamily="2" charset="-122"/>
                          <a:cs typeface="Times New Roman" panose="02020603050405020304" pitchFamily="18" charset="0"/>
                        </a:rPr>
                        <a:t>Budget motels</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algn="ctr">
                        <a:lnSpc>
                          <a:spcPct val="107000"/>
                        </a:lnSpc>
                        <a:spcBef>
                          <a:spcPts val="0"/>
                        </a:spcBef>
                        <a:spcAft>
                          <a:spcPts val="0"/>
                        </a:spcAft>
                      </a:pPr>
                      <a:r>
                        <a:rPr lang="en-US" sz="1200" dirty="0">
                          <a:effectLst/>
                          <a:latin typeface="+mn-lt"/>
                          <a:ea typeface="DengXian" panose="02010600030101010101" pitchFamily="2" charset="-122"/>
                          <a:cs typeface="Times New Roman" panose="02020603050405020304" pitchFamily="18" charset="0"/>
                        </a:rPr>
                        <a:t>29%</a:t>
                      </a:r>
                    </a:p>
                  </a:txBody>
                  <a:tcPr marL="51435" marR="51435" marT="0" marB="0" anchor="ctr">
                    <a:lnL w="12700" cap="flat" cmpd="sng" algn="ctr">
                      <a:solidFill>
                        <a:schemeClr val="tx1"/>
                      </a:solidFill>
                      <a:prstDash val="solid"/>
                      <a:round/>
                      <a:headEnd type="none" w="med" len="med"/>
                      <a:tailEnd type="none" w="med" len="med"/>
                    </a:lnL>
                    <a:noFill/>
                  </a:tcPr>
                </a:tc>
                <a:tc>
                  <a:txBody>
                    <a:bodyPr/>
                    <a:lstStyle/>
                    <a:p>
                      <a:pPr marL="0" marR="0" algn="ctr">
                        <a:lnSpc>
                          <a:spcPct val="107000"/>
                        </a:lnSpc>
                        <a:spcBef>
                          <a:spcPts val="0"/>
                        </a:spcBef>
                        <a:spcAft>
                          <a:spcPts val="0"/>
                        </a:spcAft>
                      </a:pPr>
                      <a:r>
                        <a:rPr lang="en-US" sz="1200" dirty="0">
                          <a:effectLst/>
                          <a:latin typeface="+mn-lt"/>
                          <a:ea typeface="DengXian" panose="02010600030101010101" pitchFamily="2" charset="-122"/>
                          <a:cs typeface="Times New Roman" panose="02020603050405020304" pitchFamily="18" charset="0"/>
                        </a:rPr>
                        <a:t>32%</a:t>
                      </a:r>
                    </a:p>
                  </a:txBody>
                  <a:tcPr marL="51435" marR="51435" marT="0" marB="0" anchor="ctr">
                    <a:lnR w="12700" cap="flat" cmpd="sng" algn="ctr">
                      <a:solidFill>
                        <a:schemeClr val="accent5">
                          <a:lumMod val="60000"/>
                          <a:lumOff val="40000"/>
                        </a:schemeClr>
                      </a:solidFill>
                      <a:prstDash val="solid"/>
                      <a:round/>
                      <a:headEnd type="none" w="med" len="med"/>
                      <a:tailEnd type="none" w="med" len="med"/>
                    </a:lnR>
                    <a:noFill/>
                  </a:tcPr>
                </a:tc>
                <a:tc>
                  <a:txBody>
                    <a:bodyPr/>
                    <a:lstStyle/>
                    <a:p>
                      <a:pPr marL="0" marR="0" algn="ctr">
                        <a:lnSpc>
                          <a:spcPct val="107000"/>
                        </a:lnSpc>
                        <a:spcBef>
                          <a:spcPts val="0"/>
                        </a:spcBef>
                        <a:spcAft>
                          <a:spcPts val="0"/>
                        </a:spcAft>
                      </a:pPr>
                      <a:r>
                        <a:rPr lang="en-US" sz="1200" dirty="0">
                          <a:effectLst/>
                          <a:latin typeface="+mn-lt"/>
                          <a:ea typeface="DengXian" panose="02010600030101010101" pitchFamily="2" charset="-122"/>
                          <a:cs typeface="Times New Roman" panose="02020603050405020304" pitchFamily="18" charset="0"/>
                        </a:rPr>
                        <a:t>53%</a:t>
                      </a:r>
                    </a:p>
                  </a:txBody>
                  <a:tcPr marL="51435" marR="51435" marT="0" marB="0"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algn="ctr">
                        <a:lnSpc>
                          <a:spcPct val="107000"/>
                        </a:lnSpc>
                        <a:spcBef>
                          <a:spcPts val="0"/>
                        </a:spcBef>
                        <a:spcAft>
                          <a:spcPts val="0"/>
                        </a:spcAft>
                      </a:pPr>
                      <a:r>
                        <a:rPr lang="en-US" sz="1200" dirty="0">
                          <a:effectLst/>
                          <a:latin typeface="+mn-lt"/>
                          <a:ea typeface="DengXian" panose="02010600030101010101" pitchFamily="2" charset="-122"/>
                          <a:cs typeface="Times New Roman" panose="02020603050405020304" pitchFamily="18" charset="0"/>
                        </a:rPr>
                        <a:t>32%</a:t>
                      </a:r>
                    </a:p>
                  </a:txBody>
                  <a:tcPr marL="51435" marR="51435" marT="0" marB="0" anchor="ctr">
                    <a:lnL w="12700" cap="flat" cmpd="sng" algn="ctr">
                      <a:solidFill>
                        <a:schemeClr val="tx1"/>
                      </a:solidFill>
                      <a:prstDash val="solid"/>
                      <a:round/>
                      <a:headEnd type="none" w="med" len="med"/>
                      <a:tailEnd type="none" w="med" len="med"/>
                    </a:lnL>
                    <a:noFill/>
                  </a:tcPr>
                </a:tc>
                <a:tc>
                  <a:txBody>
                    <a:bodyPr/>
                    <a:lstStyle/>
                    <a:p>
                      <a:pPr marL="0" marR="0" algn="ctr">
                        <a:lnSpc>
                          <a:spcPct val="107000"/>
                        </a:lnSpc>
                        <a:spcBef>
                          <a:spcPts val="0"/>
                        </a:spcBef>
                        <a:spcAft>
                          <a:spcPts val="0"/>
                        </a:spcAft>
                      </a:pPr>
                      <a:r>
                        <a:rPr lang="en-US" sz="1200" dirty="0">
                          <a:effectLst/>
                          <a:latin typeface="+mn-lt"/>
                          <a:ea typeface="DengXian" panose="02010600030101010101" pitchFamily="2" charset="-122"/>
                          <a:cs typeface="Times New Roman" panose="02020603050405020304" pitchFamily="18" charset="0"/>
                        </a:rPr>
                        <a:t>30%</a:t>
                      </a:r>
                    </a:p>
                  </a:txBody>
                  <a:tcPr marL="51435" marR="51435" marT="0" marB="0" anchor="ctr">
                    <a:noFill/>
                  </a:tcPr>
                </a:tc>
                <a:tc>
                  <a:txBody>
                    <a:bodyPr/>
                    <a:lstStyle/>
                    <a:p>
                      <a:pPr marL="0" marR="0" algn="ctr">
                        <a:lnSpc>
                          <a:spcPct val="107000"/>
                        </a:lnSpc>
                        <a:spcBef>
                          <a:spcPts val="0"/>
                        </a:spcBef>
                        <a:spcAft>
                          <a:spcPts val="0"/>
                        </a:spcAft>
                      </a:pPr>
                      <a:r>
                        <a:rPr lang="en-US" sz="1200" dirty="0">
                          <a:effectLst/>
                          <a:latin typeface="+mn-lt"/>
                          <a:ea typeface="DengXian" panose="02010600030101010101" pitchFamily="2" charset="-122"/>
                          <a:cs typeface="Times New Roman" panose="02020603050405020304" pitchFamily="18" charset="0"/>
                        </a:rPr>
                        <a:t>33%</a:t>
                      </a:r>
                    </a:p>
                  </a:txBody>
                  <a:tcPr marL="51435" marR="51435" marT="0" marB="0" anchor="ctr">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xmlns="" val="1592707243"/>
                  </a:ext>
                </a:extLst>
              </a:tr>
              <a:tr h="269911">
                <a:tc>
                  <a:txBody>
                    <a:bodyPr/>
                    <a:lstStyle/>
                    <a:p>
                      <a:pPr marL="0" marR="0" algn="ctr">
                        <a:lnSpc>
                          <a:spcPct val="107000"/>
                        </a:lnSpc>
                        <a:spcBef>
                          <a:spcPts val="0"/>
                        </a:spcBef>
                        <a:spcAft>
                          <a:spcPts val="0"/>
                        </a:spcAft>
                      </a:pPr>
                      <a:r>
                        <a:rPr lang="en-US" sz="1200" dirty="0">
                          <a:effectLst/>
                          <a:latin typeface="+mn-lt"/>
                          <a:ea typeface="DengXian" panose="02010600030101010101" pitchFamily="2" charset="-122"/>
                          <a:cs typeface="Times New Roman" panose="02020603050405020304" pitchFamily="18" charset="0"/>
                        </a:rPr>
                        <a:t>Large resort hotels</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dirty="0">
                          <a:effectLst/>
                          <a:latin typeface="+mn-lt"/>
                          <a:ea typeface="DengXian" panose="02010600030101010101" pitchFamily="2" charset="-122"/>
                          <a:cs typeface="Times New Roman" panose="02020603050405020304" pitchFamily="18" charset="0"/>
                        </a:rPr>
                        <a:t>26%</a:t>
                      </a:r>
                    </a:p>
                  </a:txBody>
                  <a:tcPr marL="51435" marR="51435"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dirty="0">
                          <a:effectLst/>
                          <a:latin typeface="+mn-lt"/>
                          <a:ea typeface="DengXian" panose="02010600030101010101" pitchFamily="2" charset="-122"/>
                          <a:cs typeface="Times New Roman" panose="02020603050405020304" pitchFamily="18" charset="0"/>
                        </a:rPr>
                        <a:t>15%</a:t>
                      </a:r>
                    </a:p>
                  </a:txBody>
                  <a:tcPr marL="51435" marR="51435" marT="0" marB="0" anchor="ctr">
                    <a:lnR w="12700" cap="flat" cmpd="sng" algn="ctr">
                      <a:solidFill>
                        <a:schemeClr val="accent5">
                          <a:lumMod val="60000"/>
                          <a:lumOff val="40000"/>
                        </a:schemeClr>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dirty="0">
                          <a:effectLst/>
                          <a:latin typeface="+mn-lt"/>
                          <a:ea typeface="DengXian" panose="02010600030101010101" pitchFamily="2" charset="-122"/>
                          <a:cs typeface="Times New Roman" panose="02020603050405020304" pitchFamily="18" charset="0"/>
                        </a:rPr>
                        <a:t>12%</a:t>
                      </a:r>
                    </a:p>
                  </a:txBody>
                  <a:tcPr marL="51435" marR="51435" marT="0" marB="0" anchor="ctr">
                    <a:lnL w="12700" cap="flat" cmpd="sng" algn="ctr">
                      <a:solidFill>
                        <a:schemeClr val="accent5">
                          <a:lumMod val="60000"/>
                          <a:lumOff val="4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dirty="0">
                          <a:effectLst/>
                          <a:latin typeface="+mn-lt"/>
                          <a:ea typeface="DengXian" panose="02010600030101010101" pitchFamily="2" charset="-122"/>
                          <a:cs typeface="Times New Roman" panose="02020603050405020304" pitchFamily="18" charset="0"/>
                        </a:rPr>
                        <a:t>20%</a:t>
                      </a:r>
                    </a:p>
                  </a:txBody>
                  <a:tcPr marL="51435" marR="51435"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dirty="0">
                          <a:effectLst/>
                          <a:latin typeface="+mn-lt"/>
                          <a:ea typeface="DengXian" panose="02010600030101010101" pitchFamily="2" charset="-122"/>
                          <a:cs typeface="Times New Roman" panose="02020603050405020304" pitchFamily="18" charset="0"/>
                        </a:rPr>
                        <a:t>24%</a:t>
                      </a:r>
                    </a:p>
                  </a:txBody>
                  <a:tcPr marL="51435" marR="51435" marT="0" marB="0" anchor="ctr">
                    <a:lnB w="12700" cap="flat" cmpd="sng" algn="ctr">
                      <a:solidFill>
                        <a:schemeClr val="tx1"/>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dirty="0">
                          <a:effectLst/>
                          <a:latin typeface="+mn-lt"/>
                          <a:ea typeface="DengXian" panose="02010600030101010101" pitchFamily="2" charset="-122"/>
                          <a:cs typeface="Times New Roman" panose="02020603050405020304" pitchFamily="18" charset="0"/>
                        </a:rPr>
                        <a:t>15%</a:t>
                      </a:r>
                    </a:p>
                  </a:txBody>
                  <a:tcPr marL="51435" marR="51435"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4187691167"/>
                  </a:ext>
                </a:extLst>
              </a:tr>
            </a:tbl>
          </a:graphicData>
        </a:graphic>
      </p:graphicFrame>
      <p:sp>
        <p:nvSpPr>
          <p:cNvPr id="13" name="TextBox 12">
            <a:extLst>
              <a:ext uri="{FF2B5EF4-FFF2-40B4-BE49-F238E27FC236}">
                <a16:creationId xmlns:a16="http://schemas.microsoft.com/office/drawing/2014/main" xmlns="" id="{6E2B9D2D-7EAB-434A-B4B5-E1EE4A6AF29B}"/>
              </a:ext>
            </a:extLst>
          </p:cNvPr>
          <p:cNvSpPr txBox="1"/>
          <p:nvPr/>
        </p:nvSpPr>
        <p:spPr>
          <a:xfrm>
            <a:off x="195018" y="514767"/>
            <a:ext cx="6578268" cy="307777"/>
          </a:xfrm>
          <a:prstGeom prst="rect">
            <a:avLst/>
          </a:prstGeom>
          <a:noFill/>
        </p:spPr>
        <p:txBody>
          <a:bodyPr wrap="square" rtlCol="0">
            <a:spAutoFit/>
          </a:bodyPr>
          <a:lstStyle/>
          <a:p>
            <a:r>
              <a:rPr lang="en-US" sz="1400" b="1" dirty="0">
                <a:solidFill>
                  <a:schemeClr val="tx2"/>
                </a:solidFill>
              </a:rPr>
              <a:t>Accommodations: Demographic Breakdown for Bay Area Residents (Select Responses)</a:t>
            </a:r>
            <a:endParaRPr lang="en-US" sz="1400" dirty="0"/>
          </a:p>
        </p:txBody>
      </p:sp>
      <p:sp>
        <p:nvSpPr>
          <p:cNvPr id="14" name="TextBox 13">
            <a:extLst>
              <a:ext uri="{FF2B5EF4-FFF2-40B4-BE49-F238E27FC236}">
                <a16:creationId xmlns:a16="http://schemas.microsoft.com/office/drawing/2014/main" xmlns="" id="{2D459694-9173-4C43-8CFD-ABF1C60DC743}"/>
              </a:ext>
            </a:extLst>
          </p:cNvPr>
          <p:cNvSpPr txBox="1"/>
          <p:nvPr/>
        </p:nvSpPr>
        <p:spPr>
          <a:xfrm>
            <a:off x="946335" y="949653"/>
            <a:ext cx="8045265" cy="846386"/>
          </a:xfrm>
          <a:prstGeom prst="rect">
            <a:avLst/>
          </a:prstGeom>
          <a:noFill/>
        </p:spPr>
        <p:txBody>
          <a:bodyPr wrap="square" rtlCol="0">
            <a:spAutoFit/>
          </a:bodyPr>
          <a:lstStyle/>
          <a:p>
            <a:pPr algn="ctr"/>
            <a:r>
              <a:rPr lang="en-US" sz="1400" b="1" dirty="0">
                <a:solidFill>
                  <a:schemeClr val="accent1">
                    <a:lumMod val="75000"/>
                  </a:schemeClr>
                </a:solidFill>
              </a:rPr>
              <a:t>When thinking about a trip to a destination in smaller cities, towns and rural areas in California, what types of hotels or paid accommodations are you most likely to book? Please mark all that apply.</a:t>
            </a:r>
          </a:p>
          <a:p>
            <a:pPr algn="ctr">
              <a:lnSpc>
                <a:spcPct val="50000"/>
              </a:lnSpc>
            </a:pPr>
            <a:r>
              <a:rPr lang="en-US" sz="1400" b="1" dirty="0">
                <a:solidFill>
                  <a:schemeClr val="accent1">
                    <a:lumMod val="75000"/>
                  </a:schemeClr>
                </a:solidFill>
              </a:rPr>
              <a:t> </a:t>
            </a:r>
          </a:p>
          <a:p>
            <a:pPr algn="ctr"/>
            <a:r>
              <a:rPr lang="en-US" sz="1400" b="1" dirty="0">
                <a:solidFill>
                  <a:schemeClr val="accent2">
                    <a:lumMod val="75000"/>
                  </a:schemeClr>
                </a:solidFill>
              </a:rPr>
              <a:t>Among Bay Area Participants</a:t>
            </a:r>
          </a:p>
        </p:txBody>
      </p:sp>
      <p:grpSp>
        <p:nvGrpSpPr>
          <p:cNvPr id="15" name="Group 14">
            <a:extLst>
              <a:ext uri="{FF2B5EF4-FFF2-40B4-BE49-F238E27FC236}">
                <a16:creationId xmlns:a16="http://schemas.microsoft.com/office/drawing/2014/main" xmlns="" id="{47CE72BC-A464-0F42-AEA4-EA1676DCFB5C}"/>
              </a:ext>
            </a:extLst>
          </p:cNvPr>
          <p:cNvGrpSpPr/>
          <p:nvPr/>
        </p:nvGrpSpPr>
        <p:grpSpPr>
          <a:xfrm>
            <a:off x="260535" y="1245390"/>
            <a:ext cx="685800" cy="685800"/>
            <a:chOff x="310414" y="2809964"/>
            <a:chExt cx="914400" cy="914400"/>
          </a:xfrm>
        </p:grpSpPr>
        <p:sp>
          <p:nvSpPr>
            <p:cNvPr id="16" name="Oval 15">
              <a:extLst>
                <a:ext uri="{FF2B5EF4-FFF2-40B4-BE49-F238E27FC236}">
                  <a16:creationId xmlns:a16="http://schemas.microsoft.com/office/drawing/2014/main" xmlns="" id="{857A3541-43F0-1A43-8F95-2AEA42CD69CE}"/>
                </a:ext>
              </a:extLst>
            </p:cNvPr>
            <p:cNvSpPr/>
            <p:nvPr/>
          </p:nvSpPr>
          <p:spPr>
            <a:xfrm>
              <a:off x="310414" y="2809964"/>
              <a:ext cx="914400" cy="91440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7" name="Picture 16">
              <a:extLst>
                <a:ext uri="{FF2B5EF4-FFF2-40B4-BE49-F238E27FC236}">
                  <a16:creationId xmlns:a16="http://schemas.microsoft.com/office/drawing/2014/main" xmlns="" id="{C9D6B05F-3593-734C-9ED4-89DE75065E63}"/>
                </a:ext>
              </a:extLst>
            </p:cNvPr>
            <p:cNvPicPr>
              <a:picLocks/>
            </p:cNvPicPr>
            <p:nvPr/>
          </p:nvPicPr>
          <p:blipFill>
            <a:blip r:embed="rId3">
              <a:biLevel thresh="25000"/>
            </a:blip>
            <a:stretch>
              <a:fillRect/>
            </a:stretch>
          </p:blipFill>
          <p:spPr>
            <a:xfrm>
              <a:off x="442135" y="2903280"/>
              <a:ext cx="650959" cy="650959"/>
            </a:xfrm>
            <a:prstGeom prst="rect">
              <a:avLst/>
            </a:prstGeom>
          </p:spPr>
        </p:pic>
      </p:grpSp>
    </p:spTree>
    <p:extLst>
      <p:ext uri="{BB962C8B-B14F-4D97-AF65-F5344CB8AC3E}">
        <p14:creationId xmlns:p14="http://schemas.microsoft.com/office/powerpoint/2010/main" val="3670204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92536F4-A287-4EAC-A922-F513504104F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157" r="-1665" b="15925"/>
          <a:stretch/>
        </p:blipFill>
        <p:spPr>
          <a:xfrm>
            <a:off x="-9994" y="0"/>
            <a:ext cx="9306394" cy="5143500"/>
          </a:xfrm>
          <a:prstGeom prst="rect">
            <a:avLst/>
          </a:prstGeom>
        </p:spPr>
      </p:pic>
      <p:sp>
        <p:nvSpPr>
          <p:cNvPr id="6" name="Rectangle 5">
            <a:extLst>
              <a:ext uri="{FF2B5EF4-FFF2-40B4-BE49-F238E27FC236}">
                <a16:creationId xmlns:a16="http://schemas.microsoft.com/office/drawing/2014/main" xmlns="" id="{DAF5D797-56F8-4FE2-BBE1-C021221D02E4}"/>
              </a:ext>
            </a:extLst>
          </p:cNvPr>
          <p:cNvSpPr/>
          <p:nvPr/>
        </p:nvSpPr>
        <p:spPr>
          <a:xfrm>
            <a:off x="2285998" y="3790949"/>
            <a:ext cx="6858002" cy="1365979"/>
          </a:xfrm>
          <a:prstGeom prst="rect">
            <a:avLst/>
          </a:prstGeom>
          <a:solidFill>
            <a:schemeClr val="accent1">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xmlns="" id="{A5F7925E-A0FB-4BE6-8F0E-7B7AB39F5895}"/>
              </a:ext>
            </a:extLst>
          </p:cNvPr>
          <p:cNvSpPr>
            <a:spLocks noGrp="1"/>
          </p:cNvSpPr>
          <p:nvPr>
            <p:ph type="ctrTitle"/>
          </p:nvPr>
        </p:nvSpPr>
        <p:spPr>
          <a:xfrm>
            <a:off x="2362200" y="3638550"/>
            <a:ext cx="6858000" cy="685800"/>
          </a:xfrm>
        </p:spPr>
        <p:txBody>
          <a:bodyPr/>
          <a:lstStyle/>
          <a:p>
            <a:r>
              <a:rPr lang="en-US" sz="1600" b="1" dirty="0">
                <a:solidFill>
                  <a:schemeClr val="bg1"/>
                </a:solidFill>
              </a:rPr>
              <a:t>Santa Cruz County and the LGBTQ Traveler | October 2019</a:t>
            </a:r>
            <a:endParaRPr lang="en-US" sz="1500" dirty="0">
              <a:solidFill>
                <a:schemeClr val="bg1"/>
              </a:solidFill>
            </a:endParaRPr>
          </a:p>
        </p:txBody>
      </p:sp>
      <p:sp>
        <p:nvSpPr>
          <p:cNvPr id="7" name="TextBox 6">
            <a:extLst>
              <a:ext uri="{FF2B5EF4-FFF2-40B4-BE49-F238E27FC236}">
                <a16:creationId xmlns:a16="http://schemas.microsoft.com/office/drawing/2014/main" xmlns="" id="{6F28825E-FBDA-40FD-ABDB-996C4B45F63C}"/>
              </a:ext>
            </a:extLst>
          </p:cNvPr>
          <p:cNvSpPr txBox="1"/>
          <p:nvPr/>
        </p:nvSpPr>
        <p:spPr>
          <a:xfrm>
            <a:off x="2921368" y="4381500"/>
            <a:ext cx="5706370" cy="507831"/>
          </a:xfrm>
          <a:prstGeom prst="rect">
            <a:avLst/>
          </a:prstGeom>
          <a:noFill/>
        </p:spPr>
        <p:txBody>
          <a:bodyPr wrap="none" rtlCol="0">
            <a:spAutoFit/>
          </a:bodyPr>
          <a:lstStyle/>
          <a:p>
            <a:pPr algn="ctr"/>
            <a:r>
              <a:rPr lang="en-US" sz="2700" b="1" dirty="0">
                <a:solidFill>
                  <a:schemeClr val="bg1"/>
                </a:solidFill>
              </a:rPr>
              <a:t>Motivations to Visit Santa Cruz County</a:t>
            </a:r>
          </a:p>
        </p:txBody>
      </p:sp>
    </p:spTree>
    <p:extLst>
      <p:ext uri="{BB962C8B-B14F-4D97-AF65-F5344CB8AC3E}">
        <p14:creationId xmlns:p14="http://schemas.microsoft.com/office/powerpoint/2010/main" val="4145986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xmlns="" id="{42B29132-4DEF-41BF-8711-C75B24B45657}"/>
              </a:ext>
            </a:extLst>
          </p:cNvPr>
          <p:cNvSpPr txBox="1"/>
          <p:nvPr/>
        </p:nvSpPr>
        <p:spPr>
          <a:xfrm>
            <a:off x="152400" y="440267"/>
            <a:ext cx="6578268" cy="317395"/>
          </a:xfrm>
          <a:prstGeom prst="rect">
            <a:avLst/>
          </a:prstGeom>
          <a:noFill/>
        </p:spPr>
        <p:txBody>
          <a:bodyPr wrap="square" rtlCol="0">
            <a:spAutoFit/>
          </a:bodyPr>
          <a:lstStyle/>
          <a:p>
            <a:pPr>
              <a:lnSpc>
                <a:spcPct val="110000"/>
              </a:lnSpc>
            </a:pPr>
            <a:r>
              <a:rPr lang="en-US" sz="1400" b="1" dirty="0">
                <a:solidFill>
                  <a:schemeClr val="tx2"/>
                </a:solidFill>
              </a:rPr>
              <a:t>Bay Area Positive Initial Thoughts of Santa Cruz County</a:t>
            </a:r>
            <a:endParaRPr lang="en-US" sz="1400" dirty="0"/>
          </a:p>
        </p:txBody>
      </p:sp>
      <p:sp>
        <p:nvSpPr>
          <p:cNvPr id="19" name="TextBox 18">
            <a:extLst>
              <a:ext uri="{FF2B5EF4-FFF2-40B4-BE49-F238E27FC236}">
                <a16:creationId xmlns:a16="http://schemas.microsoft.com/office/drawing/2014/main" xmlns="" id="{B83D3C5A-2059-45E5-AD19-2740D03A625E}"/>
              </a:ext>
            </a:extLst>
          </p:cNvPr>
          <p:cNvSpPr txBox="1"/>
          <p:nvPr/>
        </p:nvSpPr>
        <p:spPr>
          <a:xfrm>
            <a:off x="1045126" y="838323"/>
            <a:ext cx="7717874" cy="954107"/>
          </a:xfrm>
          <a:prstGeom prst="rect">
            <a:avLst/>
          </a:prstGeom>
          <a:noFill/>
        </p:spPr>
        <p:txBody>
          <a:bodyPr wrap="square" rtlCol="0">
            <a:spAutoFit/>
          </a:bodyPr>
          <a:lstStyle/>
          <a:p>
            <a:pPr algn="ctr"/>
            <a:r>
              <a:rPr lang="en-US" sz="1400" b="1" dirty="0">
                <a:solidFill>
                  <a:schemeClr val="accent1">
                    <a:lumMod val="75000"/>
                  </a:schemeClr>
                </a:solidFill>
              </a:rPr>
              <a:t>The rest of this short survey will be about travel to the city of Santa Cruz and Santa Cruz County. Before we ask specific questions, what are your impressions of the Santa Cruz area as a tourism destination? Please list up to </a:t>
            </a:r>
            <a:r>
              <a:rPr lang="en-US" sz="1400" b="1" dirty="0">
                <a:solidFill>
                  <a:srgbClr val="A95129"/>
                </a:solidFill>
              </a:rPr>
              <a:t>two positive impressions </a:t>
            </a:r>
            <a:r>
              <a:rPr lang="en-US" sz="1400" b="1" dirty="0">
                <a:solidFill>
                  <a:schemeClr val="accent1">
                    <a:lumMod val="75000"/>
                  </a:schemeClr>
                </a:solidFill>
              </a:rPr>
              <a:t>and two negative impressions you have about Santa Cruz, based on all that you know or have seen or heard from friends, family or the media.</a:t>
            </a:r>
          </a:p>
        </p:txBody>
      </p:sp>
      <p:sp>
        <p:nvSpPr>
          <p:cNvPr id="12" name="TextBox 11">
            <a:extLst>
              <a:ext uri="{FF2B5EF4-FFF2-40B4-BE49-F238E27FC236}">
                <a16:creationId xmlns:a16="http://schemas.microsoft.com/office/drawing/2014/main" xmlns="" id="{2DF7758C-6BAA-437B-8DD0-F61F85F84918}"/>
              </a:ext>
            </a:extLst>
          </p:cNvPr>
          <p:cNvSpPr txBox="1"/>
          <p:nvPr/>
        </p:nvSpPr>
        <p:spPr>
          <a:xfrm>
            <a:off x="152400" y="4781550"/>
            <a:ext cx="2694969" cy="207749"/>
          </a:xfrm>
          <a:prstGeom prst="rect">
            <a:avLst/>
          </a:prstGeom>
          <a:noFill/>
        </p:spPr>
        <p:txBody>
          <a:bodyPr wrap="none" rtlCol="0">
            <a:spAutoFit/>
          </a:bodyPr>
          <a:lstStyle/>
          <a:p>
            <a:r>
              <a:rPr lang="en-US" sz="750" dirty="0"/>
              <a:t>Base: 511 Bay Area LGBTQ residents participated in the exercise</a:t>
            </a:r>
          </a:p>
        </p:txBody>
      </p:sp>
      <p:graphicFrame>
        <p:nvGraphicFramePr>
          <p:cNvPr id="2" name="Table 1">
            <a:extLst>
              <a:ext uri="{FF2B5EF4-FFF2-40B4-BE49-F238E27FC236}">
                <a16:creationId xmlns:a16="http://schemas.microsoft.com/office/drawing/2014/main" xmlns="" id="{59A91350-5EFC-4AD5-B91E-343B63B954F0}"/>
              </a:ext>
            </a:extLst>
          </p:cNvPr>
          <p:cNvGraphicFramePr>
            <a:graphicFrameLocks noGrp="1"/>
          </p:cNvGraphicFramePr>
          <p:nvPr>
            <p:extLst>
              <p:ext uri="{D42A27DB-BD31-4B8C-83A1-F6EECF244321}">
                <p14:modId xmlns:p14="http://schemas.microsoft.com/office/powerpoint/2010/main" val="871058431"/>
              </p:ext>
            </p:extLst>
          </p:nvPr>
        </p:nvGraphicFramePr>
        <p:xfrm>
          <a:off x="685800" y="1992338"/>
          <a:ext cx="7871189" cy="2527464"/>
        </p:xfrm>
        <a:graphic>
          <a:graphicData uri="http://schemas.openxmlformats.org/drawingml/2006/table">
            <a:tbl>
              <a:tblPr>
                <a:tableStyleId>{5C22544A-7EE6-4342-B048-85BDC9FD1C3A}</a:tableStyleId>
              </a:tblPr>
              <a:tblGrid>
                <a:gridCol w="3315846">
                  <a:extLst>
                    <a:ext uri="{9D8B030D-6E8A-4147-A177-3AD203B41FA5}">
                      <a16:colId xmlns:a16="http://schemas.microsoft.com/office/drawing/2014/main" xmlns="" val="776777769"/>
                    </a:ext>
                  </a:extLst>
                </a:gridCol>
                <a:gridCol w="873653">
                  <a:extLst>
                    <a:ext uri="{9D8B030D-6E8A-4147-A177-3AD203B41FA5}">
                      <a16:colId xmlns:a16="http://schemas.microsoft.com/office/drawing/2014/main" xmlns="" val="3990213704"/>
                    </a:ext>
                  </a:extLst>
                </a:gridCol>
                <a:gridCol w="2802612">
                  <a:extLst>
                    <a:ext uri="{9D8B030D-6E8A-4147-A177-3AD203B41FA5}">
                      <a16:colId xmlns:a16="http://schemas.microsoft.com/office/drawing/2014/main" xmlns="" val="3846358876"/>
                    </a:ext>
                  </a:extLst>
                </a:gridCol>
                <a:gridCol w="879078">
                  <a:extLst>
                    <a:ext uri="{9D8B030D-6E8A-4147-A177-3AD203B41FA5}">
                      <a16:colId xmlns:a16="http://schemas.microsoft.com/office/drawing/2014/main" xmlns="" val="3819914484"/>
                    </a:ext>
                  </a:extLst>
                </a:gridCol>
              </a:tblGrid>
              <a:tr h="397512">
                <a:tc>
                  <a:txBody>
                    <a:bodyPr/>
                    <a:lstStyle/>
                    <a:p>
                      <a:pPr marL="0" marR="0" algn="ctr">
                        <a:lnSpc>
                          <a:spcPct val="107000"/>
                        </a:lnSpc>
                        <a:spcBef>
                          <a:spcPts val="0"/>
                        </a:spcBef>
                        <a:spcAft>
                          <a:spcPts val="0"/>
                        </a:spcAft>
                      </a:pPr>
                      <a:r>
                        <a:rPr lang="en-US" sz="1100" b="1" dirty="0">
                          <a:solidFill>
                            <a:srgbClr val="A95129"/>
                          </a:solidFill>
                          <a:effectLst/>
                          <a:latin typeface="+mn-lt"/>
                        </a:rPr>
                        <a:t>Positive Impressions</a:t>
                      </a:r>
                      <a:endParaRPr lang="en-US" sz="1100" b="1" dirty="0">
                        <a:solidFill>
                          <a:srgbClr val="A95129"/>
                        </a:solidFill>
                        <a:effectLst/>
                        <a:latin typeface="+mn-lt"/>
                        <a:ea typeface="DengXian" panose="02010600030101010101" pitchFamily="2" charset="-122"/>
                        <a:cs typeface="Times New Roman" panose="02020603050405020304" pitchFamily="18" charset="0"/>
                      </a:endParaRPr>
                    </a:p>
                  </a:txBody>
                  <a:tcPr marL="49970" marR="49970"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lnT w="12700" cap="flat" cmpd="sng" algn="ctr">
                      <a:solidFill>
                        <a:srgbClr val="F9A134"/>
                      </a:solidFill>
                      <a:prstDash val="solid"/>
                      <a:round/>
                      <a:headEnd type="none" w="med" len="med"/>
                      <a:tailEnd type="none" w="med" len="med"/>
                    </a:lnT>
                    <a:noFill/>
                  </a:tcPr>
                </a:tc>
                <a:tc>
                  <a:txBody>
                    <a:bodyPr/>
                    <a:lstStyle/>
                    <a:p>
                      <a:pPr marL="0" marR="0" algn="ctr">
                        <a:lnSpc>
                          <a:spcPct val="107000"/>
                        </a:lnSpc>
                        <a:spcBef>
                          <a:spcPts val="0"/>
                        </a:spcBef>
                        <a:spcAft>
                          <a:spcPts val="0"/>
                        </a:spcAft>
                      </a:pPr>
                      <a:r>
                        <a:rPr lang="en-US" sz="600" dirty="0">
                          <a:effectLst/>
                          <a:latin typeface="+mn-lt"/>
                        </a:rPr>
                        <a:t>% of those</a:t>
                      </a:r>
                      <a:r>
                        <a:rPr lang="en-US" sz="600" baseline="0" dirty="0">
                          <a:effectLst/>
                          <a:latin typeface="+mn-lt"/>
                        </a:rPr>
                        <a:t> participating</a:t>
                      </a:r>
                    </a:p>
                    <a:p>
                      <a:pPr marL="0" marR="0" algn="ctr">
                        <a:lnSpc>
                          <a:spcPct val="107000"/>
                        </a:lnSpc>
                        <a:spcBef>
                          <a:spcPts val="0"/>
                        </a:spcBef>
                        <a:spcAft>
                          <a:spcPts val="0"/>
                        </a:spcAft>
                      </a:pPr>
                      <a:r>
                        <a:rPr lang="en-US" sz="600" baseline="0" dirty="0">
                          <a:effectLst/>
                          <a:latin typeface="+mn-lt"/>
                          <a:ea typeface="DengXian" panose="02010600030101010101" pitchFamily="2" charset="-122"/>
                          <a:cs typeface="Times New Roman" panose="02020603050405020304" pitchFamily="18" charset="0"/>
                        </a:rPr>
                        <a:t>In exercise</a:t>
                      </a:r>
                      <a:endParaRPr lang="en-US" sz="600" dirty="0">
                        <a:effectLst/>
                        <a:latin typeface="+mn-lt"/>
                        <a:ea typeface="DengXian" panose="02010600030101010101" pitchFamily="2" charset="-122"/>
                        <a:cs typeface="Times New Roman" panose="02020603050405020304" pitchFamily="18" charset="0"/>
                      </a:endParaRPr>
                    </a:p>
                  </a:txBody>
                  <a:tcPr marL="49970" marR="49970"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lnT w="12700" cap="flat" cmpd="sng" algn="ctr">
                      <a:solidFill>
                        <a:srgbClr val="F9A134"/>
                      </a:solidFill>
                      <a:prstDash val="solid"/>
                      <a:round/>
                      <a:headEnd type="none" w="med" len="med"/>
                      <a:tailEnd type="none" w="med" len="med"/>
                    </a:lnT>
                    <a:solidFill>
                      <a:srgbClr val="F9A13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700" b="1" dirty="0">
                        <a:effectLst/>
                        <a:latin typeface="+mn-lt"/>
                        <a:ea typeface="DengXian" panose="02010600030101010101" pitchFamily="2" charset="-122"/>
                        <a:cs typeface="Times New Roman" panose="02020603050405020304" pitchFamily="18" charset="0"/>
                      </a:endParaRPr>
                    </a:p>
                  </a:txBody>
                  <a:tcPr marL="49970" marR="49970"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lnT w="12700" cap="flat" cmpd="sng" algn="ctr">
                      <a:solidFill>
                        <a:srgbClr val="F9A134"/>
                      </a:solidFill>
                      <a:prstDash val="solid"/>
                      <a:round/>
                      <a:headEnd type="none" w="med" len="med"/>
                      <a:tailEnd type="none" w="med" len="med"/>
                    </a:lnT>
                    <a:noFill/>
                  </a:tcPr>
                </a:tc>
                <a:tc>
                  <a:txBody>
                    <a:bodyPr/>
                    <a:lstStyle/>
                    <a:p>
                      <a:pPr marL="0" marR="0" algn="ctr">
                        <a:lnSpc>
                          <a:spcPct val="107000"/>
                        </a:lnSpc>
                        <a:spcBef>
                          <a:spcPts val="0"/>
                        </a:spcBef>
                        <a:spcAft>
                          <a:spcPts val="0"/>
                        </a:spcAft>
                      </a:pPr>
                      <a:r>
                        <a:rPr lang="en-US" sz="600" dirty="0">
                          <a:effectLst/>
                          <a:latin typeface="+mn-lt"/>
                        </a:rPr>
                        <a:t>% of those</a:t>
                      </a:r>
                      <a:r>
                        <a:rPr lang="en-US" sz="600" baseline="0" dirty="0">
                          <a:effectLst/>
                          <a:latin typeface="+mn-lt"/>
                        </a:rPr>
                        <a:t> participating</a:t>
                      </a:r>
                    </a:p>
                    <a:p>
                      <a:pPr marL="0" marR="0" algn="ctr">
                        <a:lnSpc>
                          <a:spcPct val="107000"/>
                        </a:lnSpc>
                        <a:spcBef>
                          <a:spcPts val="0"/>
                        </a:spcBef>
                        <a:spcAft>
                          <a:spcPts val="0"/>
                        </a:spcAft>
                      </a:pPr>
                      <a:r>
                        <a:rPr lang="en-US" sz="600" baseline="0" dirty="0">
                          <a:effectLst/>
                          <a:latin typeface="+mn-lt"/>
                          <a:ea typeface="DengXian" panose="02010600030101010101" pitchFamily="2" charset="-122"/>
                          <a:cs typeface="Times New Roman" panose="02020603050405020304" pitchFamily="18" charset="0"/>
                        </a:rPr>
                        <a:t>In exercise</a:t>
                      </a:r>
                      <a:endParaRPr lang="en-US" sz="600" dirty="0">
                        <a:effectLst/>
                        <a:latin typeface="+mn-lt"/>
                        <a:ea typeface="DengXian" panose="02010600030101010101" pitchFamily="2" charset="-122"/>
                        <a:cs typeface="Times New Roman" panose="02020603050405020304" pitchFamily="18" charset="0"/>
                      </a:endParaRPr>
                    </a:p>
                  </a:txBody>
                  <a:tcPr marL="49970" marR="49970"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lnT w="12700" cap="flat" cmpd="sng" algn="ctr">
                      <a:solidFill>
                        <a:srgbClr val="F9A134"/>
                      </a:solidFill>
                      <a:prstDash val="solid"/>
                      <a:round/>
                      <a:headEnd type="none" w="med" len="med"/>
                      <a:tailEnd type="none" w="med" len="med"/>
                    </a:lnT>
                    <a:solidFill>
                      <a:srgbClr val="F9A134"/>
                    </a:solidFill>
                  </a:tcPr>
                </a:tc>
                <a:extLst>
                  <a:ext uri="{0D108BD9-81ED-4DB2-BD59-A6C34878D82A}">
                    <a16:rowId xmlns:a16="http://schemas.microsoft.com/office/drawing/2014/main" xmlns="" val="2225004741"/>
                  </a:ext>
                </a:extLst>
              </a:tr>
              <a:tr h="193632">
                <a:tc>
                  <a:txBody>
                    <a:bodyPr/>
                    <a:lstStyle/>
                    <a:p>
                      <a:pPr marL="0" marR="0" algn="l">
                        <a:spcBef>
                          <a:spcPts val="0"/>
                        </a:spcBef>
                        <a:spcAft>
                          <a:spcPts val="0"/>
                        </a:spcAft>
                      </a:pPr>
                      <a:r>
                        <a:rPr lang="en-US" sz="1200" dirty="0">
                          <a:solidFill>
                            <a:srgbClr val="000000"/>
                          </a:solidFill>
                          <a:effectLst/>
                          <a:latin typeface="+mn-lt"/>
                          <a:ea typeface="Times New Roman"/>
                          <a:cs typeface="Times New Roman"/>
                        </a:rPr>
                        <a:t>Beach</a:t>
                      </a:r>
                      <a:endParaRPr lang="en-US" sz="1200" dirty="0">
                        <a:effectLst/>
                        <a:latin typeface="+mn-lt"/>
                        <a:ea typeface="ＭＳ 明朝"/>
                        <a:cs typeface="Times New Roman"/>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tc>
                  <a:txBody>
                    <a:bodyPr/>
                    <a:lstStyle/>
                    <a:p>
                      <a:pPr marL="0" marR="0" algn="ctr">
                        <a:spcBef>
                          <a:spcPts val="0"/>
                        </a:spcBef>
                        <a:spcAft>
                          <a:spcPts val="0"/>
                        </a:spcAft>
                      </a:pPr>
                      <a:r>
                        <a:rPr lang="en-US" sz="1200" dirty="0">
                          <a:solidFill>
                            <a:srgbClr val="000000"/>
                          </a:solidFill>
                          <a:effectLst/>
                          <a:latin typeface="+mn-lt"/>
                          <a:ea typeface="Times New Roman"/>
                          <a:cs typeface="Times New Roman"/>
                        </a:rPr>
                        <a:t>41%</a:t>
                      </a:r>
                      <a:endParaRPr lang="en-US" sz="1200" dirty="0">
                        <a:effectLst/>
                        <a:latin typeface="+mn-lt"/>
                        <a:ea typeface="ＭＳ 明朝"/>
                        <a:cs typeface="Times New Roman"/>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tc>
                  <a:txBody>
                    <a:bodyPr/>
                    <a:lstStyle/>
                    <a:p>
                      <a:pPr marL="0" marR="0" algn="l">
                        <a:spcBef>
                          <a:spcPts val="0"/>
                        </a:spcBef>
                        <a:spcAft>
                          <a:spcPts val="0"/>
                        </a:spcAft>
                      </a:pPr>
                      <a:r>
                        <a:rPr lang="en-US" sz="1200" dirty="0">
                          <a:solidFill>
                            <a:srgbClr val="000000"/>
                          </a:solidFill>
                          <a:effectLst/>
                          <a:latin typeface="+mn-lt"/>
                          <a:ea typeface="Times New Roman"/>
                          <a:cs typeface="Times New Roman"/>
                        </a:rPr>
                        <a:t>LGBTQ-friendly (or variance)</a:t>
                      </a:r>
                      <a:endParaRPr lang="en-US" sz="1200" dirty="0">
                        <a:effectLst/>
                        <a:latin typeface="+mn-lt"/>
                        <a:ea typeface="ＭＳ 明朝"/>
                        <a:cs typeface="Times New Roman"/>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tc>
                  <a:txBody>
                    <a:bodyPr/>
                    <a:lstStyle/>
                    <a:p>
                      <a:pPr marL="0" marR="0" algn="ctr">
                        <a:spcBef>
                          <a:spcPts val="0"/>
                        </a:spcBef>
                        <a:spcAft>
                          <a:spcPts val="0"/>
                        </a:spcAft>
                      </a:pPr>
                      <a:r>
                        <a:rPr lang="en-US" sz="1200">
                          <a:solidFill>
                            <a:srgbClr val="000000"/>
                          </a:solidFill>
                          <a:effectLst/>
                          <a:latin typeface="+mn-lt"/>
                          <a:ea typeface="Times New Roman"/>
                          <a:cs typeface="Times New Roman"/>
                        </a:rPr>
                        <a:t>5%</a:t>
                      </a:r>
                      <a:endParaRPr lang="en-US" sz="1200">
                        <a:effectLst/>
                        <a:latin typeface="+mn-lt"/>
                        <a:ea typeface="ＭＳ 明朝"/>
                        <a:cs typeface="Times New Roman"/>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extLst>
                  <a:ext uri="{0D108BD9-81ED-4DB2-BD59-A6C34878D82A}">
                    <a16:rowId xmlns:a16="http://schemas.microsoft.com/office/drawing/2014/main" xmlns="" val="2904511161"/>
                  </a:ext>
                </a:extLst>
              </a:tr>
              <a:tr h="193632">
                <a:tc>
                  <a:txBody>
                    <a:bodyPr/>
                    <a:lstStyle/>
                    <a:p>
                      <a:pPr marL="0" marR="0" algn="l">
                        <a:spcBef>
                          <a:spcPts val="0"/>
                        </a:spcBef>
                        <a:spcAft>
                          <a:spcPts val="0"/>
                        </a:spcAft>
                      </a:pPr>
                      <a:r>
                        <a:rPr lang="en-US" sz="1200" dirty="0">
                          <a:solidFill>
                            <a:srgbClr val="000000"/>
                          </a:solidFill>
                          <a:effectLst/>
                          <a:latin typeface="+mn-lt"/>
                          <a:ea typeface="Times New Roman"/>
                          <a:cs typeface="Times New Roman"/>
                        </a:rPr>
                        <a:t>Beautiful / Scenic / Pretty</a:t>
                      </a:r>
                      <a:endParaRPr lang="en-US" sz="1200" dirty="0">
                        <a:effectLst/>
                        <a:latin typeface="+mn-lt"/>
                        <a:ea typeface="ＭＳ 明朝"/>
                        <a:cs typeface="Times New Roman"/>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tc>
                  <a:txBody>
                    <a:bodyPr/>
                    <a:lstStyle/>
                    <a:p>
                      <a:pPr marL="0" marR="0" algn="ctr">
                        <a:spcBef>
                          <a:spcPts val="0"/>
                        </a:spcBef>
                        <a:spcAft>
                          <a:spcPts val="0"/>
                        </a:spcAft>
                      </a:pPr>
                      <a:r>
                        <a:rPr lang="en-US" sz="1200">
                          <a:solidFill>
                            <a:srgbClr val="000000"/>
                          </a:solidFill>
                          <a:effectLst/>
                          <a:latin typeface="+mn-lt"/>
                          <a:ea typeface="Times New Roman"/>
                          <a:cs typeface="Times New Roman"/>
                        </a:rPr>
                        <a:t>23%</a:t>
                      </a:r>
                      <a:endParaRPr lang="en-US" sz="1200">
                        <a:effectLst/>
                        <a:latin typeface="+mn-lt"/>
                        <a:ea typeface="ＭＳ 明朝"/>
                        <a:cs typeface="Times New Roman"/>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tc>
                  <a:txBody>
                    <a:bodyPr/>
                    <a:lstStyle/>
                    <a:p>
                      <a:pPr marL="0" marR="0" algn="l">
                        <a:spcBef>
                          <a:spcPts val="0"/>
                        </a:spcBef>
                        <a:spcAft>
                          <a:spcPts val="0"/>
                        </a:spcAft>
                      </a:pPr>
                      <a:r>
                        <a:rPr lang="en-US" sz="1200">
                          <a:solidFill>
                            <a:srgbClr val="000000"/>
                          </a:solidFill>
                          <a:effectLst/>
                          <a:latin typeface="+mn-lt"/>
                          <a:ea typeface="Times New Roman"/>
                          <a:cs typeface="Times New Roman"/>
                        </a:rPr>
                        <a:t>Nature / Natural</a:t>
                      </a:r>
                      <a:endParaRPr lang="en-US" sz="1200">
                        <a:effectLst/>
                        <a:latin typeface="+mn-lt"/>
                        <a:ea typeface="ＭＳ 明朝"/>
                        <a:cs typeface="Times New Roman"/>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tc>
                  <a:txBody>
                    <a:bodyPr/>
                    <a:lstStyle/>
                    <a:p>
                      <a:pPr marL="0" marR="0" algn="ctr">
                        <a:spcBef>
                          <a:spcPts val="0"/>
                        </a:spcBef>
                        <a:spcAft>
                          <a:spcPts val="0"/>
                        </a:spcAft>
                      </a:pPr>
                      <a:r>
                        <a:rPr lang="en-US" sz="1200">
                          <a:solidFill>
                            <a:srgbClr val="000000"/>
                          </a:solidFill>
                          <a:effectLst/>
                          <a:latin typeface="+mn-lt"/>
                          <a:ea typeface="Times New Roman"/>
                          <a:cs typeface="Times New Roman"/>
                        </a:rPr>
                        <a:t>4%</a:t>
                      </a:r>
                      <a:endParaRPr lang="en-US" sz="1200">
                        <a:effectLst/>
                        <a:latin typeface="+mn-lt"/>
                        <a:ea typeface="ＭＳ 明朝"/>
                        <a:cs typeface="Times New Roman"/>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extLst>
                  <a:ext uri="{0D108BD9-81ED-4DB2-BD59-A6C34878D82A}">
                    <a16:rowId xmlns:a16="http://schemas.microsoft.com/office/drawing/2014/main" xmlns="" val="3937721362"/>
                  </a:ext>
                </a:extLst>
              </a:tr>
              <a:tr h="193632">
                <a:tc>
                  <a:txBody>
                    <a:bodyPr/>
                    <a:lstStyle/>
                    <a:p>
                      <a:pPr marL="0" marR="0" algn="l">
                        <a:spcBef>
                          <a:spcPts val="0"/>
                        </a:spcBef>
                        <a:spcAft>
                          <a:spcPts val="0"/>
                        </a:spcAft>
                      </a:pPr>
                      <a:r>
                        <a:rPr lang="en-US" sz="1200" dirty="0">
                          <a:solidFill>
                            <a:srgbClr val="000000"/>
                          </a:solidFill>
                          <a:effectLst/>
                          <a:latin typeface="+mn-lt"/>
                          <a:ea typeface="Times New Roman"/>
                          <a:cs typeface="Times New Roman"/>
                        </a:rPr>
                        <a:t>Boardwalk</a:t>
                      </a:r>
                      <a:endParaRPr lang="en-US" sz="1200" dirty="0">
                        <a:effectLst/>
                        <a:latin typeface="+mn-lt"/>
                        <a:ea typeface="ＭＳ 明朝"/>
                        <a:cs typeface="Times New Roman"/>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tc>
                  <a:txBody>
                    <a:bodyPr/>
                    <a:lstStyle/>
                    <a:p>
                      <a:pPr marL="0" marR="0" algn="ctr">
                        <a:spcBef>
                          <a:spcPts val="0"/>
                        </a:spcBef>
                        <a:spcAft>
                          <a:spcPts val="0"/>
                        </a:spcAft>
                      </a:pPr>
                      <a:r>
                        <a:rPr lang="en-US" sz="1200" dirty="0">
                          <a:solidFill>
                            <a:srgbClr val="000000"/>
                          </a:solidFill>
                          <a:effectLst/>
                          <a:latin typeface="+mn-lt"/>
                          <a:ea typeface="Times New Roman"/>
                          <a:cs typeface="Times New Roman"/>
                        </a:rPr>
                        <a:t>21%</a:t>
                      </a:r>
                      <a:endParaRPr lang="en-US" sz="1200" dirty="0">
                        <a:effectLst/>
                        <a:latin typeface="+mn-lt"/>
                        <a:ea typeface="ＭＳ 明朝"/>
                        <a:cs typeface="Times New Roman"/>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tc>
                  <a:txBody>
                    <a:bodyPr/>
                    <a:lstStyle/>
                    <a:p>
                      <a:pPr marL="0" marR="0" algn="l">
                        <a:spcBef>
                          <a:spcPts val="0"/>
                        </a:spcBef>
                        <a:spcAft>
                          <a:spcPts val="0"/>
                        </a:spcAft>
                      </a:pPr>
                      <a:r>
                        <a:rPr lang="en-US" sz="1200" dirty="0">
                          <a:solidFill>
                            <a:srgbClr val="000000"/>
                          </a:solidFill>
                          <a:effectLst/>
                          <a:latin typeface="+mn-lt"/>
                          <a:ea typeface="Times New Roman"/>
                          <a:cs typeface="Times New Roman"/>
                        </a:rPr>
                        <a:t>Redwoods / Forests</a:t>
                      </a:r>
                      <a:endParaRPr lang="en-US" sz="1200" dirty="0">
                        <a:effectLst/>
                        <a:latin typeface="+mn-lt"/>
                        <a:ea typeface="ＭＳ 明朝"/>
                        <a:cs typeface="Times New Roman"/>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tc>
                  <a:txBody>
                    <a:bodyPr/>
                    <a:lstStyle/>
                    <a:p>
                      <a:pPr marL="0" marR="0" algn="ctr">
                        <a:spcBef>
                          <a:spcPts val="0"/>
                        </a:spcBef>
                        <a:spcAft>
                          <a:spcPts val="0"/>
                        </a:spcAft>
                      </a:pPr>
                      <a:r>
                        <a:rPr lang="en-US" sz="1200">
                          <a:solidFill>
                            <a:srgbClr val="000000"/>
                          </a:solidFill>
                          <a:effectLst/>
                          <a:latin typeface="+mn-lt"/>
                          <a:ea typeface="Times New Roman"/>
                          <a:cs typeface="Times New Roman"/>
                        </a:rPr>
                        <a:t>4%</a:t>
                      </a:r>
                      <a:endParaRPr lang="en-US" sz="1200">
                        <a:effectLst/>
                        <a:latin typeface="+mn-lt"/>
                        <a:ea typeface="ＭＳ 明朝"/>
                        <a:cs typeface="Times New Roman"/>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extLst>
                  <a:ext uri="{0D108BD9-81ED-4DB2-BD59-A6C34878D82A}">
                    <a16:rowId xmlns:a16="http://schemas.microsoft.com/office/drawing/2014/main" xmlns="" val="1536795668"/>
                  </a:ext>
                </a:extLst>
              </a:tr>
              <a:tr h="193632">
                <a:tc>
                  <a:txBody>
                    <a:bodyPr/>
                    <a:lstStyle/>
                    <a:p>
                      <a:pPr marL="0" marR="0" algn="l">
                        <a:spcBef>
                          <a:spcPts val="0"/>
                        </a:spcBef>
                        <a:spcAft>
                          <a:spcPts val="0"/>
                        </a:spcAft>
                      </a:pPr>
                      <a:r>
                        <a:rPr lang="en-US" sz="1200" dirty="0">
                          <a:solidFill>
                            <a:srgbClr val="000000"/>
                          </a:solidFill>
                          <a:effectLst/>
                          <a:latin typeface="+mn-lt"/>
                          <a:ea typeface="Times New Roman"/>
                          <a:cs typeface="Times New Roman"/>
                        </a:rPr>
                        <a:t>Casual / Relaxing / Laid back</a:t>
                      </a:r>
                      <a:endParaRPr lang="en-US" sz="1200" dirty="0">
                        <a:effectLst/>
                        <a:latin typeface="+mn-lt"/>
                        <a:ea typeface="ＭＳ 明朝"/>
                        <a:cs typeface="Times New Roman"/>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tc>
                  <a:txBody>
                    <a:bodyPr/>
                    <a:lstStyle/>
                    <a:p>
                      <a:pPr marL="0" marR="0" algn="ctr">
                        <a:spcBef>
                          <a:spcPts val="0"/>
                        </a:spcBef>
                        <a:spcAft>
                          <a:spcPts val="0"/>
                        </a:spcAft>
                      </a:pPr>
                      <a:r>
                        <a:rPr lang="en-US" sz="1200" dirty="0">
                          <a:solidFill>
                            <a:srgbClr val="000000"/>
                          </a:solidFill>
                          <a:effectLst/>
                          <a:latin typeface="+mn-lt"/>
                          <a:ea typeface="Times New Roman"/>
                          <a:cs typeface="Times New Roman"/>
                        </a:rPr>
                        <a:t>18%</a:t>
                      </a:r>
                      <a:endParaRPr lang="en-US" sz="1200" dirty="0">
                        <a:effectLst/>
                        <a:latin typeface="+mn-lt"/>
                        <a:ea typeface="ＭＳ 明朝"/>
                        <a:cs typeface="Times New Roman"/>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tc>
                  <a:txBody>
                    <a:bodyPr/>
                    <a:lstStyle/>
                    <a:p>
                      <a:pPr marL="0" marR="0" algn="l">
                        <a:spcBef>
                          <a:spcPts val="0"/>
                        </a:spcBef>
                        <a:spcAft>
                          <a:spcPts val="0"/>
                        </a:spcAft>
                      </a:pPr>
                      <a:r>
                        <a:rPr lang="en-US" sz="1200">
                          <a:solidFill>
                            <a:srgbClr val="000000"/>
                          </a:solidFill>
                          <a:effectLst/>
                          <a:latin typeface="+mn-lt"/>
                          <a:ea typeface="Times New Roman"/>
                          <a:cs typeface="Times New Roman"/>
                        </a:rPr>
                        <a:t>Hippie / Quirky</a:t>
                      </a:r>
                      <a:endParaRPr lang="en-US" sz="1200">
                        <a:effectLst/>
                        <a:latin typeface="+mn-lt"/>
                        <a:ea typeface="ＭＳ 明朝"/>
                        <a:cs typeface="Times New Roman"/>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tc>
                  <a:txBody>
                    <a:bodyPr/>
                    <a:lstStyle/>
                    <a:p>
                      <a:pPr marL="0" marR="0" algn="ctr">
                        <a:spcBef>
                          <a:spcPts val="0"/>
                        </a:spcBef>
                        <a:spcAft>
                          <a:spcPts val="0"/>
                        </a:spcAft>
                      </a:pPr>
                      <a:r>
                        <a:rPr lang="en-US" sz="1200">
                          <a:solidFill>
                            <a:srgbClr val="000000"/>
                          </a:solidFill>
                          <a:effectLst/>
                          <a:latin typeface="+mn-lt"/>
                          <a:ea typeface="Times New Roman"/>
                          <a:cs typeface="Times New Roman"/>
                        </a:rPr>
                        <a:t>3%</a:t>
                      </a:r>
                      <a:endParaRPr lang="en-US" sz="1200">
                        <a:effectLst/>
                        <a:latin typeface="+mn-lt"/>
                        <a:ea typeface="ＭＳ 明朝"/>
                        <a:cs typeface="Times New Roman"/>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extLst>
                  <a:ext uri="{0D108BD9-81ED-4DB2-BD59-A6C34878D82A}">
                    <a16:rowId xmlns:a16="http://schemas.microsoft.com/office/drawing/2014/main" xmlns="" val="1159992795"/>
                  </a:ext>
                </a:extLst>
              </a:tr>
              <a:tr h="193632">
                <a:tc>
                  <a:txBody>
                    <a:bodyPr/>
                    <a:lstStyle/>
                    <a:p>
                      <a:pPr marL="0" marR="0" algn="l">
                        <a:spcBef>
                          <a:spcPts val="0"/>
                        </a:spcBef>
                        <a:spcAft>
                          <a:spcPts val="0"/>
                        </a:spcAft>
                      </a:pPr>
                      <a:r>
                        <a:rPr lang="en-US" sz="1200">
                          <a:solidFill>
                            <a:srgbClr val="000000"/>
                          </a:solidFill>
                          <a:effectLst/>
                          <a:latin typeface="+mn-lt"/>
                          <a:ea typeface="Times New Roman"/>
                          <a:cs typeface="Times New Roman"/>
                        </a:rPr>
                        <a:t>Fun</a:t>
                      </a:r>
                      <a:endParaRPr lang="en-US" sz="1200">
                        <a:effectLst/>
                        <a:latin typeface="+mn-lt"/>
                        <a:ea typeface="ＭＳ 明朝"/>
                        <a:cs typeface="Times New Roman"/>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tc>
                  <a:txBody>
                    <a:bodyPr/>
                    <a:lstStyle/>
                    <a:p>
                      <a:pPr marL="0" marR="0" algn="ctr">
                        <a:spcBef>
                          <a:spcPts val="0"/>
                        </a:spcBef>
                        <a:spcAft>
                          <a:spcPts val="0"/>
                        </a:spcAft>
                      </a:pPr>
                      <a:r>
                        <a:rPr lang="en-US" sz="1200" dirty="0">
                          <a:solidFill>
                            <a:srgbClr val="000000"/>
                          </a:solidFill>
                          <a:effectLst/>
                          <a:latin typeface="+mn-lt"/>
                          <a:ea typeface="Times New Roman"/>
                          <a:cs typeface="Times New Roman"/>
                        </a:rPr>
                        <a:t>14%</a:t>
                      </a:r>
                      <a:endParaRPr lang="en-US" sz="1200" dirty="0">
                        <a:effectLst/>
                        <a:latin typeface="+mn-lt"/>
                        <a:ea typeface="ＭＳ 明朝"/>
                        <a:cs typeface="Times New Roman"/>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tc>
                  <a:txBody>
                    <a:bodyPr/>
                    <a:lstStyle/>
                    <a:p>
                      <a:pPr marL="0" marR="0" algn="l">
                        <a:spcBef>
                          <a:spcPts val="0"/>
                        </a:spcBef>
                        <a:spcAft>
                          <a:spcPts val="0"/>
                        </a:spcAft>
                      </a:pPr>
                      <a:r>
                        <a:rPr lang="en-US" sz="1200" dirty="0">
                          <a:solidFill>
                            <a:srgbClr val="000000"/>
                          </a:solidFill>
                          <a:effectLst/>
                          <a:latin typeface="+mn-lt"/>
                          <a:ea typeface="Times New Roman"/>
                          <a:cs typeface="Times New Roman"/>
                        </a:rPr>
                        <a:t>Easy to get to</a:t>
                      </a:r>
                      <a:endParaRPr lang="en-US" sz="1200" dirty="0">
                        <a:effectLst/>
                        <a:latin typeface="+mn-lt"/>
                        <a:ea typeface="ＭＳ 明朝"/>
                        <a:cs typeface="Times New Roman"/>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tc>
                  <a:txBody>
                    <a:bodyPr/>
                    <a:lstStyle/>
                    <a:p>
                      <a:pPr marL="0" marR="0" algn="ctr">
                        <a:spcBef>
                          <a:spcPts val="0"/>
                        </a:spcBef>
                        <a:spcAft>
                          <a:spcPts val="0"/>
                        </a:spcAft>
                      </a:pPr>
                      <a:r>
                        <a:rPr lang="en-US" sz="1200">
                          <a:solidFill>
                            <a:srgbClr val="000000"/>
                          </a:solidFill>
                          <a:effectLst/>
                          <a:latin typeface="+mn-lt"/>
                          <a:ea typeface="Times New Roman"/>
                          <a:cs typeface="Times New Roman"/>
                        </a:rPr>
                        <a:t>3%</a:t>
                      </a:r>
                      <a:endParaRPr lang="en-US" sz="1200">
                        <a:effectLst/>
                        <a:latin typeface="+mn-lt"/>
                        <a:ea typeface="ＭＳ 明朝"/>
                        <a:cs typeface="Times New Roman"/>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extLst>
                  <a:ext uri="{0D108BD9-81ED-4DB2-BD59-A6C34878D82A}">
                    <a16:rowId xmlns:a16="http://schemas.microsoft.com/office/drawing/2014/main" xmlns="" val="2714830130"/>
                  </a:ext>
                </a:extLst>
              </a:tr>
              <a:tr h="193632">
                <a:tc>
                  <a:txBody>
                    <a:bodyPr/>
                    <a:lstStyle/>
                    <a:p>
                      <a:pPr marL="0" marR="0" algn="l">
                        <a:spcBef>
                          <a:spcPts val="0"/>
                        </a:spcBef>
                        <a:spcAft>
                          <a:spcPts val="0"/>
                        </a:spcAft>
                      </a:pPr>
                      <a:r>
                        <a:rPr lang="en-US" sz="1200" dirty="0">
                          <a:solidFill>
                            <a:srgbClr val="000000"/>
                          </a:solidFill>
                          <a:effectLst/>
                          <a:latin typeface="+mn-lt"/>
                          <a:ea typeface="Times New Roman"/>
                          <a:cs typeface="Times New Roman"/>
                        </a:rPr>
                        <a:t>Good weather / Sunny / Warm / Mild / Climate</a:t>
                      </a:r>
                      <a:endParaRPr lang="en-US" sz="1200" dirty="0">
                        <a:effectLst/>
                        <a:latin typeface="+mn-lt"/>
                        <a:ea typeface="ＭＳ 明朝"/>
                        <a:cs typeface="Times New Roman"/>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tc>
                  <a:txBody>
                    <a:bodyPr/>
                    <a:lstStyle/>
                    <a:p>
                      <a:pPr marL="0" marR="0" algn="ctr">
                        <a:spcBef>
                          <a:spcPts val="0"/>
                        </a:spcBef>
                        <a:spcAft>
                          <a:spcPts val="0"/>
                        </a:spcAft>
                      </a:pPr>
                      <a:r>
                        <a:rPr lang="en-US" sz="1200" dirty="0">
                          <a:solidFill>
                            <a:srgbClr val="000000"/>
                          </a:solidFill>
                          <a:effectLst/>
                          <a:latin typeface="+mn-lt"/>
                          <a:ea typeface="Times New Roman"/>
                          <a:cs typeface="Times New Roman"/>
                        </a:rPr>
                        <a:t>12%</a:t>
                      </a:r>
                      <a:endParaRPr lang="en-US" sz="1200" dirty="0">
                        <a:effectLst/>
                        <a:latin typeface="+mn-lt"/>
                        <a:ea typeface="ＭＳ 明朝"/>
                        <a:cs typeface="Times New Roman"/>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tc>
                  <a:txBody>
                    <a:bodyPr/>
                    <a:lstStyle/>
                    <a:p>
                      <a:pPr marL="0" marR="0" algn="l">
                        <a:spcBef>
                          <a:spcPts val="0"/>
                        </a:spcBef>
                        <a:spcAft>
                          <a:spcPts val="0"/>
                        </a:spcAft>
                      </a:pPr>
                      <a:r>
                        <a:rPr lang="en-US" sz="1200" dirty="0">
                          <a:solidFill>
                            <a:srgbClr val="000000"/>
                          </a:solidFill>
                          <a:effectLst/>
                          <a:latin typeface="+mn-lt"/>
                          <a:ea typeface="Times New Roman"/>
                          <a:cs typeface="Times New Roman"/>
                        </a:rPr>
                        <a:t>Downtown / Pacific Ave</a:t>
                      </a:r>
                      <a:endParaRPr lang="en-US" sz="1200" dirty="0">
                        <a:effectLst/>
                        <a:latin typeface="+mn-lt"/>
                        <a:ea typeface="ＭＳ 明朝"/>
                        <a:cs typeface="Times New Roman"/>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tc>
                  <a:txBody>
                    <a:bodyPr/>
                    <a:lstStyle/>
                    <a:p>
                      <a:pPr marL="0" marR="0" algn="ctr">
                        <a:spcBef>
                          <a:spcPts val="0"/>
                        </a:spcBef>
                        <a:spcAft>
                          <a:spcPts val="0"/>
                        </a:spcAft>
                      </a:pPr>
                      <a:r>
                        <a:rPr lang="en-US" sz="1200" dirty="0">
                          <a:solidFill>
                            <a:srgbClr val="000000"/>
                          </a:solidFill>
                          <a:effectLst/>
                          <a:latin typeface="+mn-lt"/>
                          <a:ea typeface="Times New Roman"/>
                          <a:cs typeface="Times New Roman"/>
                        </a:rPr>
                        <a:t>3%</a:t>
                      </a:r>
                      <a:endParaRPr lang="en-US" sz="1200" dirty="0">
                        <a:effectLst/>
                        <a:latin typeface="+mn-lt"/>
                        <a:ea typeface="ＭＳ 明朝"/>
                        <a:cs typeface="Times New Roman"/>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extLst>
                  <a:ext uri="{0D108BD9-81ED-4DB2-BD59-A6C34878D82A}">
                    <a16:rowId xmlns:a16="http://schemas.microsoft.com/office/drawing/2014/main" xmlns="" val="2700599657"/>
                  </a:ext>
                </a:extLst>
              </a:tr>
              <a:tr h="193632">
                <a:tc>
                  <a:txBody>
                    <a:bodyPr/>
                    <a:lstStyle/>
                    <a:p>
                      <a:pPr marL="0" marR="0" algn="l">
                        <a:spcBef>
                          <a:spcPts val="0"/>
                        </a:spcBef>
                        <a:spcAft>
                          <a:spcPts val="0"/>
                        </a:spcAft>
                      </a:pPr>
                      <a:r>
                        <a:rPr lang="en-US" sz="1200">
                          <a:solidFill>
                            <a:srgbClr val="000000"/>
                          </a:solidFill>
                          <a:effectLst/>
                          <a:latin typeface="+mn-lt"/>
                          <a:ea typeface="Times New Roman"/>
                          <a:cs typeface="Times New Roman"/>
                        </a:rPr>
                        <a:t>Frieindly people</a:t>
                      </a:r>
                      <a:endParaRPr lang="en-US" sz="1200">
                        <a:effectLst/>
                        <a:latin typeface="+mn-lt"/>
                        <a:ea typeface="ＭＳ 明朝"/>
                        <a:cs typeface="Times New Roman"/>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tc>
                  <a:txBody>
                    <a:bodyPr/>
                    <a:lstStyle/>
                    <a:p>
                      <a:pPr marL="0" marR="0" algn="ctr">
                        <a:spcBef>
                          <a:spcPts val="0"/>
                        </a:spcBef>
                        <a:spcAft>
                          <a:spcPts val="0"/>
                        </a:spcAft>
                      </a:pPr>
                      <a:r>
                        <a:rPr lang="en-US" sz="1200">
                          <a:solidFill>
                            <a:srgbClr val="000000"/>
                          </a:solidFill>
                          <a:effectLst/>
                          <a:latin typeface="+mn-lt"/>
                          <a:ea typeface="Times New Roman"/>
                          <a:cs typeface="Times New Roman"/>
                        </a:rPr>
                        <a:t>11%</a:t>
                      </a:r>
                      <a:endParaRPr lang="en-US" sz="1200">
                        <a:effectLst/>
                        <a:latin typeface="+mn-lt"/>
                        <a:ea typeface="ＭＳ 明朝"/>
                        <a:cs typeface="Times New Roman"/>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tc>
                  <a:txBody>
                    <a:bodyPr/>
                    <a:lstStyle/>
                    <a:p>
                      <a:pPr marL="0" marR="0" algn="l">
                        <a:spcBef>
                          <a:spcPts val="0"/>
                        </a:spcBef>
                        <a:spcAft>
                          <a:spcPts val="0"/>
                        </a:spcAft>
                      </a:pPr>
                      <a:r>
                        <a:rPr lang="en-US" sz="1200" dirty="0">
                          <a:solidFill>
                            <a:srgbClr val="000000"/>
                          </a:solidFill>
                          <a:effectLst/>
                          <a:latin typeface="+mn-lt"/>
                          <a:ea typeface="Times New Roman"/>
                          <a:cs typeface="Times New Roman"/>
                        </a:rPr>
                        <a:t>Arts</a:t>
                      </a:r>
                      <a:endParaRPr lang="en-US" sz="1200" dirty="0">
                        <a:effectLst/>
                        <a:latin typeface="+mn-lt"/>
                        <a:ea typeface="ＭＳ 明朝"/>
                        <a:cs typeface="Times New Roman"/>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tc>
                  <a:txBody>
                    <a:bodyPr/>
                    <a:lstStyle/>
                    <a:p>
                      <a:pPr marL="0" marR="0" algn="ctr">
                        <a:spcBef>
                          <a:spcPts val="0"/>
                        </a:spcBef>
                        <a:spcAft>
                          <a:spcPts val="0"/>
                        </a:spcAft>
                      </a:pPr>
                      <a:r>
                        <a:rPr lang="en-US" sz="1200" dirty="0">
                          <a:solidFill>
                            <a:srgbClr val="000000"/>
                          </a:solidFill>
                          <a:effectLst/>
                          <a:latin typeface="+mn-lt"/>
                          <a:ea typeface="Times New Roman"/>
                          <a:cs typeface="Times New Roman"/>
                        </a:rPr>
                        <a:t>3%</a:t>
                      </a:r>
                      <a:endParaRPr lang="en-US" sz="1200" dirty="0">
                        <a:effectLst/>
                        <a:latin typeface="+mn-lt"/>
                        <a:ea typeface="ＭＳ 明朝"/>
                        <a:cs typeface="Times New Roman"/>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extLst>
                  <a:ext uri="{0D108BD9-81ED-4DB2-BD59-A6C34878D82A}">
                    <a16:rowId xmlns:a16="http://schemas.microsoft.com/office/drawing/2014/main" xmlns="" val="2401942683"/>
                  </a:ext>
                </a:extLst>
              </a:tr>
              <a:tr h="193632">
                <a:tc>
                  <a:txBody>
                    <a:bodyPr/>
                    <a:lstStyle/>
                    <a:p>
                      <a:pPr marL="0" marR="0" algn="l">
                        <a:spcBef>
                          <a:spcPts val="0"/>
                        </a:spcBef>
                        <a:spcAft>
                          <a:spcPts val="0"/>
                        </a:spcAft>
                      </a:pPr>
                      <a:r>
                        <a:rPr lang="en-US" sz="1200" dirty="0">
                          <a:solidFill>
                            <a:srgbClr val="000000"/>
                          </a:solidFill>
                          <a:effectLst/>
                          <a:latin typeface="+mn-lt"/>
                          <a:ea typeface="Times New Roman"/>
                          <a:cs typeface="Times New Roman"/>
                        </a:rPr>
                        <a:t>Restaurants / Food / Cuisine / Seafood</a:t>
                      </a:r>
                      <a:endParaRPr lang="en-US" sz="1200" dirty="0">
                        <a:effectLst/>
                        <a:latin typeface="+mn-lt"/>
                        <a:ea typeface="ＭＳ 明朝"/>
                        <a:cs typeface="Times New Roman"/>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tc>
                  <a:txBody>
                    <a:bodyPr/>
                    <a:lstStyle/>
                    <a:p>
                      <a:pPr marL="0" marR="0" algn="ctr">
                        <a:spcBef>
                          <a:spcPts val="0"/>
                        </a:spcBef>
                        <a:spcAft>
                          <a:spcPts val="0"/>
                        </a:spcAft>
                      </a:pPr>
                      <a:r>
                        <a:rPr lang="en-US" sz="1200">
                          <a:solidFill>
                            <a:srgbClr val="000000"/>
                          </a:solidFill>
                          <a:effectLst/>
                          <a:latin typeface="+mn-lt"/>
                          <a:ea typeface="Times New Roman"/>
                          <a:cs typeface="Times New Roman"/>
                        </a:rPr>
                        <a:t>8%</a:t>
                      </a:r>
                      <a:endParaRPr lang="en-US" sz="1200">
                        <a:effectLst/>
                        <a:latin typeface="+mn-lt"/>
                        <a:ea typeface="ＭＳ 明朝"/>
                        <a:cs typeface="Times New Roman"/>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tc>
                  <a:txBody>
                    <a:bodyPr/>
                    <a:lstStyle/>
                    <a:p>
                      <a:pPr marL="0" marR="0" algn="l">
                        <a:spcBef>
                          <a:spcPts val="0"/>
                        </a:spcBef>
                        <a:spcAft>
                          <a:spcPts val="0"/>
                        </a:spcAft>
                      </a:pPr>
                      <a:r>
                        <a:rPr lang="en-US" sz="1200" dirty="0">
                          <a:solidFill>
                            <a:srgbClr val="000000"/>
                          </a:solidFill>
                          <a:effectLst/>
                          <a:latin typeface="+mn-lt"/>
                          <a:ea typeface="Times New Roman"/>
                          <a:cs typeface="Times New Roman"/>
                        </a:rPr>
                        <a:t>Family</a:t>
                      </a:r>
                      <a:endParaRPr lang="en-US" sz="1200" dirty="0">
                        <a:effectLst/>
                        <a:latin typeface="+mn-lt"/>
                        <a:ea typeface="ＭＳ 明朝"/>
                        <a:cs typeface="Times New Roman"/>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tc>
                  <a:txBody>
                    <a:bodyPr/>
                    <a:lstStyle/>
                    <a:p>
                      <a:pPr marL="0" marR="0" algn="ctr">
                        <a:spcBef>
                          <a:spcPts val="0"/>
                        </a:spcBef>
                        <a:spcAft>
                          <a:spcPts val="0"/>
                        </a:spcAft>
                      </a:pPr>
                      <a:r>
                        <a:rPr lang="en-US" sz="1200" dirty="0">
                          <a:solidFill>
                            <a:srgbClr val="000000"/>
                          </a:solidFill>
                          <a:effectLst/>
                          <a:latin typeface="+mn-lt"/>
                          <a:ea typeface="Times New Roman"/>
                          <a:cs typeface="Times New Roman"/>
                        </a:rPr>
                        <a:t>2%</a:t>
                      </a:r>
                      <a:endParaRPr lang="en-US" sz="1200" dirty="0">
                        <a:effectLst/>
                        <a:latin typeface="+mn-lt"/>
                        <a:ea typeface="ＭＳ 明朝"/>
                        <a:cs typeface="Times New Roman"/>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extLst>
                  <a:ext uri="{0D108BD9-81ED-4DB2-BD59-A6C34878D82A}">
                    <a16:rowId xmlns:a16="http://schemas.microsoft.com/office/drawing/2014/main" xmlns="" val="2747353950"/>
                  </a:ext>
                </a:extLst>
              </a:tr>
              <a:tr h="193632">
                <a:tc>
                  <a:txBody>
                    <a:bodyPr/>
                    <a:lstStyle/>
                    <a:p>
                      <a:pPr marL="0" marR="0" algn="l">
                        <a:spcBef>
                          <a:spcPts val="0"/>
                        </a:spcBef>
                        <a:spcAft>
                          <a:spcPts val="0"/>
                        </a:spcAft>
                      </a:pPr>
                      <a:r>
                        <a:rPr lang="en-US" sz="1200">
                          <a:solidFill>
                            <a:srgbClr val="000000"/>
                          </a:solidFill>
                          <a:effectLst/>
                          <a:latin typeface="+mn-lt"/>
                          <a:ea typeface="Times New Roman"/>
                          <a:cs typeface="Times New Roman"/>
                        </a:rPr>
                        <a:t>Coast</a:t>
                      </a:r>
                      <a:endParaRPr lang="en-US" sz="1200">
                        <a:effectLst/>
                        <a:latin typeface="+mn-lt"/>
                        <a:ea typeface="ＭＳ 明朝"/>
                        <a:cs typeface="Times New Roman"/>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tc>
                  <a:txBody>
                    <a:bodyPr/>
                    <a:lstStyle/>
                    <a:p>
                      <a:pPr marL="0" marR="0" algn="ctr">
                        <a:spcBef>
                          <a:spcPts val="0"/>
                        </a:spcBef>
                        <a:spcAft>
                          <a:spcPts val="0"/>
                        </a:spcAft>
                      </a:pPr>
                      <a:r>
                        <a:rPr lang="en-US" sz="1200">
                          <a:solidFill>
                            <a:srgbClr val="000000"/>
                          </a:solidFill>
                          <a:effectLst/>
                          <a:latin typeface="+mn-lt"/>
                          <a:ea typeface="Times New Roman"/>
                          <a:cs typeface="Times New Roman"/>
                        </a:rPr>
                        <a:t>7%</a:t>
                      </a:r>
                      <a:endParaRPr lang="en-US" sz="1200">
                        <a:effectLst/>
                        <a:latin typeface="+mn-lt"/>
                        <a:ea typeface="ＭＳ 明朝"/>
                        <a:cs typeface="Times New Roman"/>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tc>
                  <a:txBody>
                    <a:bodyPr/>
                    <a:lstStyle/>
                    <a:p>
                      <a:pPr marL="0" marR="0" algn="l">
                        <a:spcBef>
                          <a:spcPts val="0"/>
                        </a:spcBef>
                        <a:spcAft>
                          <a:spcPts val="0"/>
                        </a:spcAft>
                      </a:pPr>
                      <a:r>
                        <a:rPr lang="en-US" sz="1200" dirty="0">
                          <a:solidFill>
                            <a:srgbClr val="000000"/>
                          </a:solidFill>
                          <a:effectLst/>
                          <a:latin typeface="+mn-lt"/>
                          <a:ea typeface="Times New Roman"/>
                          <a:cs typeface="Times New Roman"/>
                        </a:rPr>
                        <a:t>Mountains</a:t>
                      </a:r>
                      <a:endParaRPr lang="en-US" sz="1200" dirty="0">
                        <a:effectLst/>
                        <a:latin typeface="+mn-lt"/>
                        <a:ea typeface="ＭＳ 明朝"/>
                        <a:cs typeface="Times New Roman"/>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tc>
                  <a:txBody>
                    <a:bodyPr/>
                    <a:lstStyle/>
                    <a:p>
                      <a:pPr marL="0" marR="0" algn="ctr">
                        <a:spcBef>
                          <a:spcPts val="0"/>
                        </a:spcBef>
                        <a:spcAft>
                          <a:spcPts val="0"/>
                        </a:spcAft>
                      </a:pPr>
                      <a:r>
                        <a:rPr lang="en-US" sz="1200" dirty="0">
                          <a:solidFill>
                            <a:srgbClr val="000000"/>
                          </a:solidFill>
                          <a:effectLst/>
                          <a:latin typeface="+mn-lt"/>
                          <a:ea typeface="Times New Roman"/>
                          <a:cs typeface="Times New Roman"/>
                        </a:rPr>
                        <a:t>2%</a:t>
                      </a:r>
                      <a:endParaRPr lang="en-US" sz="1200" dirty="0">
                        <a:effectLst/>
                        <a:latin typeface="+mn-lt"/>
                        <a:ea typeface="ＭＳ 明朝"/>
                        <a:cs typeface="Times New Roman"/>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extLst>
                  <a:ext uri="{0D108BD9-81ED-4DB2-BD59-A6C34878D82A}">
                    <a16:rowId xmlns:a16="http://schemas.microsoft.com/office/drawing/2014/main" xmlns="" val="3867673586"/>
                  </a:ext>
                </a:extLst>
              </a:tr>
              <a:tr h="193632">
                <a:tc>
                  <a:txBody>
                    <a:bodyPr/>
                    <a:lstStyle/>
                    <a:p>
                      <a:pPr marL="0" marR="0" algn="l">
                        <a:spcBef>
                          <a:spcPts val="0"/>
                        </a:spcBef>
                        <a:spcAft>
                          <a:spcPts val="0"/>
                        </a:spcAft>
                      </a:pPr>
                      <a:r>
                        <a:rPr lang="en-US" sz="1200" dirty="0">
                          <a:solidFill>
                            <a:srgbClr val="000000"/>
                          </a:solidFill>
                          <a:effectLst/>
                          <a:latin typeface="+mn-lt"/>
                          <a:ea typeface="Times New Roman"/>
                          <a:cs typeface="Times New Roman"/>
                        </a:rPr>
                        <a:t>Liberal / Progressive</a:t>
                      </a:r>
                      <a:endParaRPr lang="en-US" sz="1200" dirty="0">
                        <a:effectLst/>
                        <a:latin typeface="+mn-lt"/>
                        <a:ea typeface="ＭＳ 明朝"/>
                        <a:cs typeface="Times New Roman"/>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tc>
                  <a:txBody>
                    <a:bodyPr/>
                    <a:lstStyle/>
                    <a:p>
                      <a:pPr marL="0" marR="0" algn="ctr">
                        <a:spcBef>
                          <a:spcPts val="0"/>
                        </a:spcBef>
                        <a:spcAft>
                          <a:spcPts val="0"/>
                        </a:spcAft>
                      </a:pPr>
                      <a:r>
                        <a:rPr lang="en-US" sz="1200" dirty="0">
                          <a:solidFill>
                            <a:srgbClr val="000000"/>
                          </a:solidFill>
                          <a:effectLst/>
                          <a:latin typeface="+mn-lt"/>
                          <a:ea typeface="Times New Roman"/>
                          <a:cs typeface="Times New Roman"/>
                        </a:rPr>
                        <a:t>5%</a:t>
                      </a:r>
                      <a:endParaRPr lang="en-US" sz="1200" dirty="0">
                        <a:effectLst/>
                        <a:latin typeface="+mn-lt"/>
                        <a:ea typeface="ＭＳ 明朝"/>
                        <a:cs typeface="Times New Roman"/>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tc>
                  <a:txBody>
                    <a:bodyPr/>
                    <a:lstStyle/>
                    <a:p>
                      <a:pPr marL="0" marR="0" algn="l">
                        <a:spcBef>
                          <a:spcPts val="0"/>
                        </a:spcBef>
                        <a:spcAft>
                          <a:spcPts val="0"/>
                        </a:spcAft>
                      </a:pPr>
                      <a:r>
                        <a:rPr lang="en-US" sz="1200" dirty="0">
                          <a:solidFill>
                            <a:srgbClr val="000000"/>
                          </a:solidFill>
                          <a:effectLst/>
                          <a:latin typeface="+mn-lt"/>
                          <a:ea typeface="Times New Roman"/>
                          <a:cs typeface="Times New Roman"/>
                        </a:rPr>
                        <a:t>Hiking / Hike</a:t>
                      </a:r>
                      <a:endParaRPr lang="en-US" sz="1200" dirty="0">
                        <a:effectLst/>
                        <a:latin typeface="+mn-lt"/>
                        <a:ea typeface="ＭＳ 明朝"/>
                        <a:cs typeface="Times New Roman"/>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tc>
                  <a:txBody>
                    <a:bodyPr/>
                    <a:lstStyle/>
                    <a:p>
                      <a:pPr marL="0" marR="0" algn="ctr">
                        <a:spcBef>
                          <a:spcPts val="0"/>
                        </a:spcBef>
                        <a:spcAft>
                          <a:spcPts val="0"/>
                        </a:spcAft>
                      </a:pPr>
                      <a:r>
                        <a:rPr lang="en-US" sz="1200" dirty="0">
                          <a:solidFill>
                            <a:srgbClr val="000000"/>
                          </a:solidFill>
                          <a:effectLst/>
                          <a:latin typeface="+mn-lt"/>
                          <a:ea typeface="Times New Roman"/>
                          <a:cs typeface="Times New Roman"/>
                        </a:rPr>
                        <a:t>2%</a:t>
                      </a:r>
                      <a:endParaRPr lang="en-US" sz="1200" dirty="0">
                        <a:effectLst/>
                        <a:latin typeface="+mn-lt"/>
                        <a:ea typeface="ＭＳ 明朝"/>
                        <a:cs typeface="Times New Roman"/>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extLst>
                  <a:ext uri="{0D108BD9-81ED-4DB2-BD59-A6C34878D82A}">
                    <a16:rowId xmlns:a16="http://schemas.microsoft.com/office/drawing/2014/main" xmlns="" val="2667736501"/>
                  </a:ext>
                </a:extLst>
              </a:tr>
              <a:tr h="193632">
                <a:tc>
                  <a:txBody>
                    <a:bodyPr/>
                    <a:lstStyle/>
                    <a:p>
                      <a:pPr marL="0" marR="0" algn="l">
                        <a:spcBef>
                          <a:spcPts val="0"/>
                        </a:spcBef>
                        <a:spcAft>
                          <a:spcPts val="0"/>
                        </a:spcAft>
                      </a:pPr>
                      <a:r>
                        <a:rPr lang="en-US" sz="1200" dirty="0">
                          <a:solidFill>
                            <a:srgbClr val="000000"/>
                          </a:solidFill>
                          <a:effectLst/>
                          <a:latin typeface="+mn-lt"/>
                          <a:ea typeface="Times New Roman"/>
                          <a:cs typeface="Times New Roman"/>
                        </a:rPr>
                        <a:t>College / University</a:t>
                      </a:r>
                      <a:endParaRPr lang="en-US" sz="1200" dirty="0">
                        <a:effectLst/>
                        <a:latin typeface="+mn-lt"/>
                        <a:ea typeface="ＭＳ 明朝"/>
                        <a:cs typeface="Times New Roman"/>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lnB w="12700" cap="flat" cmpd="sng" algn="ctr">
                      <a:solidFill>
                        <a:srgbClr val="F9A134"/>
                      </a:solidFill>
                      <a:prstDash val="solid"/>
                      <a:round/>
                      <a:headEnd type="none" w="med" len="med"/>
                      <a:tailEnd type="none" w="med" len="med"/>
                    </a:lnB>
                    <a:solidFill>
                      <a:srgbClr val="FEF0DE"/>
                    </a:solidFill>
                  </a:tcPr>
                </a:tc>
                <a:tc>
                  <a:txBody>
                    <a:bodyPr/>
                    <a:lstStyle/>
                    <a:p>
                      <a:pPr marL="0" marR="0" algn="ctr">
                        <a:spcBef>
                          <a:spcPts val="0"/>
                        </a:spcBef>
                        <a:spcAft>
                          <a:spcPts val="0"/>
                        </a:spcAft>
                      </a:pPr>
                      <a:r>
                        <a:rPr lang="en-US" sz="1200" dirty="0">
                          <a:solidFill>
                            <a:srgbClr val="000000"/>
                          </a:solidFill>
                          <a:effectLst/>
                          <a:latin typeface="+mn-lt"/>
                          <a:ea typeface="Times New Roman"/>
                          <a:cs typeface="Times New Roman"/>
                        </a:rPr>
                        <a:t>5%</a:t>
                      </a:r>
                      <a:endParaRPr lang="en-US" sz="1200" dirty="0">
                        <a:effectLst/>
                        <a:latin typeface="+mn-lt"/>
                        <a:ea typeface="ＭＳ 明朝"/>
                        <a:cs typeface="Times New Roman"/>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lnB w="12700" cap="flat" cmpd="sng" algn="ctr">
                      <a:solidFill>
                        <a:srgbClr val="F9A134"/>
                      </a:solidFill>
                      <a:prstDash val="solid"/>
                      <a:round/>
                      <a:headEnd type="none" w="med" len="med"/>
                      <a:tailEnd type="none" w="med" len="med"/>
                    </a:lnB>
                    <a:solidFill>
                      <a:srgbClr val="FEF0DE"/>
                    </a:solidFill>
                  </a:tcPr>
                </a:tc>
                <a:tc>
                  <a:txBody>
                    <a:bodyPr/>
                    <a:lstStyle/>
                    <a:p>
                      <a:pPr marL="0" marR="0" algn="l">
                        <a:spcBef>
                          <a:spcPts val="0"/>
                        </a:spcBef>
                        <a:spcAft>
                          <a:spcPts val="0"/>
                        </a:spcAft>
                      </a:pPr>
                      <a:r>
                        <a:rPr lang="en-US" sz="1200" dirty="0">
                          <a:solidFill>
                            <a:srgbClr val="000000"/>
                          </a:solidFill>
                          <a:effectLst/>
                          <a:latin typeface="+mn-lt"/>
                          <a:ea typeface="Times New Roman"/>
                          <a:cs typeface="Times New Roman"/>
                        </a:rPr>
                        <a:t>Wine</a:t>
                      </a:r>
                      <a:endParaRPr lang="en-US" sz="1200" dirty="0">
                        <a:effectLst/>
                        <a:latin typeface="+mn-lt"/>
                        <a:ea typeface="ＭＳ 明朝"/>
                        <a:cs typeface="Times New Roman"/>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lnB w="12700" cap="flat" cmpd="sng" algn="ctr">
                      <a:solidFill>
                        <a:srgbClr val="F9A134"/>
                      </a:solidFill>
                      <a:prstDash val="solid"/>
                      <a:round/>
                      <a:headEnd type="none" w="med" len="med"/>
                      <a:tailEnd type="none" w="med" len="med"/>
                    </a:lnB>
                    <a:solidFill>
                      <a:srgbClr val="FEF0DE"/>
                    </a:solidFill>
                  </a:tcPr>
                </a:tc>
                <a:tc>
                  <a:txBody>
                    <a:bodyPr/>
                    <a:lstStyle/>
                    <a:p>
                      <a:pPr marL="0" marR="0" algn="ctr">
                        <a:spcBef>
                          <a:spcPts val="0"/>
                        </a:spcBef>
                        <a:spcAft>
                          <a:spcPts val="0"/>
                        </a:spcAft>
                      </a:pPr>
                      <a:r>
                        <a:rPr lang="en-US" sz="1200" dirty="0">
                          <a:solidFill>
                            <a:srgbClr val="000000"/>
                          </a:solidFill>
                          <a:effectLst/>
                          <a:latin typeface="+mn-lt"/>
                          <a:ea typeface="Times New Roman"/>
                          <a:cs typeface="Times New Roman"/>
                        </a:rPr>
                        <a:t>2%</a:t>
                      </a:r>
                      <a:endParaRPr lang="en-US" sz="1200" dirty="0">
                        <a:effectLst/>
                        <a:latin typeface="+mn-lt"/>
                        <a:ea typeface="ＭＳ 明朝"/>
                        <a:cs typeface="Times New Roman"/>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lnB w="12700" cap="flat" cmpd="sng" algn="ctr">
                      <a:solidFill>
                        <a:srgbClr val="F9A134"/>
                      </a:solidFill>
                      <a:prstDash val="solid"/>
                      <a:round/>
                      <a:headEnd type="none" w="med" len="med"/>
                      <a:tailEnd type="none" w="med" len="med"/>
                    </a:lnB>
                    <a:solidFill>
                      <a:srgbClr val="FEF0DE"/>
                    </a:solidFill>
                  </a:tcPr>
                </a:tc>
                <a:extLst>
                  <a:ext uri="{0D108BD9-81ED-4DB2-BD59-A6C34878D82A}">
                    <a16:rowId xmlns:a16="http://schemas.microsoft.com/office/drawing/2014/main" xmlns="" val="2702787110"/>
                  </a:ext>
                </a:extLst>
              </a:tr>
            </a:tbl>
          </a:graphicData>
        </a:graphic>
      </p:graphicFrame>
      <p:grpSp>
        <p:nvGrpSpPr>
          <p:cNvPr id="13" name="Group 12">
            <a:extLst>
              <a:ext uri="{FF2B5EF4-FFF2-40B4-BE49-F238E27FC236}">
                <a16:creationId xmlns:a16="http://schemas.microsoft.com/office/drawing/2014/main" xmlns="" id="{EECFD06E-EF41-014B-8D29-7E6722E8A155}"/>
              </a:ext>
            </a:extLst>
          </p:cNvPr>
          <p:cNvGrpSpPr/>
          <p:nvPr/>
        </p:nvGrpSpPr>
        <p:grpSpPr>
          <a:xfrm>
            <a:off x="304800" y="972476"/>
            <a:ext cx="685800" cy="685800"/>
            <a:chOff x="310414" y="2809964"/>
            <a:chExt cx="914400" cy="914400"/>
          </a:xfrm>
        </p:grpSpPr>
        <p:sp>
          <p:nvSpPr>
            <p:cNvPr id="14" name="Oval 13">
              <a:extLst>
                <a:ext uri="{FF2B5EF4-FFF2-40B4-BE49-F238E27FC236}">
                  <a16:creationId xmlns:a16="http://schemas.microsoft.com/office/drawing/2014/main" xmlns="" id="{0DB63961-3463-9541-B8F0-4E905A56C5FC}"/>
                </a:ext>
              </a:extLst>
            </p:cNvPr>
            <p:cNvSpPr/>
            <p:nvPr/>
          </p:nvSpPr>
          <p:spPr>
            <a:xfrm>
              <a:off x="310414" y="2809964"/>
              <a:ext cx="914400" cy="91440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5" name="Picture 14">
              <a:extLst>
                <a:ext uri="{FF2B5EF4-FFF2-40B4-BE49-F238E27FC236}">
                  <a16:creationId xmlns:a16="http://schemas.microsoft.com/office/drawing/2014/main" xmlns="" id="{1ADB695D-E385-2442-A293-DD4058E140AF}"/>
                </a:ext>
              </a:extLst>
            </p:cNvPr>
            <p:cNvPicPr>
              <a:picLocks/>
            </p:cNvPicPr>
            <p:nvPr/>
          </p:nvPicPr>
          <p:blipFill>
            <a:blip r:embed="rId3">
              <a:biLevel thresh="25000"/>
            </a:blip>
            <a:stretch>
              <a:fillRect/>
            </a:stretch>
          </p:blipFill>
          <p:spPr>
            <a:xfrm>
              <a:off x="442135" y="2903280"/>
              <a:ext cx="650959" cy="650959"/>
            </a:xfrm>
            <a:prstGeom prst="rect">
              <a:avLst/>
            </a:prstGeom>
          </p:spPr>
        </p:pic>
      </p:grpSp>
    </p:spTree>
    <p:extLst>
      <p:ext uri="{BB962C8B-B14F-4D97-AF65-F5344CB8AC3E}">
        <p14:creationId xmlns:p14="http://schemas.microsoft.com/office/powerpoint/2010/main" val="3031606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Pentagon 12">
            <a:extLst>
              <a:ext uri="{FF2B5EF4-FFF2-40B4-BE49-F238E27FC236}">
                <a16:creationId xmlns:a16="http://schemas.microsoft.com/office/drawing/2014/main" xmlns="" id="{3E010D21-69D9-2945-9AFA-B5CEBD324704}"/>
              </a:ext>
            </a:extLst>
          </p:cNvPr>
          <p:cNvSpPr/>
          <p:nvPr/>
        </p:nvSpPr>
        <p:spPr>
          <a:xfrm>
            <a:off x="5105400" y="2146822"/>
            <a:ext cx="3810000" cy="2405155"/>
          </a:xfrm>
          <a:prstGeom prst="homePlate">
            <a:avLst>
              <a:gd name="adj" fmla="val 380"/>
            </a:avLst>
          </a:prstGeom>
          <a:solidFill>
            <a:srgbClr val="D5EDF4"/>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t"/>
          <a:lstStyle/>
          <a:p>
            <a:pPr marL="129773" indent="-129773">
              <a:spcAft>
                <a:spcPts val="450"/>
              </a:spcAft>
              <a:buFont typeface="Corbel" pitchFamily="34" charset="0"/>
              <a:buChar char="›"/>
            </a:pPr>
            <a:endParaRPr lang="en-US" sz="1400" dirty="0">
              <a:solidFill>
                <a:schemeClr val="tx1"/>
              </a:solidFill>
            </a:endParaRPr>
          </a:p>
        </p:txBody>
      </p:sp>
      <p:sp>
        <p:nvSpPr>
          <p:cNvPr id="18" name="TextBox 17">
            <a:extLst>
              <a:ext uri="{FF2B5EF4-FFF2-40B4-BE49-F238E27FC236}">
                <a16:creationId xmlns:a16="http://schemas.microsoft.com/office/drawing/2014/main" xmlns="" id="{42B29132-4DEF-41BF-8711-C75B24B45657}"/>
              </a:ext>
            </a:extLst>
          </p:cNvPr>
          <p:cNvSpPr txBox="1"/>
          <p:nvPr/>
        </p:nvSpPr>
        <p:spPr>
          <a:xfrm>
            <a:off x="295982" y="437069"/>
            <a:ext cx="6578268" cy="317395"/>
          </a:xfrm>
          <a:prstGeom prst="rect">
            <a:avLst/>
          </a:prstGeom>
          <a:noFill/>
        </p:spPr>
        <p:txBody>
          <a:bodyPr wrap="square" rtlCol="0">
            <a:spAutoFit/>
          </a:bodyPr>
          <a:lstStyle/>
          <a:p>
            <a:pPr>
              <a:lnSpc>
                <a:spcPct val="110000"/>
              </a:lnSpc>
            </a:pPr>
            <a:r>
              <a:rPr lang="en-US" sz="1400" b="1" dirty="0">
                <a:solidFill>
                  <a:schemeClr val="tx2"/>
                </a:solidFill>
              </a:rPr>
              <a:t>Bay Area Negative Initial Thoughts of Santa Cruz County</a:t>
            </a:r>
            <a:endParaRPr lang="en-US" sz="1400" dirty="0"/>
          </a:p>
        </p:txBody>
      </p:sp>
      <p:sp>
        <p:nvSpPr>
          <p:cNvPr id="19" name="TextBox 18">
            <a:extLst>
              <a:ext uri="{FF2B5EF4-FFF2-40B4-BE49-F238E27FC236}">
                <a16:creationId xmlns:a16="http://schemas.microsoft.com/office/drawing/2014/main" xmlns="" id="{B83D3C5A-2059-45E5-AD19-2740D03A625E}"/>
              </a:ext>
            </a:extLst>
          </p:cNvPr>
          <p:cNvSpPr txBox="1"/>
          <p:nvPr/>
        </p:nvSpPr>
        <p:spPr>
          <a:xfrm>
            <a:off x="1143000" y="832746"/>
            <a:ext cx="7772400" cy="954107"/>
          </a:xfrm>
          <a:prstGeom prst="rect">
            <a:avLst/>
          </a:prstGeom>
          <a:noFill/>
        </p:spPr>
        <p:txBody>
          <a:bodyPr wrap="square" rtlCol="0">
            <a:spAutoFit/>
          </a:bodyPr>
          <a:lstStyle/>
          <a:p>
            <a:pPr algn="ctr"/>
            <a:r>
              <a:rPr lang="en-US" sz="1400" b="1" dirty="0">
                <a:solidFill>
                  <a:schemeClr val="accent1">
                    <a:lumMod val="75000"/>
                  </a:schemeClr>
                </a:solidFill>
              </a:rPr>
              <a:t>The rest of this short survey will be about travel to the city of Santa Cruz and Santa Cruz County. Before we ask specific questions, what are your impressions of the Santa Cruz area as a tourism destination? Please list up to two positive impressions and </a:t>
            </a:r>
            <a:r>
              <a:rPr lang="en-US" sz="1400" b="1" dirty="0">
                <a:solidFill>
                  <a:srgbClr val="A95129"/>
                </a:solidFill>
              </a:rPr>
              <a:t>two negative impressions </a:t>
            </a:r>
            <a:r>
              <a:rPr lang="en-US" sz="1400" b="1" dirty="0">
                <a:solidFill>
                  <a:schemeClr val="accent1">
                    <a:lumMod val="75000"/>
                  </a:schemeClr>
                </a:solidFill>
              </a:rPr>
              <a:t>you have about Santa Cruz, based on all that you know or have seen or heard from friends, family or the media.</a:t>
            </a:r>
          </a:p>
        </p:txBody>
      </p:sp>
      <p:sp>
        <p:nvSpPr>
          <p:cNvPr id="12" name="TextBox 11">
            <a:extLst>
              <a:ext uri="{FF2B5EF4-FFF2-40B4-BE49-F238E27FC236}">
                <a16:creationId xmlns:a16="http://schemas.microsoft.com/office/drawing/2014/main" xmlns="" id="{2DF7758C-6BAA-437B-8DD0-F61F85F84918}"/>
              </a:ext>
            </a:extLst>
          </p:cNvPr>
          <p:cNvSpPr txBox="1"/>
          <p:nvPr/>
        </p:nvSpPr>
        <p:spPr>
          <a:xfrm>
            <a:off x="58597" y="4781550"/>
            <a:ext cx="2694969" cy="207749"/>
          </a:xfrm>
          <a:prstGeom prst="rect">
            <a:avLst/>
          </a:prstGeom>
          <a:noFill/>
        </p:spPr>
        <p:txBody>
          <a:bodyPr wrap="none" rtlCol="0">
            <a:spAutoFit/>
          </a:bodyPr>
          <a:lstStyle/>
          <a:p>
            <a:r>
              <a:rPr lang="en-US" sz="750" dirty="0"/>
              <a:t>Base: 480 Bay Area LGBTQ residents participated in the exercise</a:t>
            </a:r>
          </a:p>
        </p:txBody>
      </p:sp>
      <p:graphicFrame>
        <p:nvGraphicFramePr>
          <p:cNvPr id="2" name="Table 1">
            <a:extLst>
              <a:ext uri="{FF2B5EF4-FFF2-40B4-BE49-F238E27FC236}">
                <a16:creationId xmlns:a16="http://schemas.microsoft.com/office/drawing/2014/main" xmlns="" id="{59A91350-5EFC-4AD5-B91E-343B63B954F0}"/>
              </a:ext>
            </a:extLst>
          </p:cNvPr>
          <p:cNvGraphicFramePr>
            <a:graphicFrameLocks noGrp="1"/>
          </p:cNvGraphicFramePr>
          <p:nvPr>
            <p:extLst>
              <p:ext uri="{D42A27DB-BD31-4B8C-83A1-F6EECF244321}">
                <p14:modId xmlns:p14="http://schemas.microsoft.com/office/powerpoint/2010/main" val="2337647709"/>
              </p:ext>
            </p:extLst>
          </p:nvPr>
        </p:nvGraphicFramePr>
        <p:xfrm>
          <a:off x="394773" y="2111356"/>
          <a:ext cx="4535168" cy="2378379"/>
        </p:xfrm>
        <a:graphic>
          <a:graphicData uri="http://schemas.openxmlformats.org/drawingml/2006/table">
            <a:tbl>
              <a:tblPr>
                <a:tableStyleId>{5C22544A-7EE6-4342-B048-85BDC9FD1C3A}</a:tableStyleId>
              </a:tblPr>
              <a:tblGrid>
                <a:gridCol w="3589431">
                  <a:extLst>
                    <a:ext uri="{9D8B030D-6E8A-4147-A177-3AD203B41FA5}">
                      <a16:colId xmlns:a16="http://schemas.microsoft.com/office/drawing/2014/main" xmlns="" val="776777769"/>
                    </a:ext>
                  </a:extLst>
                </a:gridCol>
                <a:gridCol w="945737">
                  <a:extLst>
                    <a:ext uri="{9D8B030D-6E8A-4147-A177-3AD203B41FA5}">
                      <a16:colId xmlns:a16="http://schemas.microsoft.com/office/drawing/2014/main" xmlns="" val="3990213704"/>
                    </a:ext>
                  </a:extLst>
                </a:gridCol>
              </a:tblGrid>
              <a:tr h="371519">
                <a:tc>
                  <a:txBody>
                    <a:bodyPr/>
                    <a:lstStyle/>
                    <a:p>
                      <a:pPr marL="0" marR="0" algn="ctr">
                        <a:lnSpc>
                          <a:spcPct val="107000"/>
                        </a:lnSpc>
                        <a:spcBef>
                          <a:spcPts val="0"/>
                        </a:spcBef>
                        <a:spcAft>
                          <a:spcPts val="0"/>
                        </a:spcAft>
                      </a:pPr>
                      <a:r>
                        <a:rPr lang="en-US" sz="1100" b="1" dirty="0">
                          <a:solidFill>
                            <a:schemeClr val="accent5"/>
                          </a:solidFill>
                          <a:effectLst/>
                          <a:latin typeface="+mn-lt"/>
                        </a:rPr>
                        <a:t>Negative Impressions</a:t>
                      </a:r>
                      <a:endParaRPr lang="en-US" sz="1100" b="1" dirty="0">
                        <a:solidFill>
                          <a:schemeClr val="accent5"/>
                        </a:solidFill>
                        <a:effectLst/>
                        <a:latin typeface="+mn-lt"/>
                        <a:ea typeface="DengXian" panose="02010600030101010101" pitchFamily="2" charset="-122"/>
                        <a:cs typeface="Times New Roman" panose="02020603050405020304" pitchFamily="18" charset="0"/>
                      </a:endParaRPr>
                    </a:p>
                  </a:txBody>
                  <a:tcPr marL="49970" marR="49970" marT="0" marB="0" anchor="ctr">
                    <a:lnL w="12700" cap="flat" cmpd="sng" algn="ctr">
                      <a:solidFill>
                        <a:scrgbClr r="0" g="0" b="0"/>
                      </a:solidFill>
                      <a:prstDash val="solid"/>
                      <a:round/>
                      <a:headEnd type="none" w="med" len="med"/>
                      <a:tailEnd type="none" w="med" len="med"/>
                    </a:lnL>
                    <a:lnR w="12700" cap="flat" cmpd="sng" algn="ctr">
                      <a:solidFill>
                        <a:srgbClr val="F9A134"/>
                      </a:solidFill>
                      <a:prstDash val="solid"/>
                      <a:round/>
                      <a:headEnd type="none" w="med" len="med"/>
                      <a:tailEnd type="none" w="med" len="med"/>
                    </a:lnR>
                    <a:lnT w="12700" cap="flat" cmpd="sng" algn="ctr">
                      <a:solidFill>
                        <a:scrgbClr r="0" g="0" b="0"/>
                      </a:solidFill>
                      <a:prstDash val="solid"/>
                      <a:round/>
                      <a:headEnd type="none" w="med" len="med"/>
                      <a:tailEnd type="none" w="med" len="med"/>
                    </a:lnT>
                    <a:noFill/>
                  </a:tcPr>
                </a:tc>
                <a:tc>
                  <a:txBody>
                    <a:bodyPr/>
                    <a:lstStyle/>
                    <a:p>
                      <a:pPr marL="0" marR="0" algn="ctr">
                        <a:lnSpc>
                          <a:spcPct val="107000"/>
                        </a:lnSpc>
                        <a:spcBef>
                          <a:spcPts val="0"/>
                        </a:spcBef>
                        <a:spcAft>
                          <a:spcPts val="0"/>
                        </a:spcAft>
                      </a:pPr>
                      <a:r>
                        <a:rPr lang="en-US" sz="600" dirty="0">
                          <a:effectLst/>
                          <a:latin typeface="+mn-lt"/>
                        </a:rPr>
                        <a:t>% of those</a:t>
                      </a:r>
                      <a:r>
                        <a:rPr lang="en-US" sz="600" baseline="0" dirty="0">
                          <a:effectLst/>
                          <a:latin typeface="+mn-lt"/>
                        </a:rPr>
                        <a:t> participating</a:t>
                      </a:r>
                    </a:p>
                    <a:p>
                      <a:pPr marL="0" marR="0" algn="ctr">
                        <a:lnSpc>
                          <a:spcPct val="107000"/>
                        </a:lnSpc>
                        <a:spcBef>
                          <a:spcPts val="0"/>
                        </a:spcBef>
                        <a:spcAft>
                          <a:spcPts val="0"/>
                        </a:spcAft>
                      </a:pPr>
                      <a:r>
                        <a:rPr lang="en-US" sz="600" baseline="0" dirty="0">
                          <a:effectLst/>
                          <a:latin typeface="+mn-lt"/>
                          <a:ea typeface="DengXian" panose="02010600030101010101" pitchFamily="2" charset="-122"/>
                          <a:cs typeface="Times New Roman" panose="02020603050405020304" pitchFamily="18" charset="0"/>
                        </a:rPr>
                        <a:t>In exercise</a:t>
                      </a:r>
                      <a:endParaRPr lang="en-US" sz="600" dirty="0">
                        <a:effectLst/>
                        <a:latin typeface="+mn-lt"/>
                        <a:ea typeface="DengXian" panose="02010600030101010101" pitchFamily="2" charset="-122"/>
                        <a:cs typeface="Times New Roman" panose="02020603050405020304" pitchFamily="18" charset="0"/>
                      </a:endParaRPr>
                    </a:p>
                  </a:txBody>
                  <a:tcPr marL="49970" marR="49970"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lnT w="12700" cap="flat" cmpd="sng" algn="ctr">
                      <a:solidFill>
                        <a:scrgbClr r="0" g="0" b="0"/>
                      </a:solidFill>
                      <a:prstDash val="solid"/>
                      <a:round/>
                      <a:headEnd type="none" w="med" len="med"/>
                      <a:tailEnd type="none" w="med" len="med"/>
                    </a:lnT>
                    <a:solidFill>
                      <a:srgbClr val="F9A134"/>
                    </a:solidFill>
                  </a:tcPr>
                </a:tc>
                <a:extLst>
                  <a:ext uri="{0D108BD9-81ED-4DB2-BD59-A6C34878D82A}">
                    <a16:rowId xmlns:a16="http://schemas.microsoft.com/office/drawing/2014/main" xmlns="" val="2225004741"/>
                  </a:ext>
                </a:extLst>
              </a:tr>
              <a:tr h="219425">
                <a:tc>
                  <a:txBody>
                    <a:bodyPr/>
                    <a:lstStyle/>
                    <a:p>
                      <a:pPr marL="0" marR="0">
                        <a:spcBef>
                          <a:spcPts val="0"/>
                        </a:spcBef>
                        <a:spcAft>
                          <a:spcPts val="0"/>
                        </a:spcAft>
                      </a:pPr>
                      <a:r>
                        <a:rPr lang="en-US" sz="1200" dirty="0">
                          <a:solidFill>
                            <a:srgbClr val="000000"/>
                          </a:solidFill>
                          <a:effectLst/>
                          <a:latin typeface="+mn-lt"/>
                          <a:ea typeface="Times New Roman"/>
                          <a:cs typeface="Times New Roman"/>
                        </a:rPr>
                        <a:t>Traffic (especially</a:t>
                      </a:r>
                      <a:r>
                        <a:rPr lang="en-US" sz="1200" baseline="0" dirty="0">
                          <a:solidFill>
                            <a:srgbClr val="000000"/>
                          </a:solidFill>
                          <a:effectLst/>
                          <a:latin typeface="+mn-lt"/>
                          <a:ea typeface="Times New Roman"/>
                          <a:cs typeface="Times New Roman"/>
                        </a:rPr>
                        <a:t> getting there)</a:t>
                      </a:r>
                      <a:r>
                        <a:rPr lang="en-US" sz="1200" dirty="0">
                          <a:solidFill>
                            <a:srgbClr val="000000"/>
                          </a:solidFill>
                          <a:effectLst/>
                          <a:latin typeface="+mn-lt"/>
                          <a:ea typeface="Times New Roman"/>
                          <a:cs typeface="Times New Roman"/>
                        </a:rPr>
                        <a:t> / Too far to get there</a:t>
                      </a:r>
                      <a:endParaRPr lang="en-US" sz="1200" dirty="0">
                        <a:effectLst/>
                        <a:latin typeface="+mn-lt"/>
                        <a:ea typeface="ＭＳ 明朝"/>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tc>
                  <a:txBody>
                    <a:bodyPr/>
                    <a:lstStyle/>
                    <a:p>
                      <a:pPr marL="0" marR="0" algn="ctr">
                        <a:spcBef>
                          <a:spcPts val="0"/>
                        </a:spcBef>
                        <a:spcAft>
                          <a:spcPts val="0"/>
                        </a:spcAft>
                      </a:pPr>
                      <a:r>
                        <a:rPr lang="en-US" sz="1200" dirty="0">
                          <a:solidFill>
                            <a:srgbClr val="000000"/>
                          </a:solidFill>
                          <a:effectLst/>
                          <a:latin typeface="+mn-lt"/>
                          <a:ea typeface="Times New Roman"/>
                          <a:cs typeface="Times New Roman"/>
                        </a:rPr>
                        <a:t>21%</a:t>
                      </a:r>
                      <a:endParaRPr lang="en-US" sz="1200" dirty="0">
                        <a:effectLst/>
                        <a:latin typeface="+mn-lt"/>
                        <a:ea typeface="ＭＳ 明朝"/>
                        <a:cs typeface="Times New Roman"/>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extLst>
                  <a:ext uri="{0D108BD9-81ED-4DB2-BD59-A6C34878D82A}">
                    <a16:rowId xmlns:a16="http://schemas.microsoft.com/office/drawing/2014/main" xmlns="" val="2904511161"/>
                  </a:ext>
                </a:extLst>
              </a:tr>
              <a:tr h="251460">
                <a:tc>
                  <a:txBody>
                    <a:bodyPr/>
                    <a:lstStyle/>
                    <a:p>
                      <a:pPr marL="0" marR="0">
                        <a:spcBef>
                          <a:spcPts val="0"/>
                        </a:spcBef>
                        <a:spcAft>
                          <a:spcPts val="0"/>
                        </a:spcAft>
                      </a:pPr>
                      <a:r>
                        <a:rPr lang="en-US" sz="1200" dirty="0">
                          <a:solidFill>
                            <a:srgbClr val="000000"/>
                          </a:solidFill>
                          <a:effectLst/>
                          <a:latin typeface="+mn-lt"/>
                          <a:ea typeface="Times New Roman"/>
                          <a:cs typeface="Times New Roman"/>
                        </a:rPr>
                        <a:t>Crowded (especially Boardwalk Area)</a:t>
                      </a:r>
                      <a:endParaRPr lang="en-US" sz="1200" dirty="0">
                        <a:effectLst/>
                        <a:latin typeface="+mn-lt"/>
                        <a:ea typeface="ＭＳ 明朝"/>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tc>
                  <a:txBody>
                    <a:bodyPr/>
                    <a:lstStyle/>
                    <a:p>
                      <a:pPr marL="0" marR="0" algn="ctr">
                        <a:spcBef>
                          <a:spcPts val="0"/>
                        </a:spcBef>
                        <a:spcAft>
                          <a:spcPts val="0"/>
                        </a:spcAft>
                      </a:pPr>
                      <a:r>
                        <a:rPr lang="en-US" sz="1200">
                          <a:solidFill>
                            <a:srgbClr val="000000"/>
                          </a:solidFill>
                          <a:effectLst/>
                          <a:latin typeface="+mn-lt"/>
                          <a:ea typeface="Times New Roman"/>
                          <a:cs typeface="Times New Roman"/>
                        </a:rPr>
                        <a:t>17%</a:t>
                      </a:r>
                      <a:endParaRPr lang="en-US" sz="1200">
                        <a:effectLst/>
                        <a:latin typeface="+mn-lt"/>
                        <a:ea typeface="ＭＳ 明朝"/>
                        <a:cs typeface="Times New Roman"/>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extLst>
                  <a:ext uri="{0D108BD9-81ED-4DB2-BD59-A6C34878D82A}">
                    <a16:rowId xmlns:a16="http://schemas.microsoft.com/office/drawing/2014/main" xmlns="" val="3937721362"/>
                  </a:ext>
                </a:extLst>
              </a:tr>
              <a:tr h="219425">
                <a:tc>
                  <a:txBody>
                    <a:bodyPr/>
                    <a:lstStyle/>
                    <a:p>
                      <a:pPr marL="0" marR="0">
                        <a:spcBef>
                          <a:spcPts val="0"/>
                        </a:spcBef>
                        <a:spcAft>
                          <a:spcPts val="0"/>
                        </a:spcAft>
                      </a:pPr>
                      <a:r>
                        <a:rPr lang="en-US" sz="1200" dirty="0">
                          <a:solidFill>
                            <a:srgbClr val="000000"/>
                          </a:solidFill>
                          <a:effectLst/>
                          <a:latin typeface="+mn-lt"/>
                          <a:ea typeface="Times New Roman"/>
                          <a:cs typeface="Times New Roman"/>
                        </a:rPr>
                        <a:t>Homeless / Panhandlers</a:t>
                      </a:r>
                      <a:endParaRPr lang="en-US" sz="1200" dirty="0">
                        <a:effectLst/>
                        <a:latin typeface="+mn-lt"/>
                        <a:ea typeface="ＭＳ 明朝"/>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tc>
                  <a:txBody>
                    <a:bodyPr/>
                    <a:lstStyle/>
                    <a:p>
                      <a:pPr marL="0" marR="0" algn="ctr">
                        <a:spcBef>
                          <a:spcPts val="0"/>
                        </a:spcBef>
                        <a:spcAft>
                          <a:spcPts val="0"/>
                        </a:spcAft>
                      </a:pPr>
                      <a:r>
                        <a:rPr lang="en-US" sz="1200">
                          <a:solidFill>
                            <a:srgbClr val="000000"/>
                          </a:solidFill>
                          <a:effectLst/>
                          <a:latin typeface="+mn-lt"/>
                          <a:ea typeface="Times New Roman"/>
                          <a:cs typeface="Times New Roman"/>
                        </a:rPr>
                        <a:t>14%</a:t>
                      </a:r>
                      <a:endParaRPr lang="en-US" sz="1200">
                        <a:effectLst/>
                        <a:latin typeface="+mn-lt"/>
                        <a:ea typeface="ＭＳ 明朝"/>
                        <a:cs typeface="Times New Roman"/>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extLst>
                  <a:ext uri="{0D108BD9-81ED-4DB2-BD59-A6C34878D82A}">
                    <a16:rowId xmlns:a16="http://schemas.microsoft.com/office/drawing/2014/main" xmlns="" val="1536795668"/>
                  </a:ext>
                </a:extLst>
              </a:tr>
              <a:tr h="219425">
                <a:tc>
                  <a:txBody>
                    <a:bodyPr/>
                    <a:lstStyle/>
                    <a:p>
                      <a:pPr marL="0" marR="0">
                        <a:spcBef>
                          <a:spcPts val="0"/>
                        </a:spcBef>
                        <a:spcAft>
                          <a:spcPts val="0"/>
                        </a:spcAft>
                      </a:pPr>
                      <a:r>
                        <a:rPr lang="en-US" sz="1200" dirty="0">
                          <a:solidFill>
                            <a:srgbClr val="000000"/>
                          </a:solidFill>
                          <a:effectLst/>
                          <a:latin typeface="+mn-lt"/>
                          <a:ea typeface="Times New Roman"/>
                          <a:cs typeface="Times New Roman"/>
                        </a:rPr>
                        <a:t>Expensive / costs / pricey</a:t>
                      </a:r>
                      <a:endParaRPr lang="en-US" sz="1200" dirty="0">
                        <a:effectLst/>
                        <a:latin typeface="+mn-lt"/>
                        <a:ea typeface="ＭＳ 明朝"/>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tc>
                  <a:txBody>
                    <a:bodyPr/>
                    <a:lstStyle/>
                    <a:p>
                      <a:pPr marL="0" marR="0" algn="ctr">
                        <a:spcBef>
                          <a:spcPts val="0"/>
                        </a:spcBef>
                        <a:spcAft>
                          <a:spcPts val="0"/>
                        </a:spcAft>
                      </a:pPr>
                      <a:r>
                        <a:rPr lang="en-US" sz="1200">
                          <a:solidFill>
                            <a:srgbClr val="000000"/>
                          </a:solidFill>
                          <a:effectLst/>
                          <a:latin typeface="+mn-lt"/>
                          <a:ea typeface="Times New Roman"/>
                          <a:cs typeface="Times New Roman"/>
                        </a:rPr>
                        <a:t>11%</a:t>
                      </a:r>
                      <a:endParaRPr lang="en-US" sz="1200">
                        <a:effectLst/>
                        <a:latin typeface="+mn-lt"/>
                        <a:ea typeface="ＭＳ 明朝"/>
                        <a:cs typeface="Times New Roman"/>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extLst>
                  <a:ext uri="{0D108BD9-81ED-4DB2-BD59-A6C34878D82A}">
                    <a16:rowId xmlns:a16="http://schemas.microsoft.com/office/drawing/2014/main" xmlns="" val="1159992795"/>
                  </a:ext>
                </a:extLst>
              </a:tr>
              <a:tr h="219425">
                <a:tc>
                  <a:txBody>
                    <a:bodyPr/>
                    <a:lstStyle/>
                    <a:p>
                      <a:pPr marL="0" marR="0">
                        <a:spcBef>
                          <a:spcPts val="0"/>
                        </a:spcBef>
                        <a:spcAft>
                          <a:spcPts val="0"/>
                        </a:spcAft>
                      </a:pPr>
                      <a:r>
                        <a:rPr lang="en-US" sz="1200" dirty="0">
                          <a:solidFill>
                            <a:srgbClr val="000000"/>
                          </a:solidFill>
                          <a:effectLst/>
                          <a:latin typeface="+mn-lt"/>
                          <a:ea typeface="Times New Roman"/>
                          <a:cs typeface="Times New Roman"/>
                        </a:rPr>
                        <a:t>Touristy</a:t>
                      </a:r>
                      <a:endParaRPr lang="en-US" sz="1200" dirty="0">
                        <a:effectLst/>
                        <a:latin typeface="+mn-lt"/>
                        <a:ea typeface="ＭＳ 明朝"/>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tc>
                  <a:txBody>
                    <a:bodyPr/>
                    <a:lstStyle/>
                    <a:p>
                      <a:pPr marL="0" marR="0" algn="ctr">
                        <a:spcBef>
                          <a:spcPts val="0"/>
                        </a:spcBef>
                        <a:spcAft>
                          <a:spcPts val="0"/>
                        </a:spcAft>
                      </a:pPr>
                      <a:r>
                        <a:rPr lang="en-US" sz="1200" dirty="0">
                          <a:solidFill>
                            <a:srgbClr val="000000"/>
                          </a:solidFill>
                          <a:effectLst/>
                          <a:latin typeface="+mn-lt"/>
                          <a:ea typeface="Times New Roman"/>
                          <a:cs typeface="Times New Roman"/>
                        </a:rPr>
                        <a:t>10%</a:t>
                      </a:r>
                      <a:endParaRPr lang="en-US" sz="1200" dirty="0">
                        <a:effectLst/>
                        <a:latin typeface="+mn-lt"/>
                        <a:ea typeface="ＭＳ 明朝"/>
                        <a:cs typeface="Times New Roman"/>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extLst>
                  <a:ext uri="{0D108BD9-81ED-4DB2-BD59-A6C34878D82A}">
                    <a16:rowId xmlns:a16="http://schemas.microsoft.com/office/drawing/2014/main" xmlns="" val="2714830130"/>
                  </a:ext>
                </a:extLst>
              </a:tr>
              <a:tr h="219425">
                <a:tc>
                  <a:txBody>
                    <a:bodyPr/>
                    <a:lstStyle/>
                    <a:p>
                      <a:pPr marL="0" marR="0">
                        <a:spcBef>
                          <a:spcPts val="0"/>
                        </a:spcBef>
                        <a:spcAft>
                          <a:spcPts val="0"/>
                        </a:spcAft>
                      </a:pPr>
                      <a:r>
                        <a:rPr lang="en-US" sz="1200" dirty="0">
                          <a:solidFill>
                            <a:srgbClr val="000000"/>
                          </a:solidFill>
                          <a:effectLst/>
                          <a:latin typeface="+mn-lt"/>
                          <a:ea typeface="Times New Roman"/>
                          <a:cs typeface="Times New Roman"/>
                        </a:rPr>
                        <a:t>Dirty / Grungy / Run down / Messy</a:t>
                      </a:r>
                      <a:endParaRPr lang="en-US" sz="1200" dirty="0">
                        <a:effectLst/>
                        <a:latin typeface="+mn-lt"/>
                        <a:ea typeface="ＭＳ 明朝"/>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tc>
                  <a:txBody>
                    <a:bodyPr/>
                    <a:lstStyle/>
                    <a:p>
                      <a:pPr marL="0" marR="0" algn="ctr">
                        <a:spcBef>
                          <a:spcPts val="0"/>
                        </a:spcBef>
                        <a:spcAft>
                          <a:spcPts val="0"/>
                        </a:spcAft>
                      </a:pPr>
                      <a:r>
                        <a:rPr lang="en-US" sz="1200" dirty="0">
                          <a:solidFill>
                            <a:srgbClr val="000000"/>
                          </a:solidFill>
                          <a:effectLst/>
                          <a:latin typeface="+mn-lt"/>
                          <a:ea typeface="Times New Roman"/>
                          <a:cs typeface="Times New Roman"/>
                        </a:rPr>
                        <a:t>9%</a:t>
                      </a:r>
                      <a:endParaRPr lang="en-US" sz="1200" dirty="0">
                        <a:effectLst/>
                        <a:latin typeface="+mn-lt"/>
                        <a:ea typeface="ＭＳ 明朝"/>
                        <a:cs typeface="Times New Roman"/>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extLst>
                  <a:ext uri="{0D108BD9-81ED-4DB2-BD59-A6C34878D82A}">
                    <a16:rowId xmlns:a16="http://schemas.microsoft.com/office/drawing/2014/main" xmlns="" val="2700599657"/>
                  </a:ext>
                </a:extLst>
              </a:tr>
              <a:tr h="219425">
                <a:tc>
                  <a:txBody>
                    <a:bodyPr/>
                    <a:lstStyle/>
                    <a:p>
                      <a:pPr marL="0" marR="0">
                        <a:spcBef>
                          <a:spcPts val="0"/>
                        </a:spcBef>
                        <a:spcAft>
                          <a:spcPts val="0"/>
                        </a:spcAft>
                      </a:pPr>
                      <a:r>
                        <a:rPr lang="en-US" sz="1200" dirty="0">
                          <a:solidFill>
                            <a:srgbClr val="000000"/>
                          </a:solidFill>
                          <a:effectLst/>
                          <a:latin typeface="+mn-lt"/>
                          <a:ea typeface="Times New Roman"/>
                          <a:cs typeface="Times New Roman"/>
                        </a:rPr>
                        <a:t>Parking</a:t>
                      </a:r>
                      <a:endParaRPr lang="en-US" sz="1200" dirty="0">
                        <a:effectLst/>
                        <a:latin typeface="+mn-lt"/>
                        <a:ea typeface="ＭＳ 明朝"/>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tc>
                  <a:txBody>
                    <a:bodyPr/>
                    <a:lstStyle/>
                    <a:p>
                      <a:pPr marL="0" marR="0" algn="ctr">
                        <a:spcBef>
                          <a:spcPts val="0"/>
                        </a:spcBef>
                        <a:spcAft>
                          <a:spcPts val="0"/>
                        </a:spcAft>
                      </a:pPr>
                      <a:r>
                        <a:rPr lang="en-US" sz="1200" dirty="0">
                          <a:solidFill>
                            <a:srgbClr val="000000"/>
                          </a:solidFill>
                          <a:effectLst/>
                          <a:latin typeface="+mn-lt"/>
                          <a:ea typeface="Times New Roman"/>
                          <a:cs typeface="Times New Roman"/>
                        </a:rPr>
                        <a:t>7%</a:t>
                      </a:r>
                      <a:endParaRPr lang="en-US" sz="1200" dirty="0">
                        <a:effectLst/>
                        <a:latin typeface="+mn-lt"/>
                        <a:ea typeface="ＭＳ 明朝"/>
                        <a:cs typeface="Times New Roman"/>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extLst>
                  <a:ext uri="{0D108BD9-81ED-4DB2-BD59-A6C34878D82A}">
                    <a16:rowId xmlns:a16="http://schemas.microsoft.com/office/drawing/2014/main" xmlns="" val="2401942683"/>
                  </a:ext>
                </a:extLst>
              </a:tr>
              <a:tr h="219425">
                <a:tc>
                  <a:txBody>
                    <a:bodyPr/>
                    <a:lstStyle/>
                    <a:p>
                      <a:pPr marL="0" marR="0">
                        <a:spcBef>
                          <a:spcPts val="0"/>
                        </a:spcBef>
                        <a:spcAft>
                          <a:spcPts val="0"/>
                        </a:spcAft>
                      </a:pPr>
                      <a:r>
                        <a:rPr lang="en-US" sz="1200" dirty="0">
                          <a:solidFill>
                            <a:srgbClr val="000000"/>
                          </a:solidFill>
                          <a:effectLst/>
                          <a:latin typeface="+mn-lt"/>
                          <a:ea typeface="Times New Roman"/>
                          <a:cs typeface="Times New Roman"/>
                        </a:rPr>
                        <a:t>Lack of LGBTQ spaces / Too straight</a:t>
                      </a:r>
                      <a:endParaRPr lang="en-US" sz="1200" dirty="0">
                        <a:effectLst/>
                        <a:latin typeface="+mn-lt"/>
                        <a:ea typeface="ＭＳ 明朝"/>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tc>
                  <a:txBody>
                    <a:bodyPr/>
                    <a:lstStyle/>
                    <a:p>
                      <a:pPr marL="0" marR="0" algn="ctr">
                        <a:spcBef>
                          <a:spcPts val="0"/>
                        </a:spcBef>
                        <a:spcAft>
                          <a:spcPts val="0"/>
                        </a:spcAft>
                      </a:pPr>
                      <a:r>
                        <a:rPr lang="en-US" sz="1200" dirty="0">
                          <a:solidFill>
                            <a:srgbClr val="000000"/>
                          </a:solidFill>
                          <a:effectLst/>
                          <a:latin typeface="+mn-lt"/>
                          <a:ea typeface="Times New Roman"/>
                          <a:cs typeface="Times New Roman"/>
                        </a:rPr>
                        <a:t>7%</a:t>
                      </a:r>
                      <a:endParaRPr lang="en-US" sz="1200" dirty="0">
                        <a:effectLst/>
                        <a:latin typeface="+mn-lt"/>
                        <a:ea typeface="ＭＳ 明朝"/>
                        <a:cs typeface="Times New Roman"/>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extLst>
                  <a:ext uri="{0D108BD9-81ED-4DB2-BD59-A6C34878D82A}">
                    <a16:rowId xmlns:a16="http://schemas.microsoft.com/office/drawing/2014/main" xmlns="" val="2747353950"/>
                  </a:ext>
                </a:extLst>
              </a:tr>
              <a:tr h="219425">
                <a:tc>
                  <a:txBody>
                    <a:bodyPr/>
                    <a:lstStyle/>
                    <a:p>
                      <a:pPr marL="0" marR="0">
                        <a:spcBef>
                          <a:spcPts val="0"/>
                        </a:spcBef>
                        <a:spcAft>
                          <a:spcPts val="0"/>
                        </a:spcAft>
                      </a:pPr>
                      <a:r>
                        <a:rPr lang="en-US" sz="1200" dirty="0">
                          <a:solidFill>
                            <a:srgbClr val="000000"/>
                          </a:solidFill>
                          <a:effectLst/>
                          <a:latin typeface="+mn-lt"/>
                          <a:ea typeface="Times New Roman"/>
                          <a:cs typeface="Times New Roman"/>
                        </a:rPr>
                        <a:t>Too many drugs / Potheads </a:t>
                      </a:r>
                      <a:endParaRPr lang="en-US" sz="1200" dirty="0">
                        <a:effectLst/>
                        <a:latin typeface="+mn-lt"/>
                        <a:ea typeface="ＭＳ 明朝"/>
                        <a:cs typeface="Times New Roman"/>
                      </a:endParaRPr>
                    </a:p>
                  </a:txBody>
                  <a:tcPr marL="51435" marR="51435" marT="0" marB="0" anchor="ctr">
                    <a:lnL w="12700" cap="flat" cmpd="sng" algn="ctr">
                      <a:solidFill>
                        <a:scrgbClr r="0" g="0" b="0"/>
                      </a:solidFill>
                      <a:prstDash val="solid"/>
                      <a:round/>
                      <a:headEnd type="none" w="med" len="med"/>
                      <a:tailEnd type="none" w="med" len="med"/>
                    </a:lnL>
                    <a:lnR w="12700" cap="flat" cmpd="sng" algn="ctr">
                      <a:solidFill>
                        <a:srgbClr val="F9A134"/>
                      </a:solidFill>
                      <a:prstDash val="solid"/>
                      <a:round/>
                      <a:headEnd type="none" w="med" len="med"/>
                      <a:tailEnd type="none" w="med" len="med"/>
                    </a:lnR>
                    <a:lnB w="12700" cap="flat" cmpd="sng" algn="ctr">
                      <a:solidFill>
                        <a:scrgbClr r="0" g="0" b="0"/>
                      </a:solidFill>
                      <a:prstDash val="solid"/>
                      <a:round/>
                      <a:headEnd type="none" w="med" len="med"/>
                      <a:tailEnd type="none" w="med" len="med"/>
                    </a:lnB>
                    <a:solidFill>
                      <a:srgbClr val="FEF0DE"/>
                    </a:solidFill>
                  </a:tcPr>
                </a:tc>
                <a:tc>
                  <a:txBody>
                    <a:bodyPr/>
                    <a:lstStyle/>
                    <a:p>
                      <a:pPr marL="0" marR="0" algn="ctr">
                        <a:spcBef>
                          <a:spcPts val="0"/>
                        </a:spcBef>
                        <a:spcAft>
                          <a:spcPts val="0"/>
                        </a:spcAft>
                      </a:pPr>
                      <a:r>
                        <a:rPr lang="en-US" sz="1200" dirty="0">
                          <a:solidFill>
                            <a:srgbClr val="000000"/>
                          </a:solidFill>
                          <a:effectLst/>
                          <a:latin typeface="+mn-lt"/>
                          <a:ea typeface="Times New Roman"/>
                          <a:cs typeface="Times New Roman"/>
                        </a:rPr>
                        <a:t>6%</a:t>
                      </a:r>
                      <a:endParaRPr lang="en-US" sz="1200" dirty="0">
                        <a:effectLst/>
                        <a:latin typeface="+mn-lt"/>
                        <a:ea typeface="ＭＳ 明朝"/>
                        <a:cs typeface="Times New Roman"/>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lnB w="12700" cap="flat" cmpd="sng" algn="ctr">
                      <a:solidFill>
                        <a:scrgbClr r="0" g="0" b="0"/>
                      </a:solidFill>
                      <a:prstDash val="solid"/>
                      <a:round/>
                      <a:headEnd type="none" w="med" len="med"/>
                      <a:tailEnd type="none" w="med" len="med"/>
                    </a:lnB>
                    <a:solidFill>
                      <a:srgbClr val="FEF0DE"/>
                    </a:solidFill>
                  </a:tcPr>
                </a:tc>
                <a:extLst>
                  <a:ext uri="{0D108BD9-81ED-4DB2-BD59-A6C34878D82A}">
                    <a16:rowId xmlns:a16="http://schemas.microsoft.com/office/drawing/2014/main" xmlns="" val="3867673586"/>
                  </a:ext>
                </a:extLst>
              </a:tr>
            </a:tbl>
          </a:graphicData>
        </a:graphic>
      </p:graphicFrame>
      <p:grpSp>
        <p:nvGrpSpPr>
          <p:cNvPr id="13" name="Group 12">
            <a:extLst>
              <a:ext uri="{FF2B5EF4-FFF2-40B4-BE49-F238E27FC236}">
                <a16:creationId xmlns:a16="http://schemas.microsoft.com/office/drawing/2014/main" xmlns="" id="{7B0545E5-404E-D043-9E69-8D5710C0D677}"/>
              </a:ext>
            </a:extLst>
          </p:cNvPr>
          <p:cNvGrpSpPr/>
          <p:nvPr/>
        </p:nvGrpSpPr>
        <p:grpSpPr>
          <a:xfrm>
            <a:off x="295982" y="832746"/>
            <a:ext cx="685800" cy="685800"/>
            <a:chOff x="310414" y="2809964"/>
            <a:chExt cx="914400" cy="914400"/>
          </a:xfrm>
        </p:grpSpPr>
        <p:sp>
          <p:nvSpPr>
            <p:cNvPr id="14" name="Oval 13">
              <a:extLst>
                <a:ext uri="{FF2B5EF4-FFF2-40B4-BE49-F238E27FC236}">
                  <a16:creationId xmlns:a16="http://schemas.microsoft.com/office/drawing/2014/main" xmlns="" id="{6EFC76B3-736A-1640-AA50-421E25199826}"/>
                </a:ext>
              </a:extLst>
            </p:cNvPr>
            <p:cNvSpPr/>
            <p:nvPr/>
          </p:nvSpPr>
          <p:spPr>
            <a:xfrm>
              <a:off x="310414" y="2809964"/>
              <a:ext cx="914400" cy="91440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5" name="Picture 14">
              <a:extLst>
                <a:ext uri="{FF2B5EF4-FFF2-40B4-BE49-F238E27FC236}">
                  <a16:creationId xmlns:a16="http://schemas.microsoft.com/office/drawing/2014/main" xmlns="" id="{3005F58B-E3ED-9C42-8629-96CDFC2A35CF}"/>
                </a:ext>
              </a:extLst>
            </p:cNvPr>
            <p:cNvPicPr>
              <a:picLocks/>
            </p:cNvPicPr>
            <p:nvPr/>
          </p:nvPicPr>
          <p:blipFill>
            <a:blip r:embed="rId3">
              <a:biLevel thresh="25000"/>
            </a:blip>
            <a:stretch>
              <a:fillRect/>
            </a:stretch>
          </p:blipFill>
          <p:spPr>
            <a:xfrm>
              <a:off x="442135" y="2903280"/>
              <a:ext cx="650959" cy="650959"/>
            </a:xfrm>
            <a:prstGeom prst="rect">
              <a:avLst/>
            </a:prstGeom>
          </p:spPr>
        </p:pic>
      </p:grpSp>
      <p:graphicFrame>
        <p:nvGraphicFramePr>
          <p:cNvPr id="16" name="Table 15">
            <a:extLst>
              <a:ext uri="{FF2B5EF4-FFF2-40B4-BE49-F238E27FC236}">
                <a16:creationId xmlns:a16="http://schemas.microsoft.com/office/drawing/2014/main" xmlns="" id="{9E47C8DF-EA46-B74D-AA09-EA6434CE7B99}"/>
              </a:ext>
            </a:extLst>
          </p:cNvPr>
          <p:cNvGraphicFramePr>
            <a:graphicFrameLocks noGrp="1"/>
          </p:cNvGraphicFramePr>
          <p:nvPr>
            <p:extLst>
              <p:ext uri="{D42A27DB-BD31-4B8C-83A1-F6EECF244321}">
                <p14:modId xmlns:p14="http://schemas.microsoft.com/office/powerpoint/2010/main" val="1868131268"/>
              </p:ext>
            </p:extLst>
          </p:nvPr>
        </p:nvGraphicFramePr>
        <p:xfrm>
          <a:off x="5322094" y="2912585"/>
          <a:ext cx="3376612" cy="1453338"/>
        </p:xfrm>
        <a:graphic>
          <a:graphicData uri="http://schemas.openxmlformats.org/drawingml/2006/table">
            <a:tbl>
              <a:tblPr>
                <a:tableStyleId>{5C22544A-7EE6-4342-B048-85BDC9FD1C3A}</a:tableStyleId>
              </a:tblPr>
              <a:tblGrid>
                <a:gridCol w="2661459">
                  <a:extLst>
                    <a:ext uri="{9D8B030D-6E8A-4147-A177-3AD203B41FA5}">
                      <a16:colId xmlns:a16="http://schemas.microsoft.com/office/drawing/2014/main" xmlns="" val="3790033945"/>
                    </a:ext>
                  </a:extLst>
                </a:gridCol>
                <a:gridCol w="715153">
                  <a:extLst>
                    <a:ext uri="{9D8B030D-6E8A-4147-A177-3AD203B41FA5}">
                      <a16:colId xmlns:a16="http://schemas.microsoft.com/office/drawing/2014/main" xmlns="" val="2031556327"/>
                    </a:ext>
                  </a:extLst>
                </a:gridCol>
              </a:tblGrid>
              <a:tr h="135583">
                <a:tc>
                  <a:txBody>
                    <a:bodyPr/>
                    <a:lstStyle/>
                    <a:p>
                      <a:pPr marL="0" marR="0" algn="ctr">
                        <a:lnSpc>
                          <a:spcPct val="107000"/>
                        </a:lnSpc>
                        <a:spcBef>
                          <a:spcPts val="0"/>
                        </a:spcBef>
                        <a:spcAft>
                          <a:spcPts val="0"/>
                        </a:spcAft>
                      </a:pPr>
                      <a:endParaRPr lang="en-US" sz="800" dirty="0">
                        <a:effectLst/>
                        <a:latin typeface="+mn-lt"/>
                        <a:ea typeface="DengXian" panose="02010600030101010101" pitchFamily="2" charset="-122"/>
                        <a:cs typeface="Times New Roman" panose="02020603050405020304" pitchFamily="18" charset="0"/>
                      </a:endParaRPr>
                    </a:p>
                  </a:txBody>
                  <a:tcPr marL="51435" marR="51435" marT="0" marB="0" anchor="ctr">
                    <a:lnL w="12700" cap="flat" cmpd="sng" algn="ctr">
                      <a:solidFill>
                        <a:schemeClr val="accent2"/>
                      </a:solidFill>
                      <a:prstDash val="solid"/>
                      <a:round/>
                      <a:headEnd type="none" w="med" len="med"/>
                      <a:tailEnd type="none" w="med" len="med"/>
                    </a:lnL>
                    <a:lnR w="12700" cap="flat" cmpd="sng" algn="ctr">
                      <a:solidFill>
                        <a:srgbClr val="F9A134"/>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800" dirty="0">
                          <a:effectLst/>
                          <a:latin typeface="+mn-lt"/>
                          <a:ea typeface="DengXian" panose="02010600030101010101" pitchFamily="2" charset="-122"/>
                          <a:cs typeface="Times New Roman" panose="02020603050405020304" pitchFamily="18" charset="0"/>
                        </a:rPr>
                        <a:t>Bay Area</a:t>
                      </a: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lnT w="12700" cap="flat" cmpd="sng" algn="ctr">
                      <a:solidFill>
                        <a:srgbClr val="F9A134"/>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9A134"/>
                    </a:solidFill>
                  </a:tcPr>
                </a:tc>
                <a:extLst>
                  <a:ext uri="{0D108BD9-81ED-4DB2-BD59-A6C34878D82A}">
                    <a16:rowId xmlns:a16="http://schemas.microsoft.com/office/drawing/2014/main" xmlns="" val="4184898413"/>
                  </a:ext>
                </a:extLst>
              </a:tr>
              <a:tr h="135583">
                <a:tc>
                  <a:txBody>
                    <a:bodyPr/>
                    <a:lstStyle/>
                    <a:p>
                      <a:pPr marL="0" marR="0" algn="ctr">
                        <a:lnSpc>
                          <a:spcPct val="107000"/>
                        </a:lnSpc>
                        <a:spcBef>
                          <a:spcPts val="0"/>
                        </a:spcBef>
                        <a:spcAft>
                          <a:spcPts val="0"/>
                        </a:spcAft>
                      </a:pPr>
                      <a:r>
                        <a:rPr lang="en-US" sz="1200" dirty="0">
                          <a:effectLst/>
                          <a:latin typeface="+mn-lt"/>
                          <a:ea typeface="DengXian" panose="02010600030101010101" pitchFamily="2" charset="-122"/>
                          <a:cs typeface="Times New Roman" panose="02020603050405020304" pitchFamily="18" charset="0"/>
                        </a:rPr>
                        <a:t>Other destinations interest me more</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rgbClr val="F9A134"/>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1200" dirty="0">
                          <a:effectLst/>
                          <a:latin typeface="+mn-lt"/>
                          <a:ea typeface="DengXian" panose="02010600030101010101" pitchFamily="2" charset="-122"/>
                          <a:cs typeface="Times New Roman" panose="02020603050405020304" pitchFamily="18" charset="0"/>
                        </a:rPr>
                        <a:t>45%</a:t>
                      </a:r>
                    </a:p>
                  </a:txBody>
                  <a:tcPr marL="51435" marR="51435" marT="0" marB="0" anchor="ctr">
                    <a:lnL w="12700" cap="flat" cmpd="sng" algn="ctr">
                      <a:solidFill>
                        <a:srgbClr val="F9A134"/>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4058216523"/>
                  </a:ext>
                </a:extLst>
              </a:tr>
              <a:tr h="135583">
                <a:tc>
                  <a:txBody>
                    <a:bodyPr/>
                    <a:lstStyle/>
                    <a:p>
                      <a:pPr marL="0" marR="0" algn="ctr">
                        <a:lnSpc>
                          <a:spcPct val="107000"/>
                        </a:lnSpc>
                        <a:spcBef>
                          <a:spcPts val="0"/>
                        </a:spcBef>
                        <a:spcAft>
                          <a:spcPts val="0"/>
                        </a:spcAft>
                      </a:pPr>
                      <a:r>
                        <a:rPr lang="en-US" sz="1200" dirty="0">
                          <a:effectLst/>
                          <a:latin typeface="+mn-lt"/>
                          <a:ea typeface="DengXian" panose="02010600030101010101" pitchFamily="2" charset="-122"/>
                          <a:cs typeface="Times New Roman" panose="02020603050405020304" pitchFamily="18" charset="0"/>
                        </a:rPr>
                        <a:t>Hard to get to</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rgbClr val="F9A134"/>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tc>
                  <a:txBody>
                    <a:bodyPr/>
                    <a:lstStyle/>
                    <a:p>
                      <a:pPr marL="0" marR="0" algn="ctr">
                        <a:lnSpc>
                          <a:spcPct val="107000"/>
                        </a:lnSpc>
                        <a:spcBef>
                          <a:spcPts val="0"/>
                        </a:spcBef>
                        <a:spcAft>
                          <a:spcPts val="0"/>
                        </a:spcAft>
                      </a:pPr>
                      <a:r>
                        <a:rPr lang="en-US" sz="1200" dirty="0">
                          <a:effectLst/>
                          <a:latin typeface="+mn-lt"/>
                          <a:ea typeface="DengXian" panose="02010600030101010101" pitchFamily="2" charset="-122"/>
                          <a:cs typeface="Times New Roman" panose="02020603050405020304" pitchFamily="18" charset="0"/>
                        </a:rPr>
                        <a:t>25%</a:t>
                      </a:r>
                    </a:p>
                  </a:txBody>
                  <a:tcPr marL="51435" marR="51435" marT="0" marB="0" anchor="ctr">
                    <a:lnL w="12700" cap="flat" cmpd="sng" algn="ctr">
                      <a:solidFill>
                        <a:srgbClr val="F9A134"/>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xmlns="" val="1250093390"/>
                  </a:ext>
                </a:extLst>
              </a:tr>
              <a:tr h="135583">
                <a:tc>
                  <a:txBody>
                    <a:bodyPr/>
                    <a:lstStyle/>
                    <a:p>
                      <a:pPr marL="0" marR="0" algn="ctr">
                        <a:lnSpc>
                          <a:spcPct val="107000"/>
                        </a:lnSpc>
                        <a:spcBef>
                          <a:spcPts val="0"/>
                        </a:spcBef>
                        <a:spcAft>
                          <a:spcPts val="0"/>
                        </a:spcAft>
                      </a:pPr>
                      <a:r>
                        <a:rPr lang="en-US" sz="1200" dirty="0">
                          <a:effectLst/>
                          <a:latin typeface="+mn-lt"/>
                          <a:ea typeface="DengXian" panose="02010600030101010101" pitchFamily="2" charset="-122"/>
                          <a:cs typeface="Times New Roman" panose="02020603050405020304" pitchFamily="18" charset="0"/>
                        </a:rPr>
                        <a:t>Never thought of Santa Cruz County as a vacation destination</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rgbClr val="F9A134"/>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1200" dirty="0">
                          <a:effectLst/>
                          <a:latin typeface="+mn-lt"/>
                          <a:ea typeface="DengXian" panose="02010600030101010101" pitchFamily="2" charset="-122"/>
                          <a:cs typeface="Times New Roman" panose="02020603050405020304" pitchFamily="18" charset="0"/>
                        </a:rPr>
                        <a:t>22%</a:t>
                      </a:r>
                    </a:p>
                  </a:txBody>
                  <a:tcPr marL="51435" marR="51435" marT="0" marB="0" anchor="ctr">
                    <a:lnL w="12700" cap="flat" cmpd="sng" algn="ctr">
                      <a:solidFill>
                        <a:srgbClr val="F9A134"/>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721002292"/>
                  </a:ext>
                </a:extLst>
              </a:tr>
              <a:tr h="135583">
                <a:tc>
                  <a:txBody>
                    <a:bodyPr/>
                    <a:lstStyle/>
                    <a:p>
                      <a:pPr marL="0" marR="0" algn="ctr">
                        <a:lnSpc>
                          <a:spcPct val="107000"/>
                        </a:lnSpc>
                        <a:spcBef>
                          <a:spcPts val="0"/>
                        </a:spcBef>
                        <a:spcAft>
                          <a:spcPts val="0"/>
                        </a:spcAft>
                      </a:pPr>
                      <a:r>
                        <a:rPr lang="en-US" sz="1200" dirty="0">
                          <a:effectLst/>
                          <a:latin typeface="+mn-lt"/>
                          <a:ea typeface="DengXian" panose="02010600030101010101" pitchFamily="2" charset="-122"/>
                          <a:cs typeface="Times New Roman" panose="02020603050405020304" pitchFamily="18" charset="0"/>
                        </a:rPr>
                        <a:t>I do not have a car</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rgbClr val="F9A134"/>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BEE9F3"/>
                    </a:solidFill>
                  </a:tcPr>
                </a:tc>
                <a:tc>
                  <a:txBody>
                    <a:bodyPr/>
                    <a:lstStyle/>
                    <a:p>
                      <a:pPr marL="0" marR="0" algn="ctr">
                        <a:lnSpc>
                          <a:spcPct val="107000"/>
                        </a:lnSpc>
                        <a:spcBef>
                          <a:spcPts val="0"/>
                        </a:spcBef>
                        <a:spcAft>
                          <a:spcPts val="0"/>
                        </a:spcAft>
                      </a:pPr>
                      <a:r>
                        <a:rPr lang="en-US" sz="1200" dirty="0">
                          <a:effectLst/>
                          <a:latin typeface="+mn-lt"/>
                          <a:ea typeface="DengXian" panose="02010600030101010101" pitchFamily="2" charset="-122"/>
                          <a:cs typeface="Times New Roman" panose="02020603050405020304" pitchFamily="18" charset="0"/>
                        </a:rPr>
                        <a:t>21%</a:t>
                      </a:r>
                    </a:p>
                  </a:txBody>
                  <a:tcPr marL="51435" marR="51435" marT="0" marB="0" anchor="ctr">
                    <a:lnL w="12700" cap="flat" cmpd="sng" algn="ctr">
                      <a:solidFill>
                        <a:srgbClr val="F9A134"/>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EE9F3"/>
                    </a:solidFill>
                  </a:tcPr>
                </a:tc>
                <a:extLst>
                  <a:ext uri="{0D108BD9-81ED-4DB2-BD59-A6C34878D82A}">
                    <a16:rowId xmlns:a16="http://schemas.microsoft.com/office/drawing/2014/main" xmlns="" val="2090682092"/>
                  </a:ext>
                </a:extLst>
              </a:tr>
              <a:tr h="135583">
                <a:tc>
                  <a:txBody>
                    <a:bodyPr/>
                    <a:lstStyle/>
                    <a:p>
                      <a:pPr marL="0" marR="0" algn="ctr">
                        <a:lnSpc>
                          <a:spcPct val="107000"/>
                        </a:lnSpc>
                        <a:spcBef>
                          <a:spcPts val="0"/>
                        </a:spcBef>
                        <a:spcAft>
                          <a:spcPts val="0"/>
                        </a:spcAft>
                      </a:pPr>
                      <a:r>
                        <a:rPr lang="en-US" sz="1200">
                          <a:effectLst/>
                          <a:latin typeface="+mn-lt"/>
                          <a:ea typeface="DengXian" panose="02010600030101010101" pitchFamily="2" charset="-122"/>
                          <a:cs typeface="Times New Roman" panose="02020603050405020304" pitchFamily="18" charset="0"/>
                        </a:rPr>
                        <a:t>I do not know anyone there</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rgbClr val="F9A134"/>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pPr>
                      <a:r>
                        <a:rPr lang="en-US" sz="1200" dirty="0">
                          <a:effectLst/>
                          <a:latin typeface="+mn-lt"/>
                          <a:ea typeface="DengXian" panose="02010600030101010101" pitchFamily="2" charset="-122"/>
                          <a:cs typeface="Times New Roman" panose="02020603050405020304" pitchFamily="18" charset="0"/>
                        </a:rPr>
                        <a:t>21%</a:t>
                      </a:r>
                    </a:p>
                  </a:txBody>
                  <a:tcPr marL="51435" marR="51435" marT="0" marB="0" anchor="ctr">
                    <a:lnL w="12700" cap="flat" cmpd="sng" algn="ctr">
                      <a:solidFill>
                        <a:srgbClr val="F9A134"/>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101156204"/>
                  </a:ext>
                </a:extLst>
              </a:tr>
              <a:tr h="135583">
                <a:tc>
                  <a:txBody>
                    <a:bodyPr/>
                    <a:lstStyle/>
                    <a:p>
                      <a:pPr marL="0" marR="0" algn="ctr">
                        <a:lnSpc>
                          <a:spcPct val="107000"/>
                        </a:lnSpc>
                        <a:spcBef>
                          <a:spcPts val="0"/>
                        </a:spcBef>
                        <a:spcAft>
                          <a:spcPts val="0"/>
                        </a:spcAft>
                      </a:pPr>
                      <a:r>
                        <a:rPr lang="en-US" sz="1200" dirty="0">
                          <a:effectLst/>
                          <a:latin typeface="+mn-lt"/>
                          <a:ea typeface="DengXian" panose="02010600030101010101" pitchFamily="2" charset="-122"/>
                          <a:cs typeface="Times New Roman" panose="02020603050405020304" pitchFamily="18" charset="0"/>
                        </a:rPr>
                        <a:t>I do not know what to do there</a:t>
                      </a:r>
                    </a:p>
                  </a:txBody>
                  <a:tcPr marL="51435" marR="51435" marT="0" marB="0" anchor="ctr">
                    <a:lnL w="12700" cap="flat" cmpd="sng" algn="ctr">
                      <a:solidFill>
                        <a:schemeClr val="tx1"/>
                      </a:solidFill>
                      <a:prstDash val="solid"/>
                      <a:round/>
                      <a:headEnd type="none" w="med" len="med"/>
                      <a:tailEnd type="none" w="med" len="med"/>
                    </a:lnL>
                    <a:lnR w="12700" cap="flat" cmpd="sng" algn="ctr">
                      <a:solidFill>
                        <a:srgbClr val="F9A134"/>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EE9F3"/>
                    </a:solidFill>
                  </a:tcPr>
                </a:tc>
                <a:tc>
                  <a:txBody>
                    <a:bodyPr/>
                    <a:lstStyle/>
                    <a:p>
                      <a:pPr marL="0" marR="0" algn="ctr">
                        <a:lnSpc>
                          <a:spcPct val="107000"/>
                        </a:lnSpc>
                        <a:spcBef>
                          <a:spcPts val="0"/>
                        </a:spcBef>
                        <a:spcAft>
                          <a:spcPts val="0"/>
                        </a:spcAft>
                      </a:pPr>
                      <a:r>
                        <a:rPr lang="en-US" sz="1200" dirty="0">
                          <a:effectLst/>
                          <a:latin typeface="+mn-lt"/>
                          <a:ea typeface="DengXian" panose="02010600030101010101" pitchFamily="2" charset="-122"/>
                          <a:cs typeface="Times New Roman" panose="02020603050405020304" pitchFamily="18" charset="0"/>
                        </a:rPr>
                        <a:t>20%</a:t>
                      </a:r>
                    </a:p>
                  </a:txBody>
                  <a:tcPr marL="51435" marR="51435" marT="0" marB="0" anchor="ctr">
                    <a:lnL w="12700" cap="flat" cmpd="sng" algn="ctr">
                      <a:solidFill>
                        <a:srgbClr val="F9A134"/>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EE9F3"/>
                    </a:solidFill>
                  </a:tcPr>
                </a:tc>
                <a:extLst>
                  <a:ext uri="{0D108BD9-81ED-4DB2-BD59-A6C34878D82A}">
                    <a16:rowId xmlns:a16="http://schemas.microsoft.com/office/drawing/2014/main" xmlns="" val="216969586"/>
                  </a:ext>
                </a:extLst>
              </a:tr>
            </a:tbl>
          </a:graphicData>
        </a:graphic>
      </p:graphicFrame>
      <p:sp>
        <p:nvSpPr>
          <p:cNvPr id="17" name="TextBox 16">
            <a:extLst>
              <a:ext uri="{FF2B5EF4-FFF2-40B4-BE49-F238E27FC236}">
                <a16:creationId xmlns:a16="http://schemas.microsoft.com/office/drawing/2014/main" xmlns="" id="{B60E026B-F20A-E343-9882-562E3EAF68C5}"/>
              </a:ext>
            </a:extLst>
          </p:cNvPr>
          <p:cNvSpPr txBox="1"/>
          <p:nvPr/>
        </p:nvSpPr>
        <p:spPr>
          <a:xfrm>
            <a:off x="5105400" y="2206538"/>
            <a:ext cx="3810000" cy="646331"/>
          </a:xfrm>
          <a:prstGeom prst="rect">
            <a:avLst/>
          </a:prstGeom>
          <a:noFill/>
        </p:spPr>
        <p:txBody>
          <a:bodyPr wrap="square" rtlCol="0">
            <a:spAutoFit/>
          </a:bodyPr>
          <a:lstStyle/>
          <a:p>
            <a:pPr algn="ctr"/>
            <a:r>
              <a:rPr lang="en-US" sz="1200" b="1" dirty="0">
                <a:solidFill>
                  <a:schemeClr val="accent1">
                    <a:lumMod val="75000"/>
                  </a:schemeClr>
                </a:solidFill>
              </a:rPr>
              <a:t>You said that you have not visited Santa Cruz County in the past two years. Why not? Please mark all that apply.</a:t>
            </a:r>
          </a:p>
          <a:p>
            <a:pPr algn="ctr"/>
            <a:r>
              <a:rPr lang="en-US" sz="1200" b="1" dirty="0">
                <a:solidFill>
                  <a:schemeClr val="accent2">
                    <a:lumMod val="75000"/>
                  </a:schemeClr>
                </a:solidFill>
              </a:rPr>
              <a:t>Among Santa Cruz Past 2-Year Non-Visitors </a:t>
            </a:r>
          </a:p>
        </p:txBody>
      </p:sp>
    </p:spTree>
    <p:extLst>
      <p:ext uri="{BB962C8B-B14F-4D97-AF65-F5344CB8AC3E}">
        <p14:creationId xmlns:p14="http://schemas.microsoft.com/office/powerpoint/2010/main" val="1761225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xmlns="" id="{B83D3C5A-2059-45E5-AD19-2740D03A625E}"/>
              </a:ext>
            </a:extLst>
          </p:cNvPr>
          <p:cNvSpPr txBox="1"/>
          <p:nvPr/>
        </p:nvSpPr>
        <p:spPr>
          <a:xfrm>
            <a:off x="1143000" y="590550"/>
            <a:ext cx="7010400" cy="846386"/>
          </a:xfrm>
          <a:prstGeom prst="rect">
            <a:avLst/>
          </a:prstGeom>
          <a:noFill/>
        </p:spPr>
        <p:txBody>
          <a:bodyPr wrap="square" rtlCol="0">
            <a:spAutoFit/>
          </a:bodyPr>
          <a:lstStyle/>
          <a:p>
            <a:pPr algn="ctr"/>
            <a:r>
              <a:rPr lang="en-US" sz="1400" b="1" dirty="0">
                <a:solidFill>
                  <a:schemeClr val="accent1">
                    <a:lumMod val="75000"/>
                  </a:schemeClr>
                </a:solidFill>
              </a:rPr>
              <a:t>What were your primary motivators to visit Santa Cruz County in the past two years? </a:t>
            </a:r>
          </a:p>
          <a:p>
            <a:pPr algn="ctr"/>
            <a:r>
              <a:rPr lang="en-US" sz="1400" b="1" dirty="0">
                <a:solidFill>
                  <a:schemeClr val="accent1">
                    <a:lumMod val="75000"/>
                  </a:schemeClr>
                </a:solidFill>
              </a:rPr>
              <a:t>Please mark all that apply.</a:t>
            </a:r>
          </a:p>
          <a:p>
            <a:pPr algn="ctr">
              <a:lnSpc>
                <a:spcPct val="50000"/>
              </a:lnSpc>
            </a:pPr>
            <a:endParaRPr lang="en-US" sz="1400" b="1" dirty="0">
              <a:solidFill>
                <a:schemeClr val="accent1">
                  <a:lumMod val="75000"/>
                </a:schemeClr>
              </a:solidFill>
            </a:endParaRPr>
          </a:p>
          <a:p>
            <a:pPr algn="ctr"/>
            <a:r>
              <a:rPr lang="en-US" sz="1400" b="1" dirty="0">
                <a:solidFill>
                  <a:schemeClr val="accent2">
                    <a:lumMod val="75000"/>
                  </a:schemeClr>
                </a:solidFill>
              </a:rPr>
              <a:t>Among Bay Area Past 2-Year Visitors</a:t>
            </a:r>
          </a:p>
        </p:txBody>
      </p:sp>
      <p:sp>
        <p:nvSpPr>
          <p:cNvPr id="12" name="TextBox 11">
            <a:extLst>
              <a:ext uri="{FF2B5EF4-FFF2-40B4-BE49-F238E27FC236}">
                <a16:creationId xmlns:a16="http://schemas.microsoft.com/office/drawing/2014/main" xmlns="" id="{2DF7758C-6BAA-437B-8DD0-F61F85F84918}"/>
              </a:ext>
            </a:extLst>
          </p:cNvPr>
          <p:cNvSpPr txBox="1"/>
          <p:nvPr/>
        </p:nvSpPr>
        <p:spPr>
          <a:xfrm>
            <a:off x="74942" y="4853099"/>
            <a:ext cx="1742785" cy="207749"/>
          </a:xfrm>
          <a:prstGeom prst="rect">
            <a:avLst/>
          </a:prstGeom>
          <a:noFill/>
        </p:spPr>
        <p:txBody>
          <a:bodyPr wrap="none" rtlCol="0">
            <a:spAutoFit/>
          </a:bodyPr>
          <a:lstStyle/>
          <a:p>
            <a:r>
              <a:rPr lang="en-US" sz="750" dirty="0"/>
              <a:t>Base: All Bay Area 2-Year Visitors n=304</a:t>
            </a:r>
          </a:p>
        </p:txBody>
      </p:sp>
      <p:graphicFrame>
        <p:nvGraphicFramePr>
          <p:cNvPr id="2" name="Table 1">
            <a:extLst>
              <a:ext uri="{FF2B5EF4-FFF2-40B4-BE49-F238E27FC236}">
                <a16:creationId xmlns:a16="http://schemas.microsoft.com/office/drawing/2014/main" xmlns="" id="{59A91350-5EFC-4AD5-B91E-343B63B954F0}"/>
              </a:ext>
            </a:extLst>
          </p:cNvPr>
          <p:cNvGraphicFramePr>
            <a:graphicFrameLocks noGrp="1"/>
          </p:cNvGraphicFramePr>
          <p:nvPr>
            <p:extLst>
              <p:ext uri="{D42A27DB-BD31-4B8C-83A1-F6EECF244321}">
                <p14:modId xmlns:p14="http://schemas.microsoft.com/office/powerpoint/2010/main" val="3644050709"/>
              </p:ext>
            </p:extLst>
          </p:nvPr>
        </p:nvGraphicFramePr>
        <p:xfrm>
          <a:off x="359326" y="1559486"/>
          <a:ext cx="8251274" cy="3020761"/>
        </p:xfrm>
        <a:graphic>
          <a:graphicData uri="http://schemas.openxmlformats.org/drawingml/2006/table">
            <a:tbl>
              <a:tblPr>
                <a:tableStyleId>{5C22544A-7EE6-4342-B048-85BDC9FD1C3A}</a:tableStyleId>
              </a:tblPr>
              <a:tblGrid>
                <a:gridCol w="3352336">
                  <a:extLst>
                    <a:ext uri="{9D8B030D-6E8A-4147-A177-3AD203B41FA5}">
                      <a16:colId xmlns:a16="http://schemas.microsoft.com/office/drawing/2014/main" xmlns="" val="776777769"/>
                    </a:ext>
                  </a:extLst>
                </a:gridCol>
                <a:gridCol w="775107">
                  <a:extLst>
                    <a:ext uri="{9D8B030D-6E8A-4147-A177-3AD203B41FA5}">
                      <a16:colId xmlns:a16="http://schemas.microsoft.com/office/drawing/2014/main" xmlns="" val="3990213704"/>
                    </a:ext>
                  </a:extLst>
                </a:gridCol>
                <a:gridCol w="3348724">
                  <a:extLst>
                    <a:ext uri="{9D8B030D-6E8A-4147-A177-3AD203B41FA5}">
                      <a16:colId xmlns:a16="http://schemas.microsoft.com/office/drawing/2014/main" xmlns="" val="3846358876"/>
                    </a:ext>
                  </a:extLst>
                </a:gridCol>
                <a:gridCol w="775107">
                  <a:extLst>
                    <a:ext uri="{9D8B030D-6E8A-4147-A177-3AD203B41FA5}">
                      <a16:colId xmlns:a16="http://schemas.microsoft.com/office/drawing/2014/main" xmlns="" val="3819914484"/>
                    </a:ext>
                  </a:extLst>
                </a:gridCol>
              </a:tblGrid>
              <a:tr h="441289">
                <a:tc>
                  <a:txBody>
                    <a:bodyPr/>
                    <a:lstStyle/>
                    <a:p>
                      <a:pPr algn="ctr"/>
                      <a:endParaRPr lang="en-US" sz="800" dirty="0">
                        <a:effectLst/>
                        <a:latin typeface="Calibri" panose="020F0502020204030204" pitchFamily="34" charset="0"/>
                        <a:cs typeface="Times New Roman" panose="02020603050405020304" pitchFamily="18" charset="0"/>
                      </a:endParaRPr>
                    </a:p>
                  </a:txBody>
                  <a:tcPr marL="49970" marR="49970"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lnT w="12700" cap="flat" cmpd="sng" algn="ctr">
                      <a:solidFill>
                        <a:srgbClr val="F9A134"/>
                      </a:solidFill>
                      <a:prstDash val="solid"/>
                      <a:round/>
                      <a:headEnd type="none" w="med" len="med"/>
                      <a:tailEnd type="none" w="med" len="med"/>
                    </a:lnT>
                    <a:noFill/>
                  </a:tcPr>
                </a:tc>
                <a:tc>
                  <a:txBody>
                    <a:bodyPr/>
                    <a:lstStyle/>
                    <a:p>
                      <a:pPr marL="0" marR="0" algn="ctr">
                        <a:lnSpc>
                          <a:spcPct val="107000"/>
                        </a:lnSpc>
                        <a:spcBef>
                          <a:spcPts val="0"/>
                        </a:spcBef>
                        <a:spcAft>
                          <a:spcPts val="0"/>
                        </a:spcAft>
                      </a:pPr>
                      <a:r>
                        <a:rPr lang="en-US" sz="800" dirty="0">
                          <a:effectLst/>
                        </a:rPr>
                        <a:t>Bay Area</a:t>
                      </a:r>
                      <a:endParaRPr lang="en-US" sz="800" dirty="0">
                        <a:effectLst/>
                        <a:latin typeface="Calibri" panose="020F0502020204030204" pitchFamily="34" charset="0"/>
                        <a:ea typeface="DengXian" panose="02010600030101010101" pitchFamily="2" charset="-122"/>
                        <a:cs typeface="Times New Roman" panose="02020603050405020304" pitchFamily="18" charset="0"/>
                      </a:endParaRPr>
                    </a:p>
                  </a:txBody>
                  <a:tcPr marL="49970" marR="49970"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lnT w="12700" cap="flat" cmpd="sng" algn="ctr">
                      <a:solidFill>
                        <a:srgbClr val="F9A134"/>
                      </a:solidFill>
                      <a:prstDash val="solid"/>
                      <a:round/>
                      <a:headEnd type="none" w="med" len="med"/>
                      <a:tailEnd type="none" w="med" len="med"/>
                    </a:lnT>
                    <a:solidFill>
                      <a:srgbClr val="F9A134"/>
                    </a:solidFill>
                  </a:tcPr>
                </a:tc>
                <a:tc>
                  <a:txBody>
                    <a:bodyPr/>
                    <a:lstStyle/>
                    <a:p>
                      <a:pPr algn="ctr"/>
                      <a:endParaRPr lang="en-US" sz="800" dirty="0">
                        <a:effectLst/>
                        <a:latin typeface="Calibri" panose="020F0502020204030204" pitchFamily="34" charset="0"/>
                        <a:cs typeface="Times New Roman" panose="02020603050405020304" pitchFamily="18" charset="0"/>
                      </a:endParaRPr>
                    </a:p>
                  </a:txBody>
                  <a:tcPr marL="49970" marR="49970"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lnT w="12700" cap="flat" cmpd="sng" algn="ctr">
                      <a:solidFill>
                        <a:srgbClr val="F9A134"/>
                      </a:solidFill>
                      <a:prstDash val="solid"/>
                      <a:round/>
                      <a:headEnd type="none" w="med" len="med"/>
                      <a:tailEnd type="none" w="med" len="med"/>
                    </a:lnT>
                    <a:noFill/>
                  </a:tcPr>
                </a:tc>
                <a:tc>
                  <a:txBody>
                    <a:bodyPr/>
                    <a:lstStyle/>
                    <a:p>
                      <a:pPr marL="0" marR="0" algn="ctr">
                        <a:lnSpc>
                          <a:spcPct val="107000"/>
                        </a:lnSpc>
                        <a:spcBef>
                          <a:spcPts val="0"/>
                        </a:spcBef>
                        <a:spcAft>
                          <a:spcPts val="0"/>
                        </a:spcAft>
                      </a:pPr>
                      <a:r>
                        <a:rPr lang="en-US" sz="800" dirty="0">
                          <a:effectLst/>
                        </a:rPr>
                        <a:t>Bay Area</a:t>
                      </a:r>
                      <a:endParaRPr lang="en-US" sz="800" dirty="0">
                        <a:effectLst/>
                        <a:latin typeface="Calibri" panose="020F0502020204030204" pitchFamily="34" charset="0"/>
                        <a:ea typeface="DengXian" panose="02010600030101010101" pitchFamily="2" charset="-122"/>
                        <a:cs typeface="Times New Roman" panose="02020603050405020304" pitchFamily="18" charset="0"/>
                      </a:endParaRPr>
                    </a:p>
                  </a:txBody>
                  <a:tcPr marL="49970" marR="49970"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lnT w="12700" cap="flat" cmpd="sng" algn="ctr">
                      <a:solidFill>
                        <a:srgbClr val="F9A134"/>
                      </a:solidFill>
                      <a:prstDash val="solid"/>
                      <a:round/>
                      <a:headEnd type="none" w="med" len="med"/>
                      <a:tailEnd type="none" w="med" len="med"/>
                    </a:lnT>
                    <a:solidFill>
                      <a:srgbClr val="F9A134"/>
                    </a:solidFill>
                  </a:tcPr>
                </a:tc>
                <a:extLst>
                  <a:ext uri="{0D108BD9-81ED-4DB2-BD59-A6C34878D82A}">
                    <a16:rowId xmlns:a16="http://schemas.microsoft.com/office/drawing/2014/main" xmlns="" val="2225004741"/>
                  </a:ext>
                </a:extLst>
              </a:tr>
              <a:tr h="214956">
                <a:tc>
                  <a:txBody>
                    <a:bodyPr/>
                    <a:lstStyle/>
                    <a:p>
                      <a:pPr marL="0" marR="0" algn="ctr">
                        <a:lnSpc>
                          <a:spcPct val="107000"/>
                        </a:lnSpc>
                        <a:spcBef>
                          <a:spcPts val="0"/>
                        </a:spcBef>
                        <a:spcAft>
                          <a:spcPts val="0"/>
                        </a:spcAft>
                      </a:pPr>
                      <a:r>
                        <a:rPr lang="en-US" sz="1200" dirty="0">
                          <a:effectLst/>
                        </a:rPr>
                        <a:t>Visit Santa Cruz Beach Boardwalk</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49970" marR="49970"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tc>
                  <a:txBody>
                    <a:bodyPr/>
                    <a:lstStyle/>
                    <a:p>
                      <a:pPr marL="0" marR="0" algn="ctr">
                        <a:lnSpc>
                          <a:spcPct val="107000"/>
                        </a:lnSpc>
                        <a:spcBef>
                          <a:spcPts val="0"/>
                        </a:spcBef>
                        <a:spcAft>
                          <a:spcPts val="0"/>
                        </a:spcAft>
                      </a:pPr>
                      <a:r>
                        <a:rPr lang="en-US" sz="1200" dirty="0">
                          <a:effectLst/>
                        </a:rPr>
                        <a:t>50%</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49970" marR="49970"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tc>
                  <a:txBody>
                    <a:bodyPr/>
                    <a:lstStyle/>
                    <a:p>
                      <a:pPr marL="0" marR="0" algn="ctr">
                        <a:lnSpc>
                          <a:spcPct val="107000"/>
                        </a:lnSpc>
                        <a:spcBef>
                          <a:spcPts val="0"/>
                        </a:spcBef>
                        <a:spcAft>
                          <a:spcPts val="0"/>
                        </a:spcAft>
                      </a:pPr>
                      <a:r>
                        <a:rPr lang="en-US" sz="1200" dirty="0">
                          <a:effectLst/>
                        </a:rPr>
                        <a:t>Visit University of California Santa Cruz</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49970" marR="49970"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tc>
                  <a:txBody>
                    <a:bodyPr/>
                    <a:lstStyle/>
                    <a:p>
                      <a:pPr marL="0" marR="0" algn="ctr">
                        <a:lnSpc>
                          <a:spcPct val="107000"/>
                        </a:lnSpc>
                        <a:spcBef>
                          <a:spcPts val="0"/>
                        </a:spcBef>
                        <a:spcAft>
                          <a:spcPts val="0"/>
                        </a:spcAft>
                      </a:pPr>
                      <a:r>
                        <a:rPr lang="en-US" sz="1200" dirty="0">
                          <a:effectLst/>
                        </a:rPr>
                        <a:t>13%</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49970" marR="49970"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extLst>
                  <a:ext uri="{0D108BD9-81ED-4DB2-BD59-A6C34878D82A}">
                    <a16:rowId xmlns:a16="http://schemas.microsoft.com/office/drawing/2014/main" xmlns="" val="2904511161"/>
                  </a:ext>
                </a:extLst>
              </a:tr>
              <a:tr h="214956">
                <a:tc>
                  <a:txBody>
                    <a:bodyPr/>
                    <a:lstStyle/>
                    <a:p>
                      <a:pPr marL="0" marR="0" algn="ctr">
                        <a:lnSpc>
                          <a:spcPct val="107000"/>
                        </a:lnSpc>
                        <a:spcBef>
                          <a:spcPts val="0"/>
                        </a:spcBef>
                        <a:spcAft>
                          <a:spcPts val="0"/>
                        </a:spcAft>
                      </a:pPr>
                      <a:r>
                        <a:rPr lang="en-US" sz="1200" dirty="0">
                          <a:effectLst/>
                        </a:rPr>
                        <a:t>Hang out at the beach</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49970" marR="49970"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tc>
                  <a:txBody>
                    <a:bodyPr/>
                    <a:lstStyle/>
                    <a:p>
                      <a:pPr marL="0" marR="0" algn="ctr">
                        <a:lnSpc>
                          <a:spcPct val="107000"/>
                        </a:lnSpc>
                        <a:spcBef>
                          <a:spcPts val="0"/>
                        </a:spcBef>
                        <a:spcAft>
                          <a:spcPts val="0"/>
                        </a:spcAft>
                      </a:pPr>
                      <a:r>
                        <a:rPr lang="en-US" sz="1200" dirty="0">
                          <a:effectLst/>
                        </a:rPr>
                        <a:t>47%</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49970" marR="49970"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tc>
                  <a:txBody>
                    <a:bodyPr/>
                    <a:lstStyle/>
                    <a:p>
                      <a:pPr marL="0" marR="0" algn="ctr">
                        <a:lnSpc>
                          <a:spcPct val="107000"/>
                        </a:lnSpc>
                        <a:spcBef>
                          <a:spcPts val="0"/>
                        </a:spcBef>
                        <a:spcAft>
                          <a:spcPts val="0"/>
                        </a:spcAft>
                      </a:pPr>
                      <a:r>
                        <a:rPr lang="en-US" sz="1200" dirty="0">
                          <a:effectLst/>
                        </a:rPr>
                        <a:t>Visit historical sites or heritage tourism</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49970" marR="49970"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tc>
                  <a:txBody>
                    <a:bodyPr/>
                    <a:lstStyle/>
                    <a:p>
                      <a:pPr marL="0" marR="0" algn="ctr">
                        <a:lnSpc>
                          <a:spcPct val="107000"/>
                        </a:lnSpc>
                        <a:spcBef>
                          <a:spcPts val="0"/>
                        </a:spcBef>
                        <a:spcAft>
                          <a:spcPts val="0"/>
                        </a:spcAft>
                      </a:pPr>
                      <a:r>
                        <a:rPr lang="en-US" sz="1200" dirty="0">
                          <a:effectLst/>
                        </a:rPr>
                        <a:t>7%</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49970" marR="49970"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extLst>
                  <a:ext uri="{0D108BD9-81ED-4DB2-BD59-A6C34878D82A}">
                    <a16:rowId xmlns:a16="http://schemas.microsoft.com/office/drawing/2014/main" xmlns="" val="3937721362"/>
                  </a:ext>
                </a:extLst>
              </a:tr>
              <a:tr h="214956">
                <a:tc>
                  <a:txBody>
                    <a:bodyPr/>
                    <a:lstStyle/>
                    <a:p>
                      <a:pPr marL="0" marR="0" algn="ctr">
                        <a:lnSpc>
                          <a:spcPct val="107000"/>
                        </a:lnSpc>
                        <a:spcBef>
                          <a:spcPts val="0"/>
                        </a:spcBef>
                        <a:spcAft>
                          <a:spcPts val="0"/>
                        </a:spcAft>
                      </a:pPr>
                      <a:r>
                        <a:rPr lang="en-US" sz="1200" dirty="0">
                          <a:effectLst/>
                        </a:rPr>
                        <a:t>Relax, rejuvenate or chill</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49970" marR="49970"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tc>
                  <a:txBody>
                    <a:bodyPr/>
                    <a:lstStyle/>
                    <a:p>
                      <a:pPr marL="0" marR="0" algn="ctr">
                        <a:lnSpc>
                          <a:spcPct val="107000"/>
                        </a:lnSpc>
                        <a:spcBef>
                          <a:spcPts val="0"/>
                        </a:spcBef>
                        <a:spcAft>
                          <a:spcPts val="0"/>
                        </a:spcAft>
                      </a:pPr>
                      <a:r>
                        <a:rPr lang="en-US" sz="1200" dirty="0">
                          <a:effectLst/>
                        </a:rPr>
                        <a:t>43%</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49970" marR="49970"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tc>
                  <a:txBody>
                    <a:bodyPr/>
                    <a:lstStyle/>
                    <a:p>
                      <a:pPr marL="0" marR="0" algn="ctr">
                        <a:lnSpc>
                          <a:spcPct val="107000"/>
                        </a:lnSpc>
                        <a:spcBef>
                          <a:spcPts val="0"/>
                        </a:spcBef>
                        <a:spcAft>
                          <a:spcPts val="0"/>
                        </a:spcAft>
                      </a:pPr>
                      <a:r>
                        <a:rPr lang="en-US" sz="1200" dirty="0">
                          <a:effectLst/>
                        </a:rPr>
                        <a:t>Visit Roaring Camp Railroads</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49970" marR="49970"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tc>
                  <a:txBody>
                    <a:bodyPr/>
                    <a:lstStyle/>
                    <a:p>
                      <a:pPr marL="0" marR="0" algn="ctr">
                        <a:lnSpc>
                          <a:spcPct val="107000"/>
                        </a:lnSpc>
                        <a:spcBef>
                          <a:spcPts val="0"/>
                        </a:spcBef>
                        <a:spcAft>
                          <a:spcPts val="0"/>
                        </a:spcAft>
                      </a:pPr>
                      <a:r>
                        <a:rPr lang="en-US" sz="1200" dirty="0">
                          <a:effectLst/>
                        </a:rPr>
                        <a:t>6%</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49970" marR="49970"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extLst>
                  <a:ext uri="{0D108BD9-81ED-4DB2-BD59-A6C34878D82A}">
                    <a16:rowId xmlns:a16="http://schemas.microsoft.com/office/drawing/2014/main" xmlns="" val="1536795668"/>
                  </a:ext>
                </a:extLst>
              </a:tr>
              <a:tr h="214956">
                <a:tc>
                  <a:txBody>
                    <a:bodyPr/>
                    <a:lstStyle/>
                    <a:p>
                      <a:pPr marL="0" marR="0" algn="ctr">
                        <a:lnSpc>
                          <a:spcPct val="107000"/>
                        </a:lnSpc>
                        <a:spcBef>
                          <a:spcPts val="0"/>
                        </a:spcBef>
                        <a:spcAft>
                          <a:spcPts val="0"/>
                        </a:spcAft>
                      </a:pPr>
                      <a:r>
                        <a:rPr lang="en-US" sz="1200" dirty="0">
                          <a:effectLst/>
                        </a:rPr>
                        <a:t>Connect and have fun with my partner/spouse</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49970" marR="49970"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tc>
                  <a:txBody>
                    <a:bodyPr/>
                    <a:lstStyle/>
                    <a:p>
                      <a:pPr marL="0" marR="0" algn="ctr">
                        <a:lnSpc>
                          <a:spcPct val="107000"/>
                        </a:lnSpc>
                        <a:spcBef>
                          <a:spcPts val="0"/>
                        </a:spcBef>
                        <a:spcAft>
                          <a:spcPts val="0"/>
                        </a:spcAft>
                      </a:pPr>
                      <a:r>
                        <a:rPr lang="en-US" sz="1200" dirty="0">
                          <a:effectLst/>
                        </a:rPr>
                        <a:t>36%</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49970" marR="49970"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tc>
                  <a:txBody>
                    <a:bodyPr/>
                    <a:lstStyle/>
                    <a:p>
                      <a:pPr marL="0" marR="0" algn="ctr">
                        <a:lnSpc>
                          <a:spcPct val="107000"/>
                        </a:lnSpc>
                        <a:spcBef>
                          <a:spcPts val="0"/>
                        </a:spcBef>
                        <a:spcAft>
                          <a:spcPts val="0"/>
                        </a:spcAft>
                      </a:pPr>
                      <a:r>
                        <a:rPr lang="en-US" sz="1200" dirty="0">
                          <a:effectLst/>
                        </a:rPr>
                        <a:t>Whale watching / wildlife watching</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49970" marR="49970"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tc>
                  <a:txBody>
                    <a:bodyPr/>
                    <a:lstStyle/>
                    <a:p>
                      <a:pPr marL="0" marR="0" algn="ctr">
                        <a:lnSpc>
                          <a:spcPct val="107000"/>
                        </a:lnSpc>
                        <a:spcBef>
                          <a:spcPts val="0"/>
                        </a:spcBef>
                        <a:spcAft>
                          <a:spcPts val="0"/>
                        </a:spcAft>
                      </a:pPr>
                      <a:r>
                        <a:rPr lang="en-US" sz="1200" dirty="0">
                          <a:effectLst/>
                        </a:rPr>
                        <a:t>6%</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49970" marR="49970"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extLst>
                  <a:ext uri="{0D108BD9-81ED-4DB2-BD59-A6C34878D82A}">
                    <a16:rowId xmlns:a16="http://schemas.microsoft.com/office/drawing/2014/main" xmlns="" val="1159992795"/>
                  </a:ext>
                </a:extLst>
              </a:tr>
              <a:tr h="214956">
                <a:tc>
                  <a:txBody>
                    <a:bodyPr/>
                    <a:lstStyle/>
                    <a:p>
                      <a:pPr marL="0" marR="0" algn="ctr">
                        <a:lnSpc>
                          <a:spcPct val="107000"/>
                        </a:lnSpc>
                        <a:spcBef>
                          <a:spcPts val="0"/>
                        </a:spcBef>
                        <a:spcAft>
                          <a:spcPts val="0"/>
                        </a:spcAft>
                      </a:pPr>
                      <a:r>
                        <a:rPr lang="en-US" sz="1200" dirty="0">
                          <a:effectLst/>
                        </a:rPr>
                        <a:t>Connect and have fun with my friends</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49970" marR="49970"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tc>
                  <a:txBody>
                    <a:bodyPr/>
                    <a:lstStyle/>
                    <a:p>
                      <a:pPr marL="0" marR="0" algn="ctr">
                        <a:lnSpc>
                          <a:spcPct val="107000"/>
                        </a:lnSpc>
                        <a:spcBef>
                          <a:spcPts val="0"/>
                        </a:spcBef>
                        <a:spcAft>
                          <a:spcPts val="0"/>
                        </a:spcAft>
                      </a:pPr>
                      <a:r>
                        <a:rPr lang="en-US" sz="1200" dirty="0">
                          <a:effectLst/>
                        </a:rPr>
                        <a:t>32%</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49970" marR="49970"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tc>
                  <a:txBody>
                    <a:bodyPr/>
                    <a:lstStyle/>
                    <a:p>
                      <a:pPr marL="0" marR="0" algn="ctr">
                        <a:lnSpc>
                          <a:spcPct val="107000"/>
                        </a:lnSpc>
                        <a:spcBef>
                          <a:spcPts val="0"/>
                        </a:spcBef>
                        <a:spcAft>
                          <a:spcPts val="0"/>
                        </a:spcAft>
                      </a:pPr>
                      <a:r>
                        <a:rPr lang="en-US" sz="1200" dirty="0">
                          <a:effectLst/>
                        </a:rPr>
                        <a:t>Attend Santa Cruz Pride or other LGBTQ event</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49970" marR="49970"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tc>
                  <a:txBody>
                    <a:bodyPr/>
                    <a:lstStyle/>
                    <a:p>
                      <a:pPr marL="0" marR="0" algn="ctr">
                        <a:lnSpc>
                          <a:spcPct val="107000"/>
                        </a:lnSpc>
                        <a:spcBef>
                          <a:spcPts val="0"/>
                        </a:spcBef>
                        <a:spcAft>
                          <a:spcPts val="0"/>
                        </a:spcAft>
                      </a:pPr>
                      <a:r>
                        <a:rPr lang="en-US" sz="1200" dirty="0">
                          <a:effectLst/>
                        </a:rPr>
                        <a:t>6%</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49970" marR="49970"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extLst>
                  <a:ext uri="{0D108BD9-81ED-4DB2-BD59-A6C34878D82A}">
                    <a16:rowId xmlns:a16="http://schemas.microsoft.com/office/drawing/2014/main" xmlns="" val="2714830130"/>
                  </a:ext>
                </a:extLst>
              </a:tr>
              <a:tr h="214956">
                <a:tc>
                  <a:txBody>
                    <a:bodyPr/>
                    <a:lstStyle/>
                    <a:p>
                      <a:pPr marL="0" marR="0" algn="ctr">
                        <a:lnSpc>
                          <a:spcPct val="107000"/>
                        </a:lnSpc>
                        <a:spcBef>
                          <a:spcPts val="0"/>
                        </a:spcBef>
                        <a:spcAft>
                          <a:spcPts val="0"/>
                        </a:spcAft>
                      </a:pPr>
                      <a:r>
                        <a:rPr lang="en-US" sz="1200" dirty="0">
                          <a:effectLst/>
                        </a:rPr>
                        <a:t>Experience local restaurants</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49970" marR="49970"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tc>
                  <a:txBody>
                    <a:bodyPr/>
                    <a:lstStyle/>
                    <a:p>
                      <a:pPr marL="0" marR="0" algn="ctr">
                        <a:lnSpc>
                          <a:spcPct val="107000"/>
                        </a:lnSpc>
                        <a:spcBef>
                          <a:spcPts val="0"/>
                        </a:spcBef>
                        <a:spcAft>
                          <a:spcPts val="0"/>
                        </a:spcAft>
                      </a:pPr>
                      <a:r>
                        <a:rPr lang="en-US" sz="1200" dirty="0">
                          <a:effectLst/>
                        </a:rPr>
                        <a:t>29%</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49970" marR="49970"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tc>
                  <a:txBody>
                    <a:bodyPr/>
                    <a:lstStyle/>
                    <a:p>
                      <a:pPr marL="0" marR="0" algn="ctr">
                        <a:lnSpc>
                          <a:spcPct val="107000"/>
                        </a:lnSpc>
                        <a:spcBef>
                          <a:spcPts val="0"/>
                        </a:spcBef>
                        <a:spcAft>
                          <a:spcPts val="0"/>
                        </a:spcAft>
                      </a:pPr>
                      <a:r>
                        <a:rPr lang="en-US" sz="1200" dirty="0">
                          <a:effectLst/>
                        </a:rPr>
                        <a:t>Family activities with my children</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49970" marR="49970"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tc>
                  <a:txBody>
                    <a:bodyPr/>
                    <a:lstStyle/>
                    <a:p>
                      <a:pPr marL="0" marR="0" algn="ctr">
                        <a:lnSpc>
                          <a:spcPct val="107000"/>
                        </a:lnSpc>
                        <a:spcBef>
                          <a:spcPts val="0"/>
                        </a:spcBef>
                        <a:spcAft>
                          <a:spcPts val="0"/>
                        </a:spcAft>
                      </a:pPr>
                      <a:r>
                        <a:rPr lang="en-US" sz="1200" dirty="0">
                          <a:effectLst/>
                        </a:rPr>
                        <a:t>6%</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49970" marR="49970"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extLst>
                  <a:ext uri="{0D108BD9-81ED-4DB2-BD59-A6C34878D82A}">
                    <a16:rowId xmlns:a16="http://schemas.microsoft.com/office/drawing/2014/main" xmlns="" val="2700599657"/>
                  </a:ext>
                </a:extLst>
              </a:tr>
              <a:tr h="214956">
                <a:tc>
                  <a:txBody>
                    <a:bodyPr/>
                    <a:lstStyle/>
                    <a:p>
                      <a:pPr marL="0" marR="0" algn="ctr">
                        <a:lnSpc>
                          <a:spcPct val="107000"/>
                        </a:lnSpc>
                        <a:spcBef>
                          <a:spcPts val="0"/>
                        </a:spcBef>
                        <a:spcAft>
                          <a:spcPts val="0"/>
                        </a:spcAft>
                      </a:pPr>
                      <a:r>
                        <a:rPr lang="en-US" sz="1200" dirty="0">
                          <a:effectLst/>
                        </a:rPr>
                        <a:t>Hike in the Redwoods</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49970" marR="49970"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tc>
                  <a:txBody>
                    <a:bodyPr/>
                    <a:lstStyle/>
                    <a:p>
                      <a:pPr marL="0" marR="0" algn="ctr">
                        <a:lnSpc>
                          <a:spcPct val="107000"/>
                        </a:lnSpc>
                        <a:spcBef>
                          <a:spcPts val="0"/>
                        </a:spcBef>
                        <a:spcAft>
                          <a:spcPts val="0"/>
                        </a:spcAft>
                      </a:pPr>
                      <a:r>
                        <a:rPr lang="en-US" sz="1200" dirty="0">
                          <a:effectLst/>
                        </a:rPr>
                        <a:t>18%</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49970" marR="49970"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tc>
                  <a:txBody>
                    <a:bodyPr/>
                    <a:lstStyle/>
                    <a:p>
                      <a:pPr marL="0" marR="0" algn="ctr">
                        <a:lnSpc>
                          <a:spcPct val="107000"/>
                        </a:lnSpc>
                        <a:spcBef>
                          <a:spcPts val="0"/>
                        </a:spcBef>
                        <a:spcAft>
                          <a:spcPts val="0"/>
                        </a:spcAft>
                      </a:pPr>
                      <a:r>
                        <a:rPr lang="en-US" sz="1200" dirty="0">
                          <a:effectLst/>
                        </a:rPr>
                        <a:t>Brewery tours / beer tasting</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49970" marR="49970"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tc>
                  <a:txBody>
                    <a:bodyPr/>
                    <a:lstStyle/>
                    <a:p>
                      <a:pPr marL="0" marR="0" algn="ctr">
                        <a:lnSpc>
                          <a:spcPct val="107000"/>
                        </a:lnSpc>
                        <a:spcBef>
                          <a:spcPts val="0"/>
                        </a:spcBef>
                        <a:spcAft>
                          <a:spcPts val="0"/>
                        </a:spcAft>
                      </a:pPr>
                      <a:r>
                        <a:rPr lang="en-US" sz="1200" dirty="0">
                          <a:effectLst/>
                        </a:rPr>
                        <a:t>6%</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49970" marR="49970"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extLst>
                  <a:ext uri="{0D108BD9-81ED-4DB2-BD59-A6C34878D82A}">
                    <a16:rowId xmlns:a16="http://schemas.microsoft.com/office/drawing/2014/main" xmlns="" val="2401942683"/>
                  </a:ext>
                </a:extLst>
              </a:tr>
              <a:tr h="214956">
                <a:tc>
                  <a:txBody>
                    <a:bodyPr/>
                    <a:lstStyle/>
                    <a:p>
                      <a:pPr marL="0" marR="0" algn="ctr">
                        <a:lnSpc>
                          <a:spcPct val="107000"/>
                        </a:lnSpc>
                        <a:spcBef>
                          <a:spcPts val="0"/>
                        </a:spcBef>
                        <a:spcAft>
                          <a:spcPts val="0"/>
                        </a:spcAft>
                      </a:pPr>
                      <a:r>
                        <a:rPr lang="en-US" sz="1200" dirty="0">
                          <a:effectLst/>
                        </a:rPr>
                        <a:t>Hike along the Coast</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49970" marR="49970"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tc>
                  <a:txBody>
                    <a:bodyPr/>
                    <a:lstStyle/>
                    <a:p>
                      <a:pPr marL="0" marR="0" algn="ctr">
                        <a:lnSpc>
                          <a:spcPct val="107000"/>
                        </a:lnSpc>
                        <a:spcBef>
                          <a:spcPts val="0"/>
                        </a:spcBef>
                        <a:spcAft>
                          <a:spcPts val="0"/>
                        </a:spcAft>
                      </a:pPr>
                      <a:r>
                        <a:rPr lang="en-US" sz="1200" dirty="0">
                          <a:effectLst/>
                        </a:rPr>
                        <a:t>17%</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49970" marR="49970"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tc>
                  <a:txBody>
                    <a:bodyPr/>
                    <a:lstStyle/>
                    <a:p>
                      <a:pPr marL="0" marR="0" algn="ctr">
                        <a:lnSpc>
                          <a:spcPct val="107000"/>
                        </a:lnSpc>
                        <a:spcBef>
                          <a:spcPts val="0"/>
                        </a:spcBef>
                        <a:spcAft>
                          <a:spcPts val="0"/>
                        </a:spcAft>
                      </a:pPr>
                      <a:r>
                        <a:rPr lang="en-US" sz="1200" dirty="0">
                          <a:effectLst/>
                        </a:rPr>
                        <a:t>Winery tours / wine tasting</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49970" marR="49970"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tc>
                  <a:txBody>
                    <a:bodyPr/>
                    <a:lstStyle/>
                    <a:p>
                      <a:pPr marL="0" marR="0" algn="ctr">
                        <a:lnSpc>
                          <a:spcPct val="107000"/>
                        </a:lnSpc>
                        <a:spcBef>
                          <a:spcPts val="0"/>
                        </a:spcBef>
                        <a:spcAft>
                          <a:spcPts val="0"/>
                        </a:spcAft>
                      </a:pPr>
                      <a:r>
                        <a:rPr lang="en-US" sz="1200" dirty="0">
                          <a:effectLst/>
                        </a:rPr>
                        <a:t>6%</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49970" marR="49970"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extLst>
                  <a:ext uri="{0D108BD9-81ED-4DB2-BD59-A6C34878D82A}">
                    <a16:rowId xmlns:a16="http://schemas.microsoft.com/office/drawing/2014/main" xmlns="" val="2747353950"/>
                  </a:ext>
                </a:extLst>
              </a:tr>
              <a:tr h="214956">
                <a:tc>
                  <a:txBody>
                    <a:bodyPr/>
                    <a:lstStyle/>
                    <a:p>
                      <a:pPr marL="0" marR="0" algn="ctr">
                        <a:lnSpc>
                          <a:spcPct val="107000"/>
                        </a:lnSpc>
                        <a:spcBef>
                          <a:spcPts val="0"/>
                        </a:spcBef>
                        <a:spcAft>
                          <a:spcPts val="0"/>
                        </a:spcAft>
                      </a:pPr>
                      <a:r>
                        <a:rPr lang="en-US" sz="1200" dirty="0">
                          <a:effectLst/>
                        </a:rPr>
                        <a:t>Unique local shopping</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49970" marR="49970"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tc>
                  <a:txBody>
                    <a:bodyPr/>
                    <a:lstStyle/>
                    <a:p>
                      <a:pPr marL="0" marR="0" algn="ctr">
                        <a:lnSpc>
                          <a:spcPct val="107000"/>
                        </a:lnSpc>
                        <a:spcBef>
                          <a:spcPts val="0"/>
                        </a:spcBef>
                        <a:spcAft>
                          <a:spcPts val="0"/>
                        </a:spcAft>
                      </a:pPr>
                      <a:r>
                        <a:rPr lang="en-US" sz="1200" dirty="0">
                          <a:effectLst/>
                        </a:rPr>
                        <a:t>17%</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49970" marR="49970"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tc>
                  <a:txBody>
                    <a:bodyPr/>
                    <a:lstStyle/>
                    <a:p>
                      <a:pPr marL="0" marR="0" algn="ctr">
                        <a:lnSpc>
                          <a:spcPct val="107000"/>
                        </a:lnSpc>
                        <a:spcBef>
                          <a:spcPts val="0"/>
                        </a:spcBef>
                        <a:spcAft>
                          <a:spcPts val="0"/>
                        </a:spcAft>
                      </a:pPr>
                      <a:r>
                        <a:rPr lang="en-US" sz="1200" dirty="0">
                          <a:effectLst/>
                        </a:rPr>
                        <a:t>Bike (road bike or mountain bike)</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49970" marR="49970"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tc>
                  <a:txBody>
                    <a:bodyPr/>
                    <a:lstStyle/>
                    <a:p>
                      <a:pPr marL="0" marR="0" algn="ctr">
                        <a:lnSpc>
                          <a:spcPct val="107000"/>
                        </a:lnSpc>
                        <a:spcBef>
                          <a:spcPts val="0"/>
                        </a:spcBef>
                        <a:spcAft>
                          <a:spcPts val="0"/>
                        </a:spcAft>
                      </a:pPr>
                      <a:r>
                        <a:rPr lang="en-US" sz="1200" dirty="0">
                          <a:effectLst/>
                        </a:rPr>
                        <a:t>4%</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49970" marR="49970"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extLst>
                  <a:ext uri="{0D108BD9-81ED-4DB2-BD59-A6C34878D82A}">
                    <a16:rowId xmlns:a16="http://schemas.microsoft.com/office/drawing/2014/main" xmlns="" val="3867673586"/>
                  </a:ext>
                </a:extLst>
              </a:tr>
              <a:tr h="214956">
                <a:tc>
                  <a:txBody>
                    <a:bodyPr/>
                    <a:lstStyle/>
                    <a:p>
                      <a:pPr marL="0" marR="0" algn="ctr">
                        <a:lnSpc>
                          <a:spcPct val="107000"/>
                        </a:lnSpc>
                        <a:spcBef>
                          <a:spcPts val="0"/>
                        </a:spcBef>
                        <a:spcAft>
                          <a:spcPts val="0"/>
                        </a:spcAft>
                      </a:pPr>
                      <a:r>
                        <a:rPr lang="en-US" sz="1200" dirty="0">
                          <a:effectLst/>
                        </a:rPr>
                        <a:t>Arts and cultural activities</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49970" marR="49970"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tc>
                  <a:txBody>
                    <a:bodyPr/>
                    <a:lstStyle/>
                    <a:p>
                      <a:pPr marL="0" marR="0" algn="ctr">
                        <a:lnSpc>
                          <a:spcPct val="107000"/>
                        </a:lnSpc>
                        <a:spcBef>
                          <a:spcPts val="0"/>
                        </a:spcBef>
                        <a:spcAft>
                          <a:spcPts val="0"/>
                        </a:spcAft>
                      </a:pPr>
                      <a:r>
                        <a:rPr lang="en-US" sz="1200" dirty="0">
                          <a:effectLst/>
                        </a:rPr>
                        <a:t>16%</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49970" marR="49970"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tc>
                  <a:txBody>
                    <a:bodyPr/>
                    <a:lstStyle/>
                    <a:p>
                      <a:pPr marL="0" marR="0" algn="ctr">
                        <a:lnSpc>
                          <a:spcPct val="107000"/>
                        </a:lnSpc>
                        <a:spcBef>
                          <a:spcPts val="0"/>
                        </a:spcBef>
                        <a:spcAft>
                          <a:spcPts val="0"/>
                        </a:spcAft>
                      </a:pPr>
                      <a:r>
                        <a:rPr lang="en-US" sz="1200" dirty="0">
                          <a:effectLst/>
                        </a:rPr>
                        <a:t>Farm tour or U-pick experiences</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49970" marR="49970"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tc>
                  <a:txBody>
                    <a:bodyPr/>
                    <a:lstStyle/>
                    <a:p>
                      <a:pPr marL="0" marR="0" algn="ctr">
                        <a:lnSpc>
                          <a:spcPct val="107000"/>
                        </a:lnSpc>
                        <a:spcBef>
                          <a:spcPts val="0"/>
                        </a:spcBef>
                        <a:spcAft>
                          <a:spcPts val="0"/>
                        </a:spcAft>
                      </a:pPr>
                      <a:r>
                        <a:rPr lang="en-US" sz="1200" dirty="0">
                          <a:effectLst/>
                        </a:rPr>
                        <a:t>3%</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49970" marR="49970"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extLst>
                  <a:ext uri="{0D108BD9-81ED-4DB2-BD59-A6C34878D82A}">
                    <a16:rowId xmlns:a16="http://schemas.microsoft.com/office/drawing/2014/main" xmlns="" val="2667736501"/>
                  </a:ext>
                </a:extLst>
              </a:tr>
              <a:tr h="214956">
                <a:tc>
                  <a:txBody>
                    <a:bodyPr/>
                    <a:lstStyle/>
                    <a:p>
                      <a:pPr marL="0" marR="0" algn="ctr">
                        <a:lnSpc>
                          <a:spcPct val="107000"/>
                        </a:lnSpc>
                        <a:spcBef>
                          <a:spcPts val="0"/>
                        </a:spcBef>
                        <a:spcAft>
                          <a:spcPts val="0"/>
                        </a:spcAft>
                      </a:pPr>
                      <a:r>
                        <a:rPr lang="en-US" sz="1200" dirty="0">
                          <a:effectLst/>
                        </a:rPr>
                        <a:t>Shop or dine along Pacific Ave</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49970" marR="49970"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tc>
                  <a:txBody>
                    <a:bodyPr/>
                    <a:lstStyle/>
                    <a:p>
                      <a:pPr marL="0" marR="0" algn="ctr">
                        <a:lnSpc>
                          <a:spcPct val="107000"/>
                        </a:lnSpc>
                        <a:spcBef>
                          <a:spcPts val="0"/>
                        </a:spcBef>
                        <a:spcAft>
                          <a:spcPts val="0"/>
                        </a:spcAft>
                      </a:pPr>
                      <a:r>
                        <a:rPr lang="en-US" sz="1200" dirty="0">
                          <a:effectLst/>
                        </a:rPr>
                        <a:t>15%</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49970" marR="49970"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tc>
                  <a:txBody>
                    <a:bodyPr/>
                    <a:lstStyle/>
                    <a:p>
                      <a:pPr marL="0" marR="0" algn="ctr">
                        <a:lnSpc>
                          <a:spcPct val="107000"/>
                        </a:lnSpc>
                        <a:spcBef>
                          <a:spcPts val="0"/>
                        </a:spcBef>
                        <a:spcAft>
                          <a:spcPts val="0"/>
                        </a:spcAft>
                      </a:pPr>
                      <a:r>
                        <a:rPr lang="en-US" sz="1200" dirty="0">
                          <a:effectLst/>
                        </a:rPr>
                        <a:t>Attend a sporting event</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49970" marR="49970"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tc>
                  <a:txBody>
                    <a:bodyPr/>
                    <a:lstStyle/>
                    <a:p>
                      <a:pPr marL="0" marR="0" algn="ctr">
                        <a:lnSpc>
                          <a:spcPct val="107000"/>
                        </a:lnSpc>
                        <a:spcBef>
                          <a:spcPts val="0"/>
                        </a:spcBef>
                        <a:spcAft>
                          <a:spcPts val="0"/>
                        </a:spcAft>
                      </a:pPr>
                      <a:r>
                        <a:rPr lang="en-US" sz="1200" dirty="0">
                          <a:effectLst/>
                        </a:rPr>
                        <a:t>2%</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49970" marR="49970"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extLst>
                  <a:ext uri="{0D108BD9-81ED-4DB2-BD59-A6C34878D82A}">
                    <a16:rowId xmlns:a16="http://schemas.microsoft.com/office/drawing/2014/main" xmlns="" val="2702787110"/>
                  </a:ext>
                </a:extLst>
              </a:tr>
              <a:tr h="214956">
                <a:tc>
                  <a:txBody>
                    <a:bodyPr/>
                    <a:lstStyle/>
                    <a:p>
                      <a:pPr marL="0" marR="0" algn="ctr">
                        <a:lnSpc>
                          <a:spcPct val="107000"/>
                        </a:lnSpc>
                        <a:spcBef>
                          <a:spcPts val="0"/>
                        </a:spcBef>
                        <a:spcAft>
                          <a:spcPts val="0"/>
                        </a:spcAft>
                      </a:pPr>
                      <a:r>
                        <a:rPr lang="en-US" sz="1200" dirty="0">
                          <a:effectLst/>
                        </a:rPr>
                        <a:t>Attend an event or concert</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49970" marR="49970"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lnB w="12700" cap="flat" cmpd="sng" algn="ctr">
                      <a:solidFill>
                        <a:srgbClr val="F9A134"/>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dirty="0">
                          <a:effectLst/>
                        </a:rPr>
                        <a:t>13%</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49970" marR="49970"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lnB w="12700" cap="flat" cmpd="sng" algn="ctr">
                      <a:solidFill>
                        <a:srgbClr val="F9A134"/>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dirty="0">
                          <a:effectLst/>
                        </a:rPr>
                        <a:t>Other</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49970" marR="49970"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lnB w="12700" cap="flat" cmpd="sng" algn="ctr">
                      <a:solidFill>
                        <a:srgbClr val="F9A134"/>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dirty="0">
                          <a:effectLst/>
                        </a:rPr>
                        <a:t>16%</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49970" marR="49970"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lnB w="12700" cap="flat" cmpd="sng" algn="ctr">
                      <a:solidFill>
                        <a:srgbClr val="F9A134"/>
                      </a:solidFill>
                      <a:prstDash val="solid"/>
                      <a:round/>
                      <a:headEnd type="none" w="med" len="med"/>
                      <a:tailEnd type="none" w="med" len="med"/>
                    </a:lnB>
                    <a:noFill/>
                  </a:tcPr>
                </a:tc>
                <a:extLst>
                  <a:ext uri="{0D108BD9-81ED-4DB2-BD59-A6C34878D82A}">
                    <a16:rowId xmlns:a16="http://schemas.microsoft.com/office/drawing/2014/main" xmlns="" val="3434339064"/>
                  </a:ext>
                </a:extLst>
              </a:tr>
            </a:tbl>
          </a:graphicData>
        </a:graphic>
      </p:graphicFrame>
      <p:grpSp>
        <p:nvGrpSpPr>
          <p:cNvPr id="13" name="Group 12">
            <a:extLst>
              <a:ext uri="{FF2B5EF4-FFF2-40B4-BE49-F238E27FC236}">
                <a16:creationId xmlns:a16="http://schemas.microsoft.com/office/drawing/2014/main" xmlns="" id="{DF931496-462E-594B-A78F-BAC37A3CDFCA}"/>
              </a:ext>
            </a:extLst>
          </p:cNvPr>
          <p:cNvGrpSpPr/>
          <p:nvPr/>
        </p:nvGrpSpPr>
        <p:grpSpPr>
          <a:xfrm>
            <a:off x="260534" y="590550"/>
            <a:ext cx="685800" cy="685800"/>
            <a:chOff x="310414" y="2809964"/>
            <a:chExt cx="914400" cy="914400"/>
          </a:xfrm>
        </p:grpSpPr>
        <p:sp>
          <p:nvSpPr>
            <p:cNvPr id="14" name="Oval 13">
              <a:extLst>
                <a:ext uri="{FF2B5EF4-FFF2-40B4-BE49-F238E27FC236}">
                  <a16:creationId xmlns:a16="http://schemas.microsoft.com/office/drawing/2014/main" xmlns="" id="{2C20DF32-6213-D34F-AA42-272614243BAF}"/>
                </a:ext>
              </a:extLst>
            </p:cNvPr>
            <p:cNvSpPr/>
            <p:nvPr/>
          </p:nvSpPr>
          <p:spPr>
            <a:xfrm>
              <a:off x="310414" y="2809964"/>
              <a:ext cx="914400" cy="91440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5" name="Picture 14">
              <a:extLst>
                <a:ext uri="{FF2B5EF4-FFF2-40B4-BE49-F238E27FC236}">
                  <a16:creationId xmlns:a16="http://schemas.microsoft.com/office/drawing/2014/main" xmlns="" id="{4AC7ECA5-2627-5C48-8570-B29C898F3583}"/>
                </a:ext>
              </a:extLst>
            </p:cNvPr>
            <p:cNvPicPr>
              <a:picLocks/>
            </p:cNvPicPr>
            <p:nvPr/>
          </p:nvPicPr>
          <p:blipFill>
            <a:blip r:embed="rId3">
              <a:biLevel thresh="25000"/>
            </a:blip>
            <a:stretch>
              <a:fillRect/>
            </a:stretch>
          </p:blipFill>
          <p:spPr>
            <a:xfrm>
              <a:off x="442135" y="2903280"/>
              <a:ext cx="650959" cy="650959"/>
            </a:xfrm>
            <a:prstGeom prst="rect">
              <a:avLst/>
            </a:prstGeom>
          </p:spPr>
        </p:pic>
      </p:grpSp>
    </p:spTree>
    <p:extLst>
      <p:ext uri="{BB962C8B-B14F-4D97-AF65-F5344CB8AC3E}">
        <p14:creationId xmlns:p14="http://schemas.microsoft.com/office/powerpoint/2010/main" val="2860513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xmlns="" id="{B83D3C5A-2059-45E5-AD19-2740D03A625E}"/>
              </a:ext>
            </a:extLst>
          </p:cNvPr>
          <p:cNvSpPr txBox="1"/>
          <p:nvPr/>
        </p:nvSpPr>
        <p:spPr>
          <a:xfrm>
            <a:off x="1491480" y="497657"/>
            <a:ext cx="6172200" cy="1061829"/>
          </a:xfrm>
          <a:prstGeom prst="rect">
            <a:avLst/>
          </a:prstGeom>
          <a:noFill/>
        </p:spPr>
        <p:txBody>
          <a:bodyPr wrap="square" rtlCol="0">
            <a:spAutoFit/>
          </a:bodyPr>
          <a:lstStyle/>
          <a:p>
            <a:pPr algn="ctr"/>
            <a:r>
              <a:rPr lang="en-US" sz="1400" b="1" dirty="0">
                <a:solidFill>
                  <a:schemeClr val="accent1">
                    <a:lumMod val="75000"/>
                  </a:schemeClr>
                </a:solidFill>
              </a:rPr>
              <a:t>Now let’s think about a vacation to Santa Cruz County. Which of these attributes or activities might encourage you to take a trip to Santa Cruz in the future? Please mark all that apply. </a:t>
            </a:r>
          </a:p>
          <a:p>
            <a:pPr algn="ctr">
              <a:lnSpc>
                <a:spcPct val="50000"/>
              </a:lnSpc>
            </a:pPr>
            <a:endParaRPr lang="en-US" sz="1400" b="1" dirty="0">
              <a:solidFill>
                <a:schemeClr val="accent1">
                  <a:lumMod val="75000"/>
                </a:schemeClr>
              </a:solidFill>
            </a:endParaRPr>
          </a:p>
          <a:p>
            <a:pPr algn="ctr"/>
            <a:r>
              <a:rPr lang="en-US" sz="1400" b="1" dirty="0">
                <a:solidFill>
                  <a:schemeClr val="accent2">
                    <a:lumMod val="75000"/>
                  </a:schemeClr>
                </a:solidFill>
              </a:rPr>
              <a:t>Among Bay Area Participants</a:t>
            </a:r>
          </a:p>
        </p:txBody>
      </p:sp>
      <p:sp>
        <p:nvSpPr>
          <p:cNvPr id="12" name="TextBox 11">
            <a:extLst>
              <a:ext uri="{FF2B5EF4-FFF2-40B4-BE49-F238E27FC236}">
                <a16:creationId xmlns:a16="http://schemas.microsoft.com/office/drawing/2014/main" xmlns="" id="{2DF7758C-6BAA-437B-8DD0-F61F85F84918}"/>
              </a:ext>
            </a:extLst>
          </p:cNvPr>
          <p:cNvSpPr txBox="1"/>
          <p:nvPr/>
        </p:nvSpPr>
        <p:spPr>
          <a:xfrm>
            <a:off x="186351" y="4781550"/>
            <a:ext cx="1519968" cy="207749"/>
          </a:xfrm>
          <a:prstGeom prst="rect">
            <a:avLst/>
          </a:prstGeom>
          <a:noFill/>
        </p:spPr>
        <p:txBody>
          <a:bodyPr wrap="none" rtlCol="0">
            <a:spAutoFit/>
          </a:bodyPr>
          <a:lstStyle/>
          <a:p>
            <a:r>
              <a:rPr lang="en-US" sz="750" dirty="0"/>
              <a:t>Base: Bay Area Participants n=556</a:t>
            </a:r>
          </a:p>
        </p:txBody>
      </p:sp>
      <p:graphicFrame>
        <p:nvGraphicFramePr>
          <p:cNvPr id="2" name="Table 1">
            <a:extLst>
              <a:ext uri="{FF2B5EF4-FFF2-40B4-BE49-F238E27FC236}">
                <a16:creationId xmlns:a16="http://schemas.microsoft.com/office/drawing/2014/main" xmlns="" id="{59A91350-5EFC-4AD5-B91E-343B63B954F0}"/>
              </a:ext>
            </a:extLst>
          </p:cNvPr>
          <p:cNvGraphicFramePr>
            <a:graphicFrameLocks noGrp="1"/>
          </p:cNvGraphicFramePr>
          <p:nvPr>
            <p:extLst>
              <p:ext uri="{D42A27DB-BD31-4B8C-83A1-F6EECF244321}">
                <p14:modId xmlns:p14="http://schemas.microsoft.com/office/powerpoint/2010/main" val="454055170"/>
              </p:ext>
            </p:extLst>
          </p:nvPr>
        </p:nvGraphicFramePr>
        <p:xfrm>
          <a:off x="186351" y="1695138"/>
          <a:ext cx="8458519" cy="2755053"/>
        </p:xfrm>
        <a:graphic>
          <a:graphicData uri="http://schemas.openxmlformats.org/drawingml/2006/table">
            <a:tbl>
              <a:tblPr>
                <a:tableStyleId>{5C22544A-7EE6-4342-B048-85BDC9FD1C3A}</a:tableStyleId>
              </a:tblPr>
              <a:tblGrid>
                <a:gridCol w="3436536">
                  <a:extLst>
                    <a:ext uri="{9D8B030D-6E8A-4147-A177-3AD203B41FA5}">
                      <a16:colId xmlns:a16="http://schemas.microsoft.com/office/drawing/2014/main" xmlns="" val="776777769"/>
                    </a:ext>
                  </a:extLst>
                </a:gridCol>
                <a:gridCol w="794575">
                  <a:extLst>
                    <a:ext uri="{9D8B030D-6E8A-4147-A177-3AD203B41FA5}">
                      <a16:colId xmlns:a16="http://schemas.microsoft.com/office/drawing/2014/main" xmlns="" val="3990213704"/>
                    </a:ext>
                  </a:extLst>
                </a:gridCol>
                <a:gridCol w="3432833">
                  <a:extLst>
                    <a:ext uri="{9D8B030D-6E8A-4147-A177-3AD203B41FA5}">
                      <a16:colId xmlns:a16="http://schemas.microsoft.com/office/drawing/2014/main" xmlns="" val="3846358876"/>
                    </a:ext>
                  </a:extLst>
                </a:gridCol>
                <a:gridCol w="794575">
                  <a:extLst>
                    <a:ext uri="{9D8B030D-6E8A-4147-A177-3AD203B41FA5}">
                      <a16:colId xmlns:a16="http://schemas.microsoft.com/office/drawing/2014/main" xmlns="" val="3819914484"/>
                    </a:ext>
                  </a:extLst>
                </a:gridCol>
              </a:tblGrid>
              <a:tr h="323949">
                <a:tc>
                  <a:txBody>
                    <a:bodyPr/>
                    <a:lstStyle/>
                    <a:p>
                      <a:pPr algn="ctr"/>
                      <a:endParaRPr lang="en-US" sz="800" dirty="0">
                        <a:effectLst/>
                        <a:latin typeface="Calibri" panose="020F0502020204030204" pitchFamily="34" charset="0"/>
                        <a:cs typeface="Times New Roman" panose="02020603050405020304" pitchFamily="18" charset="0"/>
                      </a:endParaRPr>
                    </a:p>
                  </a:txBody>
                  <a:tcPr marL="49970" marR="49970"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lnT w="12700" cap="flat" cmpd="sng" algn="ctr">
                      <a:solidFill>
                        <a:srgbClr val="F9A134"/>
                      </a:solidFill>
                      <a:prstDash val="solid"/>
                      <a:round/>
                      <a:headEnd type="none" w="med" len="med"/>
                      <a:tailEnd type="none" w="med" len="med"/>
                    </a:lnT>
                    <a:noFill/>
                  </a:tcPr>
                </a:tc>
                <a:tc>
                  <a:txBody>
                    <a:bodyPr/>
                    <a:lstStyle/>
                    <a:p>
                      <a:pPr marL="0" marR="0" algn="ctr">
                        <a:lnSpc>
                          <a:spcPct val="107000"/>
                        </a:lnSpc>
                        <a:spcBef>
                          <a:spcPts val="0"/>
                        </a:spcBef>
                        <a:spcAft>
                          <a:spcPts val="0"/>
                        </a:spcAft>
                      </a:pPr>
                      <a:r>
                        <a:rPr lang="en-US" sz="800" dirty="0">
                          <a:effectLst/>
                        </a:rPr>
                        <a:t>Bay Area</a:t>
                      </a:r>
                      <a:endParaRPr lang="en-US" sz="800" dirty="0">
                        <a:effectLst/>
                        <a:latin typeface="Calibri" panose="020F0502020204030204" pitchFamily="34" charset="0"/>
                        <a:ea typeface="DengXian" panose="02010600030101010101" pitchFamily="2" charset="-122"/>
                        <a:cs typeface="Times New Roman" panose="02020603050405020304" pitchFamily="18" charset="0"/>
                      </a:endParaRPr>
                    </a:p>
                  </a:txBody>
                  <a:tcPr marL="49970" marR="49970"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lnT w="12700" cap="flat" cmpd="sng" algn="ctr">
                      <a:solidFill>
                        <a:srgbClr val="F9A134"/>
                      </a:solidFill>
                      <a:prstDash val="solid"/>
                      <a:round/>
                      <a:headEnd type="none" w="med" len="med"/>
                      <a:tailEnd type="none" w="med" len="med"/>
                    </a:lnT>
                    <a:solidFill>
                      <a:srgbClr val="F9A134"/>
                    </a:solidFill>
                  </a:tcPr>
                </a:tc>
                <a:tc>
                  <a:txBody>
                    <a:bodyPr/>
                    <a:lstStyle/>
                    <a:p>
                      <a:pPr algn="ctr"/>
                      <a:endParaRPr lang="en-US" sz="800" dirty="0">
                        <a:effectLst/>
                        <a:latin typeface="Calibri" panose="020F0502020204030204" pitchFamily="34" charset="0"/>
                        <a:cs typeface="Times New Roman" panose="02020603050405020304" pitchFamily="18" charset="0"/>
                      </a:endParaRPr>
                    </a:p>
                  </a:txBody>
                  <a:tcPr marL="49970" marR="49970"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lnT w="12700" cap="flat" cmpd="sng" algn="ctr">
                      <a:solidFill>
                        <a:srgbClr val="F9A134"/>
                      </a:solidFill>
                      <a:prstDash val="solid"/>
                      <a:round/>
                      <a:headEnd type="none" w="med" len="med"/>
                      <a:tailEnd type="none" w="med" len="med"/>
                    </a:lnT>
                    <a:noFill/>
                  </a:tcPr>
                </a:tc>
                <a:tc>
                  <a:txBody>
                    <a:bodyPr/>
                    <a:lstStyle/>
                    <a:p>
                      <a:pPr marL="0" marR="0" algn="ctr">
                        <a:lnSpc>
                          <a:spcPct val="107000"/>
                        </a:lnSpc>
                        <a:spcBef>
                          <a:spcPts val="0"/>
                        </a:spcBef>
                        <a:spcAft>
                          <a:spcPts val="0"/>
                        </a:spcAft>
                      </a:pPr>
                      <a:r>
                        <a:rPr lang="en-US" sz="800">
                          <a:effectLst/>
                        </a:rPr>
                        <a:t>Bay Area</a:t>
                      </a:r>
                      <a:endParaRPr lang="en-US" sz="800" dirty="0">
                        <a:effectLst/>
                        <a:latin typeface="Calibri" panose="020F0502020204030204" pitchFamily="34" charset="0"/>
                        <a:ea typeface="DengXian" panose="02010600030101010101" pitchFamily="2" charset="-122"/>
                        <a:cs typeface="Times New Roman" panose="02020603050405020304" pitchFamily="18" charset="0"/>
                      </a:endParaRPr>
                    </a:p>
                  </a:txBody>
                  <a:tcPr marL="49970" marR="49970"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lnT w="12700" cap="flat" cmpd="sng" algn="ctr">
                      <a:solidFill>
                        <a:srgbClr val="F9A134"/>
                      </a:solidFill>
                      <a:prstDash val="solid"/>
                      <a:round/>
                      <a:headEnd type="none" w="med" len="med"/>
                      <a:tailEnd type="none" w="med" len="med"/>
                    </a:lnT>
                    <a:solidFill>
                      <a:srgbClr val="F9A134"/>
                    </a:solidFill>
                  </a:tcPr>
                </a:tc>
                <a:extLst>
                  <a:ext uri="{0D108BD9-81ED-4DB2-BD59-A6C34878D82A}">
                    <a16:rowId xmlns:a16="http://schemas.microsoft.com/office/drawing/2014/main" xmlns="" val="2225004741"/>
                  </a:ext>
                </a:extLst>
              </a:tr>
              <a:tr h="157799">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Hang out at the beach</a:t>
                      </a:r>
                      <a:endParaRPr lang="en-US" sz="1200" dirty="0">
                        <a:effectLst/>
                        <a:latin typeface="+mn-lt"/>
                        <a:ea typeface="DengXian" panose="02010600030101010101" pitchFamily="2" charset="-122"/>
                        <a:cs typeface="Times New Roman" panose="02020603050405020304" pitchFamily="18" charset="0"/>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57%</a:t>
                      </a:r>
                      <a:endParaRPr lang="en-US" sz="1200" dirty="0">
                        <a:effectLst/>
                        <a:latin typeface="+mn-lt"/>
                        <a:ea typeface="DengXian" panose="02010600030101010101" pitchFamily="2" charset="-122"/>
                        <a:cs typeface="Times New Roman" panose="02020603050405020304" pitchFamily="18" charset="0"/>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tc>
                  <a:txBody>
                    <a:bodyPr/>
                    <a:lstStyle/>
                    <a:p>
                      <a:pPr marL="0" marR="0" algn="ctr">
                        <a:lnSpc>
                          <a:spcPct val="107000"/>
                        </a:lnSpc>
                        <a:spcBef>
                          <a:spcPts val="0"/>
                        </a:spcBef>
                        <a:spcAft>
                          <a:spcPts val="0"/>
                        </a:spcAft>
                      </a:pPr>
                      <a:r>
                        <a:rPr lang="en-US" sz="1200">
                          <a:solidFill>
                            <a:srgbClr val="000000"/>
                          </a:solidFill>
                          <a:effectLst/>
                          <a:latin typeface="+mn-lt"/>
                          <a:ea typeface="Times New Roman" panose="02020603050405020304" pitchFamily="18" charset="0"/>
                          <a:cs typeface="Times New Roman" panose="02020603050405020304" pitchFamily="18" charset="0"/>
                        </a:rPr>
                        <a:t>Shop or dine along Pacific Ave</a:t>
                      </a:r>
                      <a:endParaRPr lang="en-US" sz="1200" dirty="0">
                        <a:effectLst/>
                        <a:latin typeface="+mn-lt"/>
                        <a:ea typeface="DengXian" panose="02010600030101010101" pitchFamily="2" charset="-122"/>
                        <a:cs typeface="Times New Roman" panose="02020603050405020304" pitchFamily="18" charset="0"/>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tc>
                  <a:txBody>
                    <a:bodyPr/>
                    <a:lstStyle/>
                    <a:p>
                      <a:pPr marL="0" marR="0" algn="ctr">
                        <a:lnSpc>
                          <a:spcPct val="107000"/>
                        </a:lnSpc>
                        <a:spcBef>
                          <a:spcPts val="0"/>
                        </a:spcBef>
                        <a:spcAft>
                          <a:spcPts val="0"/>
                        </a:spcAft>
                      </a:pPr>
                      <a:r>
                        <a:rPr lang="en-US" sz="1200">
                          <a:solidFill>
                            <a:srgbClr val="000000"/>
                          </a:solidFill>
                          <a:effectLst/>
                          <a:latin typeface="+mn-lt"/>
                          <a:ea typeface="Times New Roman" panose="02020603050405020304" pitchFamily="18" charset="0"/>
                          <a:cs typeface="Times New Roman" panose="02020603050405020304" pitchFamily="18" charset="0"/>
                        </a:rPr>
                        <a:t>29%</a:t>
                      </a:r>
                      <a:endParaRPr lang="en-US" sz="1200" dirty="0">
                        <a:effectLst/>
                        <a:latin typeface="+mn-lt"/>
                        <a:ea typeface="DengXian" panose="02010600030101010101" pitchFamily="2" charset="-122"/>
                        <a:cs typeface="Times New Roman" panose="02020603050405020304" pitchFamily="18" charset="0"/>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extLst>
                  <a:ext uri="{0D108BD9-81ED-4DB2-BD59-A6C34878D82A}">
                    <a16:rowId xmlns:a16="http://schemas.microsoft.com/office/drawing/2014/main" xmlns="" val="2904511161"/>
                  </a:ext>
                </a:extLst>
              </a:tr>
              <a:tr h="157799">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Relax, rejuvenate or chill</a:t>
                      </a:r>
                      <a:endParaRPr lang="en-US" sz="1200" dirty="0">
                        <a:effectLst/>
                        <a:latin typeface="+mn-lt"/>
                        <a:ea typeface="DengXian" panose="02010600030101010101" pitchFamily="2" charset="-122"/>
                        <a:cs typeface="Times New Roman" panose="02020603050405020304" pitchFamily="18" charset="0"/>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56%</a:t>
                      </a:r>
                      <a:endParaRPr lang="en-US" sz="1200" dirty="0">
                        <a:effectLst/>
                        <a:latin typeface="+mn-lt"/>
                        <a:ea typeface="DengXian" panose="02010600030101010101" pitchFamily="2" charset="-122"/>
                        <a:cs typeface="Times New Roman" panose="02020603050405020304" pitchFamily="18" charset="0"/>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tc>
                  <a:txBody>
                    <a:bodyPr/>
                    <a:lstStyle/>
                    <a:p>
                      <a:pPr marL="0" marR="0" algn="ctr">
                        <a:lnSpc>
                          <a:spcPct val="107000"/>
                        </a:lnSpc>
                        <a:spcBef>
                          <a:spcPts val="0"/>
                        </a:spcBef>
                        <a:spcAft>
                          <a:spcPts val="0"/>
                        </a:spcAft>
                      </a:pPr>
                      <a:r>
                        <a:rPr lang="en-US" sz="1200">
                          <a:solidFill>
                            <a:srgbClr val="000000"/>
                          </a:solidFill>
                          <a:effectLst/>
                          <a:latin typeface="+mn-lt"/>
                          <a:ea typeface="Times New Roman" panose="02020603050405020304" pitchFamily="18" charset="0"/>
                          <a:cs typeface="Times New Roman" panose="02020603050405020304" pitchFamily="18" charset="0"/>
                        </a:rPr>
                        <a:t>Winery tours / wine tasting</a:t>
                      </a:r>
                      <a:endParaRPr lang="en-US" sz="1200" dirty="0">
                        <a:effectLst/>
                        <a:latin typeface="+mn-lt"/>
                        <a:ea typeface="DengXian" panose="02010600030101010101" pitchFamily="2" charset="-122"/>
                        <a:cs typeface="Times New Roman" panose="02020603050405020304" pitchFamily="18" charset="0"/>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tc>
                  <a:txBody>
                    <a:bodyPr/>
                    <a:lstStyle/>
                    <a:p>
                      <a:pPr marL="0" marR="0" algn="ctr">
                        <a:lnSpc>
                          <a:spcPct val="107000"/>
                        </a:lnSpc>
                        <a:spcBef>
                          <a:spcPts val="0"/>
                        </a:spcBef>
                        <a:spcAft>
                          <a:spcPts val="0"/>
                        </a:spcAft>
                      </a:pPr>
                      <a:r>
                        <a:rPr lang="en-US" sz="1200">
                          <a:solidFill>
                            <a:srgbClr val="000000"/>
                          </a:solidFill>
                          <a:effectLst/>
                          <a:latin typeface="+mn-lt"/>
                          <a:ea typeface="Times New Roman" panose="02020603050405020304" pitchFamily="18" charset="0"/>
                          <a:cs typeface="Times New Roman" panose="02020603050405020304" pitchFamily="18" charset="0"/>
                        </a:rPr>
                        <a:t>28%</a:t>
                      </a:r>
                      <a:endParaRPr lang="en-US" sz="1200" dirty="0">
                        <a:effectLst/>
                        <a:latin typeface="+mn-lt"/>
                        <a:ea typeface="DengXian" panose="02010600030101010101" pitchFamily="2" charset="-122"/>
                        <a:cs typeface="Times New Roman" panose="02020603050405020304" pitchFamily="18" charset="0"/>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extLst>
                  <a:ext uri="{0D108BD9-81ED-4DB2-BD59-A6C34878D82A}">
                    <a16:rowId xmlns:a16="http://schemas.microsoft.com/office/drawing/2014/main" xmlns="" val="497056486"/>
                  </a:ext>
                </a:extLst>
              </a:tr>
              <a:tr h="157799">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Visit Santa Cruz Beach Boardwalk</a:t>
                      </a:r>
                      <a:endParaRPr lang="en-US" sz="1200" dirty="0">
                        <a:effectLst/>
                        <a:latin typeface="+mn-lt"/>
                        <a:ea typeface="DengXian" panose="02010600030101010101" pitchFamily="2" charset="-122"/>
                        <a:cs typeface="Times New Roman" panose="02020603050405020304" pitchFamily="18" charset="0"/>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51%</a:t>
                      </a:r>
                      <a:endParaRPr lang="en-US" sz="1200" dirty="0">
                        <a:effectLst/>
                        <a:latin typeface="+mn-lt"/>
                        <a:ea typeface="DengXian" panose="02010600030101010101" pitchFamily="2" charset="-122"/>
                        <a:cs typeface="Times New Roman" panose="02020603050405020304" pitchFamily="18" charset="0"/>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tc>
                  <a:txBody>
                    <a:bodyPr/>
                    <a:lstStyle/>
                    <a:p>
                      <a:pPr marL="0" marR="0" algn="ctr">
                        <a:lnSpc>
                          <a:spcPct val="107000"/>
                        </a:lnSpc>
                        <a:spcBef>
                          <a:spcPts val="0"/>
                        </a:spcBef>
                        <a:spcAft>
                          <a:spcPts val="0"/>
                        </a:spcAft>
                      </a:pPr>
                      <a:r>
                        <a:rPr lang="en-US" sz="1200">
                          <a:solidFill>
                            <a:srgbClr val="000000"/>
                          </a:solidFill>
                          <a:effectLst/>
                          <a:latin typeface="+mn-lt"/>
                          <a:ea typeface="Times New Roman" panose="02020603050405020304" pitchFamily="18" charset="0"/>
                          <a:cs typeface="Times New Roman" panose="02020603050405020304" pitchFamily="18" charset="0"/>
                        </a:rPr>
                        <a:t>Visit historical sites or heritage tourism</a:t>
                      </a:r>
                      <a:endParaRPr lang="en-US" sz="1200" dirty="0">
                        <a:effectLst/>
                        <a:latin typeface="+mn-lt"/>
                        <a:ea typeface="DengXian" panose="02010600030101010101" pitchFamily="2" charset="-122"/>
                        <a:cs typeface="Times New Roman" panose="02020603050405020304" pitchFamily="18" charset="0"/>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tc>
                  <a:txBody>
                    <a:bodyPr/>
                    <a:lstStyle/>
                    <a:p>
                      <a:pPr marL="0" marR="0" algn="ctr">
                        <a:lnSpc>
                          <a:spcPct val="107000"/>
                        </a:lnSpc>
                        <a:spcBef>
                          <a:spcPts val="0"/>
                        </a:spcBef>
                        <a:spcAft>
                          <a:spcPts val="0"/>
                        </a:spcAft>
                      </a:pPr>
                      <a:r>
                        <a:rPr lang="en-US" sz="1200">
                          <a:solidFill>
                            <a:srgbClr val="000000"/>
                          </a:solidFill>
                          <a:effectLst/>
                          <a:latin typeface="+mn-lt"/>
                          <a:ea typeface="Times New Roman" panose="02020603050405020304" pitchFamily="18" charset="0"/>
                          <a:cs typeface="Times New Roman" panose="02020603050405020304" pitchFamily="18" charset="0"/>
                        </a:rPr>
                        <a:t>28%</a:t>
                      </a:r>
                      <a:endParaRPr lang="en-US" sz="1200" dirty="0">
                        <a:effectLst/>
                        <a:latin typeface="+mn-lt"/>
                        <a:ea typeface="DengXian" panose="02010600030101010101" pitchFamily="2" charset="-122"/>
                        <a:cs typeface="Times New Roman" panose="02020603050405020304" pitchFamily="18" charset="0"/>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extLst>
                  <a:ext uri="{0D108BD9-81ED-4DB2-BD59-A6C34878D82A}">
                    <a16:rowId xmlns:a16="http://schemas.microsoft.com/office/drawing/2014/main" xmlns="" val="3937721362"/>
                  </a:ext>
                </a:extLst>
              </a:tr>
              <a:tr h="157799">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Experience local restaurants</a:t>
                      </a:r>
                      <a:endParaRPr lang="en-US" sz="1200" dirty="0">
                        <a:effectLst/>
                        <a:latin typeface="+mn-lt"/>
                        <a:ea typeface="DengXian" panose="02010600030101010101" pitchFamily="2" charset="-122"/>
                        <a:cs typeface="Times New Roman" panose="02020603050405020304" pitchFamily="18" charset="0"/>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50%</a:t>
                      </a:r>
                      <a:endParaRPr lang="en-US" sz="1200" dirty="0">
                        <a:effectLst/>
                        <a:latin typeface="+mn-lt"/>
                        <a:ea typeface="DengXian" panose="02010600030101010101" pitchFamily="2" charset="-122"/>
                        <a:cs typeface="Times New Roman" panose="02020603050405020304" pitchFamily="18" charset="0"/>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tc>
                  <a:txBody>
                    <a:bodyPr/>
                    <a:lstStyle/>
                    <a:p>
                      <a:pPr marL="0" marR="0" algn="ctr">
                        <a:lnSpc>
                          <a:spcPct val="107000"/>
                        </a:lnSpc>
                        <a:spcBef>
                          <a:spcPts val="0"/>
                        </a:spcBef>
                        <a:spcAft>
                          <a:spcPts val="0"/>
                        </a:spcAft>
                      </a:pPr>
                      <a:r>
                        <a:rPr lang="en-US" sz="1200">
                          <a:solidFill>
                            <a:srgbClr val="000000"/>
                          </a:solidFill>
                          <a:effectLst/>
                          <a:latin typeface="+mn-lt"/>
                          <a:ea typeface="Times New Roman" panose="02020603050405020304" pitchFamily="18" charset="0"/>
                          <a:cs typeface="Times New Roman" panose="02020603050405020304" pitchFamily="18" charset="0"/>
                        </a:rPr>
                        <a:t>Brewery tours / beer tasting</a:t>
                      </a:r>
                      <a:endParaRPr lang="en-US" sz="1200" dirty="0">
                        <a:effectLst/>
                        <a:latin typeface="+mn-lt"/>
                        <a:ea typeface="DengXian" panose="02010600030101010101" pitchFamily="2" charset="-122"/>
                        <a:cs typeface="Times New Roman" panose="02020603050405020304" pitchFamily="18" charset="0"/>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tc>
                  <a:txBody>
                    <a:bodyPr/>
                    <a:lstStyle/>
                    <a:p>
                      <a:pPr marL="0" marR="0" algn="ctr">
                        <a:lnSpc>
                          <a:spcPct val="107000"/>
                        </a:lnSpc>
                        <a:spcBef>
                          <a:spcPts val="0"/>
                        </a:spcBef>
                        <a:spcAft>
                          <a:spcPts val="0"/>
                        </a:spcAft>
                      </a:pPr>
                      <a:r>
                        <a:rPr lang="en-US" sz="1200">
                          <a:solidFill>
                            <a:srgbClr val="000000"/>
                          </a:solidFill>
                          <a:effectLst/>
                          <a:latin typeface="+mn-lt"/>
                          <a:ea typeface="Times New Roman" panose="02020603050405020304" pitchFamily="18" charset="0"/>
                          <a:cs typeface="Times New Roman" panose="02020603050405020304" pitchFamily="18" charset="0"/>
                        </a:rPr>
                        <a:t>21%</a:t>
                      </a:r>
                      <a:endParaRPr lang="en-US" sz="1200" dirty="0">
                        <a:effectLst/>
                        <a:latin typeface="+mn-lt"/>
                        <a:ea typeface="DengXian" panose="02010600030101010101" pitchFamily="2" charset="-122"/>
                        <a:cs typeface="Times New Roman" panose="02020603050405020304" pitchFamily="18" charset="0"/>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extLst>
                  <a:ext uri="{0D108BD9-81ED-4DB2-BD59-A6C34878D82A}">
                    <a16:rowId xmlns:a16="http://schemas.microsoft.com/office/drawing/2014/main" xmlns="" val="1536795668"/>
                  </a:ext>
                </a:extLst>
              </a:tr>
              <a:tr h="157799">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Hike in the Redwoods</a:t>
                      </a:r>
                      <a:endParaRPr lang="en-US" sz="1200" dirty="0">
                        <a:effectLst/>
                        <a:latin typeface="+mn-lt"/>
                        <a:ea typeface="DengXian" panose="02010600030101010101" pitchFamily="2" charset="-122"/>
                        <a:cs typeface="Times New Roman" panose="02020603050405020304" pitchFamily="18" charset="0"/>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48%</a:t>
                      </a:r>
                      <a:endParaRPr lang="en-US" sz="1200" dirty="0">
                        <a:effectLst/>
                        <a:latin typeface="+mn-lt"/>
                        <a:ea typeface="DengXian" panose="02010600030101010101" pitchFamily="2" charset="-122"/>
                        <a:cs typeface="Times New Roman" panose="02020603050405020304" pitchFamily="18" charset="0"/>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tc>
                  <a:txBody>
                    <a:bodyPr/>
                    <a:lstStyle/>
                    <a:p>
                      <a:pPr marL="0" marR="0" algn="ctr">
                        <a:lnSpc>
                          <a:spcPct val="107000"/>
                        </a:lnSpc>
                        <a:spcBef>
                          <a:spcPts val="0"/>
                        </a:spcBef>
                        <a:spcAft>
                          <a:spcPts val="0"/>
                        </a:spcAft>
                      </a:pPr>
                      <a:r>
                        <a:rPr lang="en-US" sz="1200">
                          <a:solidFill>
                            <a:srgbClr val="000000"/>
                          </a:solidFill>
                          <a:effectLst/>
                          <a:latin typeface="+mn-lt"/>
                          <a:ea typeface="Times New Roman" panose="02020603050405020304" pitchFamily="18" charset="0"/>
                          <a:cs typeface="Times New Roman" panose="02020603050405020304" pitchFamily="18" charset="0"/>
                        </a:rPr>
                        <a:t>Farm tour or U-pick experiences</a:t>
                      </a:r>
                      <a:endParaRPr lang="en-US" sz="1200" dirty="0">
                        <a:effectLst/>
                        <a:latin typeface="+mn-lt"/>
                        <a:ea typeface="DengXian" panose="02010600030101010101" pitchFamily="2" charset="-122"/>
                        <a:cs typeface="Times New Roman" panose="02020603050405020304" pitchFamily="18" charset="0"/>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tc>
                  <a:txBody>
                    <a:bodyPr/>
                    <a:lstStyle/>
                    <a:p>
                      <a:pPr marL="0" marR="0" algn="ctr">
                        <a:lnSpc>
                          <a:spcPct val="107000"/>
                        </a:lnSpc>
                        <a:spcBef>
                          <a:spcPts val="0"/>
                        </a:spcBef>
                        <a:spcAft>
                          <a:spcPts val="0"/>
                        </a:spcAft>
                      </a:pPr>
                      <a:r>
                        <a:rPr lang="en-US" sz="1200">
                          <a:solidFill>
                            <a:srgbClr val="000000"/>
                          </a:solidFill>
                          <a:effectLst/>
                          <a:latin typeface="+mn-lt"/>
                          <a:ea typeface="Times New Roman" panose="02020603050405020304" pitchFamily="18" charset="0"/>
                          <a:cs typeface="Times New Roman" panose="02020603050405020304" pitchFamily="18" charset="0"/>
                        </a:rPr>
                        <a:t>17%</a:t>
                      </a:r>
                      <a:endParaRPr lang="en-US" sz="1200" dirty="0">
                        <a:effectLst/>
                        <a:latin typeface="+mn-lt"/>
                        <a:ea typeface="DengXian" panose="02010600030101010101" pitchFamily="2" charset="-122"/>
                        <a:cs typeface="Times New Roman" panose="02020603050405020304" pitchFamily="18" charset="0"/>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extLst>
                  <a:ext uri="{0D108BD9-81ED-4DB2-BD59-A6C34878D82A}">
                    <a16:rowId xmlns:a16="http://schemas.microsoft.com/office/drawing/2014/main" xmlns="" val="1159992795"/>
                  </a:ext>
                </a:extLst>
              </a:tr>
              <a:tr h="157799">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Hike along the Coast</a:t>
                      </a:r>
                      <a:endParaRPr lang="en-US" sz="1200" dirty="0">
                        <a:effectLst/>
                        <a:latin typeface="+mn-lt"/>
                        <a:ea typeface="DengXian" panose="02010600030101010101" pitchFamily="2" charset="-122"/>
                        <a:cs typeface="Times New Roman" panose="02020603050405020304" pitchFamily="18" charset="0"/>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47%</a:t>
                      </a:r>
                      <a:endParaRPr lang="en-US" sz="1200" dirty="0">
                        <a:effectLst/>
                        <a:latin typeface="+mn-lt"/>
                        <a:ea typeface="DengXian" panose="02010600030101010101" pitchFamily="2" charset="-122"/>
                        <a:cs typeface="Times New Roman" panose="02020603050405020304" pitchFamily="18" charset="0"/>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tc>
                  <a:txBody>
                    <a:bodyPr/>
                    <a:lstStyle/>
                    <a:p>
                      <a:pPr marL="0" marR="0" algn="ctr">
                        <a:lnSpc>
                          <a:spcPct val="107000"/>
                        </a:lnSpc>
                        <a:spcBef>
                          <a:spcPts val="0"/>
                        </a:spcBef>
                        <a:spcAft>
                          <a:spcPts val="0"/>
                        </a:spcAft>
                      </a:pPr>
                      <a:r>
                        <a:rPr lang="en-US" sz="1200">
                          <a:solidFill>
                            <a:srgbClr val="000000"/>
                          </a:solidFill>
                          <a:effectLst/>
                          <a:latin typeface="+mn-lt"/>
                          <a:ea typeface="Times New Roman" panose="02020603050405020304" pitchFamily="18" charset="0"/>
                          <a:cs typeface="Times New Roman" panose="02020603050405020304" pitchFamily="18" charset="0"/>
                        </a:rPr>
                        <a:t>Visit Roaring Camp Railroads</a:t>
                      </a:r>
                      <a:endParaRPr lang="en-US" sz="1200" dirty="0">
                        <a:effectLst/>
                        <a:latin typeface="+mn-lt"/>
                        <a:ea typeface="DengXian" panose="02010600030101010101" pitchFamily="2" charset="-122"/>
                        <a:cs typeface="Times New Roman" panose="02020603050405020304" pitchFamily="18" charset="0"/>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tc>
                  <a:txBody>
                    <a:bodyPr/>
                    <a:lstStyle/>
                    <a:p>
                      <a:pPr marL="0" marR="0" algn="ctr">
                        <a:lnSpc>
                          <a:spcPct val="107000"/>
                        </a:lnSpc>
                        <a:spcBef>
                          <a:spcPts val="0"/>
                        </a:spcBef>
                        <a:spcAft>
                          <a:spcPts val="0"/>
                        </a:spcAft>
                      </a:pPr>
                      <a:r>
                        <a:rPr lang="en-US" sz="1200">
                          <a:solidFill>
                            <a:srgbClr val="000000"/>
                          </a:solidFill>
                          <a:effectLst/>
                          <a:latin typeface="+mn-lt"/>
                          <a:ea typeface="Times New Roman" panose="02020603050405020304" pitchFamily="18" charset="0"/>
                          <a:cs typeface="Times New Roman" panose="02020603050405020304" pitchFamily="18" charset="0"/>
                        </a:rPr>
                        <a:t>14%</a:t>
                      </a:r>
                      <a:endParaRPr lang="en-US" sz="1200" dirty="0">
                        <a:effectLst/>
                        <a:latin typeface="+mn-lt"/>
                        <a:ea typeface="DengXian" panose="02010600030101010101" pitchFamily="2" charset="-122"/>
                        <a:cs typeface="Times New Roman" panose="02020603050405020304" pitchFamily="18" charset="0"/>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extLst>
                  <a:ext uri="{0D108BD9-81ED-4DB2-BD59-A6C34878D82A}">
                    <a16:rowId xmlns:a16="http://schemas.microsoft.com/office/drawing/2014/main" xmlns="" val="2714830130"/>
                  </a:ext>
                </a:extLst>
              </a:tr>
              <a:tr h="157799">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Arts and cultural activities</a:t>
                      </a:r>
                      <a:endParaRPr lang="en-US" sz="1200" dirty="0">
                        <a:effectLst/>
                        <a:latin typeface="+mn-lt"/>
                        <a:ea typeface="DengXian" panose="02010600030101010101" pitchFamily="2" charset="-122"/>
                        <a:cs typeface="Times New Roman" panose="02020603050405020304" pitchFamily="18" charset="0"/>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44%</a:t>
                      </a:r>
                      <a:endParaRPr lang="en-US" sz="1200" dirty="0">
                        <a:effectLst/>
                        <a:latin typeface="+mn-lt"/>
                        <a:ea typeface="DengXian" panose="02010600030101010101" pitchFamily="2" charset="-122"/>
                        <a:cs typeface="Times New Roman" panose="02020603050405020304" pitchFamily="18" charset="0"/>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tc>
                  <a:txBody>
                    <a:bodyPr/>
                    <a:lstStyle/>
                    <a:p>
                      <a:pPr marL="0" marR="0" algn="ctr">
                        <a:lnSpc>
                          <a:spcPct val="107000"/>
                        </a:lnSpc>
                        <a:spcBef>
                          <a:spcPts val="0"/>
                        </a:spcBef>
                        <a:spcAft>
                          <a:spcPts val="0"/>
                        </a:spcAft>
                      </a:pPr>
                      <a:r>
                        <a:rPr lang="en-US" sz="1200">
                          <a:solidFill>
                            <a:srgbClr val="000000"/>
                          </a:solidFill>
                          <a:effectLst/>
                          <a:latin typeface="+mn-lt"/>
                          <a:ea typeface="Times New Roman" panose="02020603050405020304" pitchFamily="18" charset="0"/>
                          <a:cs typeface="Times New Roman" panose="02020603050405020304" pitchFamily="18" charset="0"/>
                        </a:rPr>
                        <a:t>Visit University of California Santa Cruz</a:t>
                      </a:r>
                      <a:endParaRPr lang="en-US" sz="1200" dirty="0">
                        <a:effectLst/>
                        <a:latin typeface="+mn-lt"/>
                        <a:ea typeface="DengXian" panose="02010600030101010101" pitchFamily="2" charset="-122"/>
                        <a:cs typeface="Times New Roman" panose="02020603050405020304" pitchFamily="18" charset="0"/>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tc>
                  <a:txBody>
                    <a:bodyPr/>
                    <a:lstStyle/>
                    <a:p>
                      <a:pPr marL="0" marR="0" algn="ctr">
                        <a:lnSpc>
                          <a:spcPct val="107000"/>
                        </a:lnSpc>
                        <a:spcBef>
                          <a:spcPts val="0"/>
                        </a:spcBef>
                        <a:spcAft>
                          <a:spcPts val="0"/>
                        </a:spcAft>
                      </a:pPr>
                      <a:r>
                        <a:rPr lang="en-US" sz="1200">
                          <a:solidFill>
                            <a:srgbClr val="000000"/>
                          </a:solidFill>
                          <a:effectLst/>
                          <a:latin typeface="+mn-lt"/>
                          <a:ea typeface="Times New Roman" panose="02020603050405020304" pitchFamily="18" charset="0"/>
                          <a:cs typeface="Times New Roman" panose="02020603050405020304" pitchFamily="18" charset="0"/>
                        </a:rPr>
                        <a:t>13%</a:t>
                      </a:r>
                      <a:endParaRPr lang="en-US" sz="1200" dirty="0">
                        <a:effectLst/>
                        <a:latin typeface="+mn-lt"/>
                        <a:ea typeface="DengXian" panose="02010600030101010101" pitchFamily="2" charset="-122"/>
                        <a:cs typeface="Times New Roman" panose="02020603050405020304" pitchFamily="18" charset="0"/>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extLst>
                  <a:ext uri="{0D108BD9-81ED-4DB2-BD59-A6C34878D82A}">
                    <a16:rowId xmlns:a16="http://schemas.microsoft.com/office/drawing/2014/main" xmlns="" val="2700599657"/>
                  </a:ext>
                </a:extLst>
              </a:tr>
              <a:tr h="157799">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Connect and have fun with my partner / spouse</a:t>
                      </a:r>
                      <a:endParaRPr lang="en-US" sz="1200" dirty="0">
                        <a:effectLst/>
                        <a:latin typeface="+mn-lt"/>
                        <a:ea typeface="DengXian" panose="02010600030101010101" pitchFamily="2" charset="-122"/>
                        <a:cs typeface="Times New Roman" panose="02020603050405020304" pitchFamily="18" charset="0"/>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43%</a:t>
                      </a:r>
                      <a:endParaRPr lang="en-US" sz="1200" dirty="0">
                        <a:effectLst/>
                        <a:latin typeface="+mn-lt"/>
                        <a:ea typeface="DengXian" panose="02010600030101010101" pitchFamily="2" charset="-122"/>
                        <a:cs typeface="Times New Roman" panose="02020603050405020304" pitchFamily="18" charset="0"/>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tc>
                  <a:txBody>
                    <a:bodyPr/>
                    <a:lstStyle/>
                    <a:p>
                      <a:pPr marL="0" marR="0" algn="ctr">
                        <a:lnSpc>
                          <a:spcPct val="107000"/>
                        </a:lnSpc>
                        <a:spcBef>
                          <a:spcPts val="0"/>
                        </a:spcBef>
                        <a:spcAft>
                          <a:spcPts val="0"/>
                        </a:spcAft>
                      </a:pPr>
                      <a:r>
                        <a:rPr lang="en-US" sz="1200">
                          <a:solidFill>
                            <a:srgbClr val="000000"/>
                          </a:solidFill>
                          <a:effectLst/>
                          <a:latin typeface="+mn-lt"/>
                          <a:ea typeface="Times New Roman" panose="02020603050405020304" pitchFamily="18" charset="0"/>
                          <a:cs typeface="Times New Roman" panose="02020603050405020304" pitchFamily="18" charset="0"/>
                        </a:rPr>
                        <a:t>Bike (road bike or mountain bike)</a:t>
                      </a:r>
                      <a:endParaRPr lang="en-US" sz="1200" dirty="0">
                        <a:effectLst/>
                        <a:latin typeface="+mn-lt"/>
                        <a:ea typeface="DengXian" panose="02010600030101010101" pitchFamily="2" charset="-122"/>
                        <a:cs typeface="Times New Roman" panose="02020603050405020304" pitchFamily="18" charset="0"/>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tc>
                  <a:txBody>
                    <a:bodyPr/>
                    <a:lstStyle/>
                    <a:p>
                      <a:pPr marL="0" marR="0" algn="ctr">
                        <a:lnSpc>
                          <a:spcPct val="107000"/>
                        </a:lnSpc>
                        <a:spcBef>
                          <a:spcPts val="0"/>
                        </a:spcBef>
                        <a:spcAft>
                          <a:spcPts val="0"/>
                        </a:spcAft>
                      </a:pPr>
                      <a:r>
                        <a:rPr lang="en-US" sz="1200">
                          <a:solidFill>
                            <a:srgbClr val="000000"/>
                          </a:solidFill>
                          <a:effectLst/>
                          <a:latin typeface="+mn-lt"/>
                          <a:ea typeface="Times New Roman" panose="02020603050405020304" pitchFamily="18" charset="0"/>
                          <a:cs typeface="Times New Roman" panose="02020603050405020304" pitchFamily="18" charset="0"/>
                        </a:rPr>
                        <a:t>12%</a:t>
                      </a:r>
                      <a:endParaRPr lang="en-US" sz="1200" dirty="0">
                        <a:effectLst/>
                        <a:latin typeface="+mn-lt"/>
                        <a:ea typeface="DengXian" panose="02010600030101010101" pitchFamily="2" charset="-122"/>
                        <a:cs typeface="Times New Roman" panose="02020603050405020304" pitchFamily="18" charset="0"/>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extLst>
                  <a:ext uri="{0D108BD9-81ED-4DB2-BD59-A6C34878D82A}">
                    <a16:rowId xmlns:a16="http://schemas.microsoft.com/office/drawing/2014/main" xmlns="" val="2401942683"/>
                  </a:ext>
                </a:extLst>
              </a:tr>
              <a:tr h="157799">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Connect and have fun with my friends</a:t>
                      </a:r>
                      <a:endParaRPr lang="en-US" sz="1200" dirty="0">
                        <a:effectLst/>
                        <a:latin typeface="+mn-lt"/>
                        <a:ea typeface="DengXian" panose="02010600030101010101" pitchFamily="2" charset="-122"/>
                        <a:cs typeface="Times New Roman" panose="02020603050405020304" pitchFamily="18" charset="0"/>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38%</a:t>
                      </a:r>
                      <a:endParaRPr lang="en-US" sz="1200" dirty="0">
                        <a:effectLst/>
                        <a:latin typeface="+mn-lt"/>
                        <a:ea typeface="DengXian" panose="02010600030101010101" pitchFamily="2" charset="-122"/>
                        <a:cs typeface="Times New Roman" panose="02020603050405020304" pitchFamily="18" charset="0"/>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tc>
                  <a:txBody>
                    <a:bodyPr/>
                    <a:lstStyle/>
                    <a:p>
                      <a:pPr marL="0" marR="0" algn="ctr">
                        <a:lnSpc>
                          <a:spcPct val="107000"/>
                        </a:lnSpc>
                        <a:spcBef>
                          <a:spcPts val="0"/>
                        </a:spcBef>
                        <a:spcAft>
                          <a:spcPts val="0"/>
                        </a:spcAft>
                      </a:pPr>
                      <a:r>
                        <a:rPr lang="en-US" sz="1200">
                          <a:solidFill>
                            <a:srgbClr val="000000"/>
                          </a:solidFill>
                          <a:effectLst/>
                          <a:latin typeface="+mn-lt"/>
                          <a:ea typeface="Times New Roman" panose="02020603050405020304" pitchFamily="18" charset="0"/>
                          <a:cs typeface="Times New Roman" panose="02020603050405020304" pitchFamily="18" charset="0"/>
                        </a:rPr>
                        <a:t>Family activities with my children</a:t>
                      </a:r>
                      <a:endParaRPr lang="en-US" sz="1200" dirty="0">
                        <a:effectLst/>
                        <a:latin typeface="+mn-lt"/>
                        <a:ea typeface="DengXian" panose="02010600030101010101" pitchFamily="2" charset="-122"/>
                        <a:cs typeface="Times New Roman" panose="02020603050405020304" pitchFamily="18" charset="0"/>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tc>
                  <a:txBody>
                    <a:bodyPr/>
                    <a:lstStyle/>
                    <a:p>
                      <a:pPr marL="0" marR="0" algn="ctr">
                        <a:lnSpc>
                          <a:spcPct val="107000"/>
                        </a:lnSpc>
                        <a:spcBef>
                          <a:spcPts val="0"/>
                        </a:spcBef>
                        <a:spcAft>
                          <a:spcPts val="0"/>
                        </a:spcAft>
                      </a:pPr>
                      <a:r>
                        <a:rPr lang="en-US" sz="1200">
                          <a:solidFill>
                            <a:srgbClr val="000000"/>
                          </a:solidFill>
                          <a:effectLst/>
                          <a:latin typeface="+mn-lt"/>
                          <a:ea typeface="Times New Roman" panose="02020603050405020304" pitchFamily="18" charset="0"/>
                          <a:cs typeface="Times New Roman" panose="02020603050405020304" pitchFamily="18" charset="0"/>
                        </a:rPr>
                        <a:t>5%</a:t>
                      </a:r>
                      <a:endParaRPr lang="en-US" sz="1200" dirty="0">
                        <a:effectLst/>
                        <a:latin typeface="+mn-lt"/>
                        <a:ea typeface="DengXian" panose="02010600030101010101" pitchFamily="2" charset="-122"/>
                        <a:cs typeface="Times New Roman" panose="02020603050405020304" pitchFamily="18" charset="0"/>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extLst>
                  <a:ext uri="{0D108BD9-81ED-4DB2-BD59-A6C34878D82A}">
                    <a16:rowId xmlns:a16="http://schemas.microsoft.com/office/drawing/2014/main" xmlns="" val="2747353950"/>
                  </a:ext>
                </a:extLst>
              </a:tr>
              <a:tr h="157799">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Attend an event or concert</a:t>
                      </a:r>
                      <a:endParaRPr lang="en-US" sz="1200" dirty="0">
                        <a:effectLst/>
                        <a:latin typeface="+mn-lt"/>
                        <a:ea typeface="DengXian" panose="02010600030101010101" pitchFamily="2" charset="-122"/>
                        <a:cs typeface="Times New Roman" panose="02020603050405020304" pitchFamily="18" charset="0"/>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37%</a:t>
                      </a:r>
                      <a:endParaRPr lang="en-US" sz="1200" dirty="0">
                        <a:effectLst/>
                        <a:latin typeface="+mn-lt"/>
                        <a:ea typeface="DengXian" panose="02010600030101010101" pitchFamily="2" charset="-122"/>
                        <a:cs typeface="Times New Roman" panose="02020603050405020304" pitchFamily="18" charset="0"/>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tc>
                  <a:txBody>
                    <a:bodyPr/>
                    <a:lstStyle/>
                    <a:p>
                      <a:pPr marL="0" marR="0" algn="ctr">
                        <a:lnSpc>
                          <a:spcPct val="107000"/>
                        </a:lnSpc>
                        <a:spcBef>
                          <a:spcPts val="0"/>
                        </a:spcBef>
                        <a:spcAft>
                          <a:spcPts val="0"/>
                        </a:spcAft>
                      </a:pPr>
                      <a:r>
                        <a:rPr lang="en-US" sz="1200">
                          <a:solidFill>
                            <a:srgbClr val="000000"/>
                          </a:solidFill>
                          <a:effectLst/>
                          <a:latin typeface="+mn-lt"/>
                          <a:ea typeface="Times New Roman" panose="02020603050405020304" pitchFamily="18" charset="0"/>
                          <a:cs typeface="Times New Roman" panose="02020603050405020304" pitchFamily="18" charset="0"/>
                        </a:rPr>
                        <a:t>Attend a sporting event</a:t>
                      </a:r>
                      <a:endParaRPr lang="en-US" sz="1200" dirty="0">
                        <a:effectLst/>
                        <a:latin typeface="+mn-lt"/>
                        <a:ea typeface="DengXian" panose="02010600030101010101" pitchFamily="2" charset="-122"/>
                        <a:cs typeface="Times New Roman" panose="02020603050405020304" pitchFamily="18" charset="0"/>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tc>
                  <a:txBody>
                    <a:bodyPr/>
                    <a:lstStyle/>
                    <a:p>
                      <a:pPr marL="0" marR="0" algn="ctr">
                        <a:lnSpc>
                          <a:spcPct val="107000"/>
                        </a:lnSpc>
                        <a:spcBef>
                          <a:spcPts val="0"/>
                        </a:spcBef>
                        <a:spcAft>
                          <a:spcPts val="0"/>
                        </a:spcAft>
                      </a:pPr>
                      <a:r>
                        <a:rPr lang="en-US" sz="1200">
                          <a:solidFill>
                            <a:srgbClr val="000000"/>
                          </a:solidFill>
                          <a:effectLst/>
                          <a:latin typeface="+mn-lt"/>
                          <a:ea typeface="Times New Roman" panose="02020603050405020304" pitchFamily="18" charset="0"/>
                          <a:cs typeface="Times New Roman" panose="02020603050405020304" pitchFamily="18" charset="0"/>
                        </a:rPr>
                        <a:t>3%</a:t>
                      </a:r>
                      <a:endParaRPr lang="en-US" sz="1200" dirty="0">
                        <a:effectLst/>
                        <a:latin typeface="+mn-lt"/>
                        <a:ea typeface="DengXian" panose="02010600030101010101" pitchFamily="2" charset="-122"/>
                        <a:cs typeface="Times New Roman" panose="02020603050405020304" pitchFamily="18" charset="0"/>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extLst>
                  <a:ext uri="{0D108BD9-81ED-4DB2-BD59-A6C34878D82A}">
                    <a16:rowId xmlns:a16="http://schemas.microsoft.com/office/drawing/2014/main" xmlns="" val="3867673586"/>
                  </a:ext>
                </a:extLst>
              </a:tr>
              <a:tr h="157799">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Attend Santa Cruz Pride or other LGBTQ event</a:t>
                      </a:r>
                      <a:endParaRPr lang="en-US" sz="1200" dirty="0">
                        <a:effectLst/>
                        <a:latin typeface="+mn-lt"/>
                        <a:ea typeface="DengXian" panose="02010600030101010101" pitchFamily="2" charset="-122"/>
                        <a:cs typeface="Times New Roman" panose="02020603050405020304" pitchFamily="18" charset="0"/>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36%</a:t>
                      </a:r>
                      <a:endParaRPr lang="en-US" sz="1200" dirty="0">
                        <a:effectLst/>
                        <a:latin typeface="+mn-lt"/>
                        <a:ea typeface="DengXian" panose="02010600030101010101" pitchFamily="2" charset="-122"/>
                        <a:cs typeface="Times New Roman" panose="02020603050405020304" pitchFamily="18" charset="0"/>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tc>
                  <a:txBody>
                    <a:bodyPr/>
                    <a:lstStyle/>
                    <a:p>
                      <a:pPr marL="0" marR="0" algn="ctr">
                        <a:lnSpc>
                          <a:spcPct val="107000"/>
                        </a:lnSpc>
                        <a:spcBef>
                          <a:spcPts val="0"/>
                        </a:spcBef>
                        <a:spcAft>
                          <a:spcPts val="0"/>
                        </a:spcAft>
                      </a:pPr>
                      <a:r>
                        <a:rPr lang="en-US" sz="1200">
                          <a:solidFill>
                            <a:srgbClr val="000000"/>
                          </a:solidFill>
                          <a:effectLst/>
                          <a:latin typeface="+mn-lt"/>
                          <a:ea typeface="Times New Roman" panose="02020603050405020304" pitchFamily="18" charset="0"/>
                          <a:cs typeface="Times New Roman" panose="02020603050405020304" pitchFamily="18" charset="0"/>
                        </a:rPr>
                        <a:t>Other</a:t>
                      </a:r>
                      <a:endParaRPr lang="en-US" sz="1200" dirty="0">
                        <a:effectLst/>
                        <a:latin typeface="+mn-lt"/>
                        <a:ea typeface="DengXian" panose="02010600030101010101" pitchFamily="2" charset="-122"/>
                        <a:cs typeface="Times New Roman" panose="02020603050405020304" pitchFamily="18" charset="0"/>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tc>
                  <a:txBody>
                    <a:bodyPr/>
                    <a:lstStyle/>
                    <a:p>
                      <a:pPr marL="0" marR="0" algn="ctr">
                        <a:lnSpc>
                          <a:spcPct val="107000"/>
                        </a:lnSpc>
                        <a:spcBef>
                          <a:spcPts val="0"/>
                        </a:spcBef>
                        <a:spcAft>
                          <a:spcPts val="0"/>
                        </a:spcAft>
                      </a:pPr>
                      <a:r>
                        <a:rPr lang="en-US" sz="1200">
                          <a:solidFill>
                            <a:srgbClr val="000000"/>
                          </a:solidFill>
                          <a:effectLst/>
                          <a:latin typeface="+mn-lt"/>
                          <a:ea typeface="Times New Roman" panose="02020603050405020304" pitchFamily="18" charset="0"/>
                          <a:cs typeface="Times New Roman" panose="02020603050405020304" pitchFamily="18" charset="0"/>
                        </a:rPr>
                        <a:t>3%</a:t>
                      </a:r>
                      <a:endParaRPr lang="en-US" sz="1200" dirty="0">
                        <a:effectLst/>
                        <a:latin typeface="+mn-lt"/>
                        <a:ea typeface="DengXian" panose="02010600030101010101" pitchFamily="2" charset="-122"/>
                        <a:cs typeface="Times New Roman" panose="02020603050405020304" pitchFamily="18" charset="0"/>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extLst>
                  <a:ext uri="{0D108BD9-81ED-4DB2-BD59-A6C34878D82A}">
                    <a16:rowId xmlns:a16="http://schemas.microsoft.com/office/drawing/2014/main" xmlns="" val="2667736501"/>
                  </a:ext>
                </a:extLst>
              </a:tr>
              <a:tr h="157799">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Whale watching / wildlife watching</a:t>
                      </a:r>
                      <a:endParaRPr lang="en-US" sz="1200" dirty="0">
                        <a:effectLst/>
                        <a:latin typeface="+mn-lt"/>
                        <a:ea typeface="DengXian" panose="02010600030101010101" pitchFamily="2" charset="-122"/>
                        <a:cs typeface="Times New Roman" panose="02020603050405020304" pitchFamily="18" charset="0"/>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33%</a:t>
                      </a:r>
                      <a:endParaRPr lang="en-US" sz="1200" dirty="0">
                        <a:effectLst/>
                        <a:latin typeface="+mn-lt"/>
                        <a:ea typeface="DengXian" panose="02010600030101010101" pitchFamily="2" charset="-122"/>
                        <a:cs typeface="Times New Roman" panose="02020603050405020304" pitchFamily="18" charset="0"/>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tc>
                  <a:txBody>
                    <a:bodyPr/>
                    <a:lstStyle/>
                    <a:p>
                      <a:pPr marL="0" marR="0" algn="ctr">
                        <a:lnSpc>
                          <a:spcPct val="107000"/>
                        </a:lnSpc>
                        <a:spcBef>
                          <a:spcPts val="0"/>
                        </a:spcBef>
                        <a:spcAft>
                          <a:spcPts val="0"/>
                        </a:spcAft>
                      </a:pPr>
                      <a:r>
                        <a:rPr lang="en-US" sz="1200">
                          <a:solidFill>
                            <a:srgbClr val="000000"/>
                          </a:solidFill>
                          <a:effectLst/>
                          <a:latin typeface="+mn-lt"/>
                          <a:ea typeface="Times New Roman" panose="02020603050405020304" pitchFamily="18" charset="0"/>
                          <a:cs typeface="Times New Roman" panose="02020603050405020304" pitchFamily="18" charset="0"/>
                        </a:rPr>
                        <a:t>I do not have interest in visiting Santa Cruz County</a:t>
                      </a:r>
                      <a:endParaRPr lang="en-US" sz="1200" dirty="0">
                        <a:effectLst/>
                        <a:latin typeface="+mn-lt"/>
                        <a:ea typeface="DengXian" panose="02010600030101010101" pitchFamily="2" charset="-122"/>
                        <a:cs typeface="Times New Roman" panose="02020603050405020304" pitchFamily="18" charset="0"/>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tc>
                  <a:txBody>
                    <a:bodyPr/>
                    <a:lstStyle/>
                    <a:p>
                      <a:pPr marL="0" marR="0" algn="ctr">
                        <a:lnSpc>
                          <a:spcPct val="107000"/>
                        </a:lnSpc>
                        <a:spcBef>
                          <a:spcPts val="0"/>
                        </a:spcBef>
                        <a:spcAft>
                          <a:spcPts val="0"/>
                        </a:spcAft>
                      </a:pPr>
                      <a:r>
                        <a:rPr lang="en-US" sz="1200">
                          <a:solidFill>
                            <a:srgbClr val="000000"/>
                          </a:solidFill>
                          <a:effectLst/>
                          <a:latin typeface="+mn-lt"/>
                          <a:ea typeface="Times New Roman" panose="02020603050405020304" pitchFamily="18" charset="0"/>
                          <a:cs typeface="Times New Roman" panose="02020603050405020304" pitchFamily="18" charset="0"/>
                        </a:rPr>
                        <a:t>4%</a:t>
                      </a:r>
                      <a:endParaRPr lang="en-US" sz="1200" dirty="0">
                        <a:effectLst/>
                        <a:latin typeface="+mn-lt"/>
                        <a:ea typeface="DengXian" panose="02010600030101010101" pitchFamily="2" charset="-122"/>
                        <a:cs typeface="Times New Roman" panose="02020603050405020304" pitchFamily="18" charset="0"/>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extLst>
                  <a:ext uri="{0D108BD9-81ED-4DB2-BD59-A6C34878D82A}">
                    <a16:rowId xmlns:a16="http://schemas.microsoft.com/office/drawing/2014/main" xmlns="" val="2702787110"/>
                  </a:ext>
                </a:extLst>
              </a:tr>
              <a:tr h="157799">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Unique local shopping</a:t>
                      </a:r>
                      <a:endParaRPr lang="en-US" sz="1200" dirty="0">
                        <a:effectLst/>
                        <a:latin typeface="+mn-lt"/>
                        <a:ea typeface="DengXian" panose="02010600030101010101" pitchFamily="2" charset="-122"/>
                        <a:cs typeface="Times New Roman" panose="02020603050405020304" pitchFamily="18" charset="0"/>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lnB w="12700" cap="flat" cmpd="sng" algn="ctr">
                      <a:solidFill>
                        <a:srgbClr val="F9A134"/>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30%</a:t>
                      </a:r>
                      <a:endParaRPr lang="en-US" sz="1200" dirty="0">
                        <a:effectLst/>
                        <a:latin typeface="+mn-lt"/>
                        <a:ea typeface="DengXian" panose="02010600030101010101" pitchFamily="2" charset="-122"/>
                        <a:cs typeface="Times New Roman" panose="02020603050405020304" pitchFamily="18" charset="0"/>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lnB w="12700" cap="flat" cmpd="sng" algn="ctr">
                      <a:solidFill>
                        <a:srgbClr val="F9A134"/>
                      </a:solidFill>
                      <a:prstDash val="solid"/>
                      <a:round/>
                      <a:headEnd type="none" w="med" len="med"/>
                      <a:tailEnd type="none" w="med" len="med"/>
                    </a:lnB>
                    <a:noFill/>
                  </a:tcPr>
                </a:tc>
                <a:tc>
                  <a:txBody>
                    <a:bodyPr/>
                    <a:lstStyle/>
                    <a:p>
                      <a:pPr algn="ctr">
                        <a:lnSpc>
                          <a:spcPct val="107000"/>
                        </a:lnSpc>
                      </a:pPr>
                      <a:endParaRPr lang="en-US" sz="1200" dirty="0">
                        <a:effectLst/>
                        <a:latin typeface="+mn-lt"/>
                        <a:cs typeface="Times New Roman" panose="02020603050405020304" pitchFamily="18" charset="0"/>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lnB w="12700" cap="flat" cmpd="sng" algn="ctr">
                      <a:solidFill>
                        <a:srgbClr val="F9A134"/>
                      </a:solidFill>
                      <a:prstDash val="solid"/>
                      <a:round/>
                      <a:headEnd type="none" w="med" len="med"/>
                      <a:tailEnd type="none" w="med" len="med"/>
                    </a:lnB>
                    <a:noFill/>
                  </a:tcPr>
                </a:tc>
                <a:tc>
                  <a:txBody>
                    <a:bodyPr/>
                    <a:lstStyle/>
                    <a:p>
                      <a:pPr algn="ctr">
                        <a:lnSpc>
                          <a:spcPct val="107000"/>
                        </a:lnSpc>
                      </a:pPr>
                      <a:endParaRPr lang="en-US" sz="1200" dirty="0">
                        <a:effectLst/>
                        <a:latin typeface="+mn-lt"/>
                        <a:cs typeface="Times New Roman" panose="02020603050405020304" pitchFamily="18" charset="0"/>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lnB w="12700" cap="flat" cmpd="sng" algn="ctr">
                      <a:solidFill>
                        <a:srgbClr val="F9A134"/>
                      </a:solidFill>
                      <a:prstDash val="solid"/>
                      <a:round/>
                      <a:headEnd type="none" w="med" len="med"/>
                      <a:tailEnd type="none" w="med" len="med"/>
                    </a:lnB>
                    <a:noFill/>
                  </a:tcPr>
                </a:tc>
                <a:extLst>
                  <a:ext uri="{0D108BD9-81ED-4DB2-BD59-A6C34878D82A}">
                    <a16:rowId xmlns:a16="http://schemas.microsoft.com/office/drawing/2014/main" xmlns="" val="3434339064"/>
                  </a:ext>
                </a:extLst>
              </a:tr>
            </a:tbl>
          </a:graphicData>
        </a:graphic>
      </p:graphicFrame>
      <p:grpSp>
        <p:nvGrpSpPr>
          <p:cNvPr id="13" name="Group 12">
            <a:extLst>
              <a:ext uri="{FF2B5EF4-FFF2-40B4-BE49-F238E27FC236}">
                <a16:creationId xmlns:a16="http://schemas.microsoft.com/office/drawing/2014/main" xmlns="" id="{9E8FBA17-B8B2-634E-AF15-1841A026E585}"/>
              </a:ext>
            </a:extLst>
          </p:cNvPr>
          <p:cNvGrpSpPr/>
          <p:nvPr/>
        </p:nvGrpSpPr>
        <p:grpSpPr>
          <a:xfrm>
            <a:off x="288507" y="515260"/>
            <a:ext cx="685800" cy="685800"/>
            <a:chOff x="310414" y="2809964"/>
            <a:chExt cx="914400" cy="914400"/>
          </a:xfrm>
        </p:grpSpPr>
        <p:sp>
          <p:nvSpPr>
            <p:cNvPr id="14" name="Oval 13">
              <a:extLst>
                <a:ext uri="{FF2B5EF4-FFF2-40B4-BE49-F238E27FC236}">
                  <a16:creationId xmlns:a16="http://schemas.microsoft.com/office/drawing/2014/main" xmlns="" id="{3FE452A4-811E-9543-AD22-F9D39E82DB17}"/>
                </a:ext>
              </a:extLst>
            </p:cNvPr>
            <p:cNvSpPr/>
            <p:nvPr/>
          </p:nvSpPr>
          <p:spPr>
            <a:xfrm>
              <a:off x="310414" y="2809964"/>
              <a:ext cx="914400" cy="91440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5" name="Picture 14">
              <a:extLst>
                <a:ext uri="{FF2B5EF4-FFF2-40B4-BE49-F238E27FC236}">
                  <a16:creationId xmlns:a16="http://schemas.microsoft.com/office/drawing/2014/main" xmlns="" id="{430E3348-9FB2-0648-9E75-172A2C76C93F}"/>
                </a:ext>
              </a:extLst>
            </p:cNvPr>
            <p:cNvPicPr>
              <a:picLocks/>
            </p:cNvPicPr>
            <p:nvPr/>
          </p:nvPicPr>
          <p:blipFill>
            <a:blip r:embed="rId3">
              <a:biLevel thresh="25000"/>
            </a:blip>
            <a:stretch>
              <a:fillRect/>
            </a:stretch>
          </p:blipFill>
          <p:spPr>
            <a:xfrm>
              <a:off x="442135" y="2903280"/>
              <a:ext cx="650959" cy="650959"/>
            </a:xfrm>
            <a:prstGeom prst="rect">
              <a:avLst/>
            </a:prstGeom>
          </p:spPr>
        </p:pic>
      </p:grpSp>
    </p:spTree>
    <p:extLst>
      <p:ext uri="{BB962C8B-B14F-4D97-AF65-F5344CB8AC3E}">
        <p14:creationId xmlns:p14="http://schemas.microsoft.com/office/powerpoint/2010/main" val="3147024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xmlns="" id="{B83D3C5A-2059-45E5-AD19-2740D03A625E}"/>
              </a:ext>
            </a:extLst>
          </p:cNvPr>
          <p:cNvSpPr txBox="1"/>
          <p:nvPr/>
        </p:nvSpPr>
        <p:spPr>
          <a:xfrm>
            <a:off x="1317240" y="624809"/>
            <a:ext cx="2547120" cy="415498"/>
          </a:xfrm>
          <a:prstGeom prst="rect">
            <a:avLst/>
          </a:prstGeom>
          <a:noFill/>
        </p:spPr>
        <p:txBody>
          <a:bodyPr wrap="square" rtlCol="0">
            <a:spAutoFit/>
          </a:bodyPr>
          <a:lstStyle/>
          <a:p>
            <a:pPr algn="ctr">
              <a:lnSpc>
                <a:spcPct val="50000"/>
              </a:lnSpc>
            </a:pPr>
            <a:endParaRPr lang="en-US" sz="1400" b="1" dirty="0">
              <a:solidFill>
                <a:schemeClr val="accent1">
                  <a:lumMod val="75000"/>
                </a:schemeClr>
              </a:solidFill>
            </a:endParaRPr>
          </a:p>
          <a:p>
            <a:pPr algn="ctr"/>
            <a:r>
              <a:rPr lang="en-US" sz="1400" b="1" dirty="0">
                <a:solidFill>
                  <a:schemeClr val="accent2">
                    <a:lumMod val="75000"/>
                  </a:schemeClr>
                </a:solidFill>
              </a:rPr>
              <a:t>PAST: 2-Year Visitors</a:t>
            </a:r>
          </a:p>
        </p:txBody>
      </p:sp>
      <p:sp>
        <p:nvSpPr>
          <p:cNvPr id="12" name="TextBox 11">
            <a:extLst>
              <a:ext uri="{FF2B5EF4-FFF2-40B4-BE49-F238E27FC236}">
                <a16:creationId xmlns:a16="http://schemas.microsoft.com/office/drawing/2014/main" xmlns="" id="{2DF7758C-6BAA-437B-8DD0-F61F85F84918}"/>
              </a:ext>
            </a:extLst>
          </p:cNvPr>
          <p:cNvSpPr txBox="1"/>
          <p:nvPr/>
        </p:nvSpPr>
        <p:spPr>
          <a:xfrm>
            <a:off x="186351" y="4781550"/>
            <a:ext cx="1519968" cy="207749"/>
          </a:xfrm>
          <a:prstGeom prst="rect">
            <a:avLst/>
          </a:prstGeom>
          <a:noFill/>
        </p:spPr>
        <p:txBody>
          <a:bodyPr wrap="none" rtlCol="0">
            <a:spAutoFit/>
          </a:bodyPr>
          <a:lstStyle/>
          <a:p>
            <a:r>
              <a:rPr lang="en-US" sz="750" dirty="0"/>
              <a:t>Base: Bay Area Participants n=556</a:t>
            </a:r>
          </a:p>
        </p:txBody>
      </p:sp>
      <p:grpSp>
        <p:nvGrpSpPr>
          <p:cNvPr id="13" name="Group 12">
            <a:extLst>
              <a:ext uri="{FF2B5EF4-FFF2-40B4-BE49-F238E27FC236}">
                <a16:creationId xmlns:a16="http://schemas.microsoft.com/office/drawing/2014/main" xmlns="" id="{9E8FBA17-B8B2-634E-AF15-1841A026E585}"/>
              </a:ext>
            </a:extLst>
          </p:cNvPr>
          <p:cNvGrpSpPr/>
          <p:nvPr/>
        </p:nvGrpSpPr>
        <p:grpSpPr>
          <a:xfrm>
            <a:off x="260535" y="473558"/>
            <a:ext cx="685800" cy="685800"/>
            <a:chOff x="310414" y="2809964"/>
            <a:chExt cx="914400" cy="914400"/>
          </a:xfrm>
        </p:grpSpPr>
        <p:sp>
          <p:nvSpPr>
            <p:cNvPr id="14" name="Oval 13">
              <a:extLst>
                <a:ext uri="{FF2B5EF4-FFF2-40B4-BE49-F238E27FC236}">
                  <a16:creationId xmlns:a16="http://schemas.microsoft.com/office/drawing/2014/main" xmlns="" id="{3FE452A4-811E-9543-AD22-F9D39E82DB17}"/>
                </a:ext>
              </a:extLst>
            </p:cNvPr>
            <p:cNvSpPr/>
            <p:nvPr/>
          </p:nvSpPr>
          <p:spPr>
            <a:xfrm>
              <a:off x="310414" y="2809964"/>
              <a:ext cx="914400" cy="91440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5" name="Picture 14">
              <a:extLst>
                <a:ext uri="{FF2B5EF4-FFF2-40B4-BE49-F238E27FC236}">
                  <a16:creationId xmlns:a16="http://schemas.microsoft.com/office/drawing/2014/main" xmlns="" id="{430E3348-9FB2-0648-9E75-172A2C76C93F}"/>
                </a:ext>
              </a:extLst>
            </p:cNvPr>
            <p:cNvPicPr>
              <a:picLocks/>
            </p:cNvPicPr>
            <p:nvPr/>
          </p:nvPicPr>
          <p:blipFill>
            <a:blip r:embed="rId3">
              <a:biLevel thresh="25000"/>
            </a:blip>
            <a:stretch>
              <a:fillRect/>
            </a:stretch>
          </p:blipFill>
          <p:spPr>
            <a:xfrm>
              <a:off x="442135" y="2903280"/>
              <a:ext cx="650959" cy="650959"/>
            </a:xfrm>
            <a:prstGeom prst="rect">
              <a:avLst/>
            </a:prstGeom>
          </p:spPr>
        </p:pic>
      </p:grpSp>
      <p:graphicFrame>
        <p:nvGraphicFramePr>
          <p:cNvPr id="8" name="Table 7">
            <a:extLst>
              <a:ext uri="{FF2B5EF4-FFF2-40B4-BE49-F238E27FC236}">
                <a16:creationId xmlns:a16="http://schemas.microsoft.com/office/drawing/2014/main" xmlns="" id="{DC3F26E1-B2B9-4A44-A449-E7A1007F0F8D}"/>
              </a:ext>
            </a:extLst>
          </p:cNvPr>
          <p:cNvGraphicFramePr>
            <a:graphicFrameLocks noGrp="1"/>
          </p:cNvGraphicFramePr>
          <p:nvPr>
            <p:extLst>
              <p:ext uri="{D42A27DB-BD31-4B8C-83A1-F6EECF244321}">
                <p14:modId xmlns:p14="http://schemas.microsoft.com/office/powerpoint/2010/main" val="495187222"/>
              </p:ext>
            </p:extLst>
          </p:nvPr>
        </p:nvGraphicFramePr>
        <p:xfrm>
          <a:off x="4800600" y="1237157"/>
          <a:ext cx="3962400" cy="3391995"/>
        </p:xfrm>
        <a:graphic>
          <a:graphicData uri="http://schemas.openxmlformats.org/drawingml/2006/table">
            <a:tbl>
              <a:tblPr>
                <a:tableStyleId>{5C22544A-7EE6-4342-B048-85BDC9FD1C3A}</a:tableStyleId>
              </a:tblPr>
              <a:tblGrid>
                <a:gridCol w="3218287">
                  <a:extLst>
                    <a:ext uri="{9D8B030D-6E8A-4147-A177-3AD203B41FA5}">
                      <a16:colId xmlns:a16="http://schemas.microsoft.com/office/drawing/2014/main" xmlns="" val="776777769"/>
                    </a:ext>
                  </a:extLst>
                </a:gridCol>
                <a:gridCol w="744113">
                  <a:extLst>
                    <a:ext uri="{9D8B030D-6E8A-4147-A177-3AD203B41FA5}">
                      <a16:colId xmlns:a16="http://schemas.microsoft.com/office/drawing/2014/main" xmlns="" val="3990213704"/>
                    </a:ext>
                  </a:extLst>
                </a:gridCol>
              </a:tblGrid>
              <a:tr h="336371">
                <a:tc>
                  <a:txBody>
                    <a:bodyPr/>
                    <a:lstStyle/>
                    <a:p>
                      <a:pPr algn="ctr"/>
                      <a:endParaRPr lang="en-US" sz="800" dirty="0">
                        <a:effectLst/>
                        <a:latin typeface="Calibri" panose="020F0502020204030204" pitchFamily="34" charset="0"/>
                        <a:cs typeface="Times New Roman" panose="02020603050405020304" pitchFamily="18" charset="0"/>
                      </a:endParaRPr>
                    </a:p>
                  </a:txBody>
                  <a:tcPr marL="49970" marR="49970"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lnT w="12700" cap="flat" cmpd="sng" algn="ctr">
                      <a:solidFill>
                        <a:srgbClr val="F9A134"/>
                      </a:solidFill>
                      <a:prstDash val="solid"/>
                      <a:round/>
                      <a:headEnd type="none" w="med" len="med"/>
                      <a:tailEnd type="none" w="med" len="med"/>
                    </a:lnT>
                    <a:noFill/>
                  </a:tcPr>
                </a:tc>
                <a:tc>
                  <a:txBody>
                    <a:bodyPr/>
                    <a:lstStyle/>
                    <a:p>
                      <a:pPr marL="0" marR="0" algn="ctr">
                        <a:lnSpc>
                          <a:spcPct val="107000"/>
                        </a:lnSpc>
                        <a:spcBef>
                          <a:spcPts val="0"/>
                        </a:spcBef>
                        <a:spcAft>
                          <a:spcPts val="0"/>
                        </a:spcAft>
                      </a:pPr>
                      <a:r>
                        <a:rPr lang="en-US" sz="800" dirty="0">
                          <a:effectLst/>
                        </a:rPr>
                        <a:t>Bay Area</a:t>
                      </a:r>
                      <a:endParaRPr lang="en-US" sz="800" dirty="0">
                        <a:effectLst/>
                        <a:latin typeface="Calibri" panose="020F0502020204030204" pitchFamily="34" charset="0"/>
                        <a:ea typeface="DengXian" panose="02010600030101010101" pitchFamily="2" charset="-122"/>
                        <a:cs typeface="Times New Roman" panose="02020603050405020304" pitchFamily="18" charset="0"/>
                      </a:endParaRPr>
                    </a:p>
                  </a:txBody>
                  <a:tcPr marL="49970" marR="49970"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lnT w="12700" cap="flat" cmpd="sng" algn="ctr">
                      <a:solidFill>
                        <a:srgbClr val="F9A134"/>
                      </a:solidFill>
                      <a:prstDash val="solid"/>
                      <a:round/>
                      <a:headEnd type="none" w="med" len="med"/>
                      <a:tailEnd type="none" w="med" len="med"/>
                    </a:lnT>
                    <a:solidFill>
                      <a:srgbClr val="F9A134"/>
                    </a:solidFill>
                  </a:tcPr>
                </a:tc>
                <a:extLst>
                  <a:ext uri="{0D108BD9-81ED-4DB2-BD59-A6C34878D82A}">
                    <a16:rowId xmlns:a16="http://schemas.microsoft.com/office/drawing/2014/main" xmlns="" val="2225004741"/>
                  </a:ext>
                </a:extLst>
              </a:tr>
              <a:tr h="235048">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Hang out at the beach</a:t>
                      </a:r>
                      <a:endParaRPr lang="en-US" sz="1200" dirty="0">
                        <a:effectLst/>
                        <a:latin typeface="+mn-lt"/>
                        <a:ea typeface="DengXian" panose="02010600030101010101" pitchFamily="2" charset="-122"/>
                        <a:cs typeface="Times New Roman" panose="02020603050405020304" pitchFamily="18" charset="0"/>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57%</a:t>
                      </a:r>
                      <a:endParaRPr lang="en-US" sz="1200" dirty="0">
                        <a:effectLst/>
                        <a:latin typeface="+mn-lt"/>
                        <a:ea typeface="DengXian" panose="02010600030101010101" pitchFamily="2" charset="-122"/>
                        <a:cs typeface="Times New Roman" panose="02020603050405020304" pitchFamily="18" charset="0"/>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extLst>
                  <a:ext uri="{0D108BD9-81ED-4DB2-BD59-A6C34878D82A}">
                    <a16:rowId xmlns:a16="http://schemas.microsoft.com/office/drawing/2014/main" xmlns="" val="2904511161"/>
                  </a:ext>
                </a:extLst>
              </a:tr>
              <a:tr h="235048">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Relax, rejuvenate or chill</a:t>
                      </a:r>
                      <a:endParaRPr lang="en-US" sz="1200" dirty="0">
                        <a:effectLst/>
                        <a:latin typeface="+mn-lt"/>
                        <a:ea typeface="DengXian" panose="02010600030101010101" pitchFamily="2" charset="-122"/>
                        <a:cs typeface="Times New Roman" panose="02020603050405020304" pitchFamily="18" charset="0"/>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56%</a:t>
                      </a:r>
                      <a:endParaRPr lang="en-US" sz="1200" dirty="0">
                        <a:effectLst/>
                        <a:latin typeface="+mn-lt"/>
                        <a:ea typeface="DengXian" panose="02010600030101010101" pitchFamily="2" charset="-122"/>
                        <a:cs typeface="Times New Roman" panose="02020603050405020304" pitchFamily="18" charset="0"/>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extLst>
                  <a:ext uri="{0D108BD9-81ED-4DB2-BD59-A6C34878D82A}">
                    <a16:rowId xmlns:a16="http://schemas.microsoft.com/office/drawing/2014/main" xmlns="" val="497056486"/>
                  </a:ext>
                </a:extLst>
              </a:tr>
              <a:tr h="235048">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Visit Santa Cruz Beach Boardwalk</a:t>
                      </a:r>
                      <a:endParaRPr lang="en-US" sz="1200" dirty="0">
                        <a:effectLst/>
                        <a:latin typeface="+mn-lt"/>
                        <a:ea typeface="DengXian" panose="02010600030101010101" pitchFamily="2" charset="-122"/>
                        <a:cs typeface="Times New Roman" panose="02020603050405020304" pitchFamily="18" charset="0"/>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51%</a:t>
                      </a:r>
                      <a:endParaRPr lang="en-US" sz="1200" dirty="0">
                        <a:effectLst/>
                        <a:latin typeface="+mn-lt"/>
                        <a:ea typeface="DengXian" panose="02010600030101010101" pitchFamily="2" charset="-122"/>
                        <a:cs typeface="Times New Roman" panose="02020603050405020304" pitchFamily="18" charset="0"/>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extLst>
                  <a:ext uri="{0D108BD9-81ED-4DB2-BD59-A6C34878D82A}">
                    <a16:rowId xmlns:a16="http://schemas.microsoft.com/office/drawing/2014/main" xmlns="" val="3937721362"/>
                  </a:ext>
                </a:extLst>
              </a:tr>
              <a:tr h="235048">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Experience local restaurants</a:t>
                      </a:r>
                      <a:endParaRPr lang="en-US" sz="1200" dirty="0">
                        <a:effectLst/>
                        <a:latin typeface="+mn-lt"/>
                        <a:ea typeface="DengXian" panose="02010600030101010101" pitchFamily="2" charset="-122"/>
                        <a:cs typeface="Times New Roman" panose="02020603050405020304" pitchFamily="18" charset="0"/>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50%</a:t>
                      </a:r>
                      <a:endParaRPr lang="en-US" sz="1200" dirty="0">
                        <a:effectLst/>
                        <a:latin typeface="+mn-lt"/>
                        <a:ea typeface="DengXian" panose="02010600030101010101" pitchFamily="2" charset="-122"/>
                        <a:cs typeface="Times New Roman" panose="02020603050405020304" pitchFamily="18" charset="0"/>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extLst>
                  <a:ext uri="{0D108BD9-81ED-4DB2-BD59-A6C34878D82A}">
                    <a16:rowId xmlns:a16="http://schemas.microsoft.com/office/drawing/2014/main" xmlns="" val="1536795668"/>
                  </a:ext>
                </a:extLst>
              </a:tr>
              <a:tr h="235048">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Hike in the Redwoods</a:t>
                      </a:r>
                      <a:endParaRPr lang="en-US" sz="1200" dirty="0">
                        <a:effectLst/>
                        <a:latin typeface="+mn-lt"/>
                        <a:ea typeface="DengXian" panose="02010600030101010101" pitchFamily="2" charset="-122"/>
                        <a:cs typeface="Times New Roman" panose="02020603050405020304" pitchFamily="18" charset="0"/>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48%</a:t>
                      </a:r>
                      <a:endParaRPr lang="en-US" sz="1200" dirty="0">
                        <a:effectLst/>
                        <a:latin typeface="+mn-lt"/>
                        <a:ea typeface="DengXian" panose="02010600030101010101" pitchFamily="2" charset="-122"/>
                        <a:cs typeface="Times New Roman" panose="02020603050405020304" pitchFamily="18" charset="0"/>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extLst>
                  <a:ext uri="{0D108BD9-81ED-4DB2-BD59-A6C34878D82A}">
                    <a16:rowId xmlns:a16="http://schemas.microsoft.com/office/drawing/2014/main" xmlns="" val="1159992795"/>
                  </a:ext>
                </a:extLst>
              </a:tr>
              <a:tr h="235048">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Hike along the Coast</a:t>
                      </a:r>
                      <a:endParaRPr lang="en-US" sz="1200" dirty="0">
                        <a:effectLst/>
                        <a:latin typeface="+mn-lt"/>
                        <a:ea typeface="DengXian" panose="02010600030101010101" pitchFamily="2" charset="-122"/>
                        <a:cs typeface="Times New Roman" panose="02020603050405020304" pitchFamily="18" charset="0"/>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47%</a:t>
                      </a:r>
                      <a:endParaRPr lang="en-US" sz="1200" dirty="0">
                        <a:effectLst/>
                        <a:latin typeface="+mn-lt"/>
                        <a:ea typeface="DengXian" panose="02010600030101010101" pitchFamily="2" charset="-122"/>
                        <a:cs typeface="Times New Roman" panose="02020603050405020304" pitchFamily="18" charset="0"/>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extLst>
                  <a:ext uri="{0D108BD9-81ED-4DB2-BD59-A6C34878D82A}">
                    <a16:rowId xmlns:a16="http://schemas.microsoft.com/office/drawing/2014/main" xmlns="" val="2714830130"/>
                  </a:ext>
                </a:extLst>
              </a:tr>
              <a:tr h="235048">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Arts and cultural activities</a:t>
                      </a:r>
                      <a:endParaRPr lang="en-US" sz="1200" dirty="0">
                        <a:effectLst/>
                        <a:latin typeface="+mn-lt"/>
                        <a:ea typeface="DengXian" panose="02010600030101010101" pitchFamily="2" charset="-122"/>
                        <a:cs typeface="Times New Roman" panose="02020603050405020304" pitchFamily="18" charset="0"/>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44%</a:t>
                      </a:r>
                      <a:endParaRPr lang="en-US" sz="1200" dirty="0">
                        <a:effectLst/>
                        <a:latin typeface="+mn-lt"/>
                        <a:ea typeface="DengXian" panose="02010600030101010101" pitchFamily="2" charset="-122"/>
                        <a:cs typeface="Times New Roman" panose="02020603050405020304" pitchFamily="18" charset="0"/>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extLst>
                  <a:ext uri="{0D108BD9-81ED-4DB2-BD59-A6C34878D82A}">
                    <a16:rowId xmlns:a16="http://schemas.microsoft.com/office/drawing/2014/main" xmlns="" val="2700599657"/>
                  </a:ext>
                </a:extLst>
              </a:tr>
              <a:tr h="235048">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Connect and have fun with my partner / spouse</a:t>
                      </a:r>
                      <a:endParaRPr lang="en-US" sz="1200" dirty="0">
                        <a:effectLst/>
                        <a:latin typeface="+mn-lt"/>
                        <a:ea typeface="DengXian" panose="02010600030101010101" pitchFamily="2" charset="-122"/>
                        <a:cs typeface="Times New Roman" panose="02020603050405020304" pitchFamily="18" charset="0"/>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43%</a:t>
                      </a:r>
                      <a:endParaRPr lang="en-US" sz="1200" dirty="0">
                        <a:effectLst/>
                        <a:latin typeface="+mn-lt"/>
                        <a:ea typeface="DengXian" panose="02010600030101010101" pitchFamily="2" charset="-122"/>
                        <a:cs typeface="Times New Roman" panose="02020603050405020304" pitchFamily="18" charset="0"/>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extLst>
                  <a:ext uri="{0D108BD9-81ED-4DB2-BD59-A6C34878D82A}">
                    <a16:rowId xmlns:a16="http://schemas.microsoft.com/office/drawing/2014/main" xmlns="" val="2401942683"/>
                  </a:ext>
                </a:extLst>
              </a:tr>
              <a:tr h="235048">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Connect and have fun with my friends</a:t>
                      </a:r>
                      <a:endParaRPr lang="en-US" sz="1200" dirty="0">
                        <a:effectLst/>
                        <a:latin typeface="+mn-lt"/>
                        <a:ea typeface="DengXian" panose="02010600030101010101" pitchFamily="2" charset="-122"/>
                        <a:cs typeface="Times New Roman" panose="02020603050405020304" pitchFamily="18" charset="0"/>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38%</a:t>
                      </a:r>
                      <a:endParaRPr lang="en-US" sz="1200" dirty="0">
                        <a:effectLst/>
                        <a:latin typeface="+mn-lt"/>
                        <a:ea typeface="DengXian" panose="02010600030101010101" pitchFamily="2" charset="-122"/>
                        <a:cs typeface="Times New Roman" panose="02020603050405020304" pitchFamily="18" charset="0"/>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extLst>
                  <a:ext uri="{0D108BD9-81ED-4DB2-BD59-A6C34878D82A}">
                    <a16:rowId xmlns:a16="http://schemas.microsoft.com/office/drawing/2014/main" xmlns="" val="2747353950"/>
                  </a:ext>
                </a:extLst>
              </a:tr>
              <a:tr h="235048">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Attend an event or concert</a:t>
                      </a:r>
                      <a:endParaRPr lang="en-US" sz="1200" dirty="0">
                        <a:effectLst/>
                        <a:latin typeface="+mn-lt"/>
                        <a:ea typeface="DengXian" panose="02010600030101010101" pitchFamily="2" charset="-122"/>
                        <a:cs typeface="Times New Roman" panose="02020603050405020304" pitchFamily="18" charset="0"/>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37%</a:t>
                      </a:r>
                      <a:endParaRPr lang="en-US" sz="1200" dirty="0">
                        <a:effectLst/>
                        <a:latin typeface="+mn-lt"/>
                        <a:ea typeface="DengXian" panose="02010600030101010101" pitchFamily="2" charset="-122"/>
                        <a:cs typeface="Times New Roman" panose="02020603050405020304" pitchFamily="18" charset="0"/>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extLst>
                  <a:ext uri="{0D108BD9-81ED-4DB2-BD59-A6C34878D82A}">
                    <a16:rowId xmlns:a16="http://schemas.microsoft.com/office/drawing/2014/main" xmlns="" val="3867673586"/>
                  </a:ext>
                </a:extLst>
              </a:tr>
              <a:tr h="235048">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Attend Santa Cruz Pride or other LGBTQ event</a:t>
                      </a:r>
                      <a:endParaRPr lang="en-US" sz="1200" dirty="0">
                        <a:effectLst/>
                        <a:latin typeface="+mn-lt"/>
                        <a:ea typeface="DengXian" panose="02010600030101010101" pitchFamily="2" charset="-122"/>
                        <a:cs typeface="Times New Roman" panose="02020603050405020304" pitchFamily="18" charset="0"/>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36%</a:t>
                      </a:r>
                      <a:endParaRPr lang="en-US" sz="1200" dirty="0">
                        <a:effectLst/>
                        <a:latin typeface="+mn-lt"/>
                        <a:ea typeface="DengXian" panose="02010600030101010101" pitchFamily="2" charset="-122"/>
                        <a:cs typeface="Times New Roman" panose="02020603050405020304" pitchFamily="18" charset="0"/>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extLst>
                  <a:ext uri="{0D108BD9-81ED-4DB2-BD59-A6C34878D82A}">
                    <a16:rowId xmlns:a16="http://schemas.microsoft.com/office/drawing/2014/main" xmlns="" val="2667736501"/>
                  </a:ext>
                </a:extLst>
              </a:tr>
              <a:tr h="235048">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Whale watching / wildlife watching</a:t>
                      </a:r>
                      <a:endParaRPr lang="en-US" sz="1200" dirty="0">
                        <a:effectLst/>
                        <a:latin typeface="+mn-lt"/>
                        <a:ea typeface="DengXian" panose="02010600030101010101" pitchFamily="2" charset="-122"/>
                        <a:cs typeface="Times New Roman" panose="02020603050405020304" pitchFamily="18" charset="0"/>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33%</a:t>
                      </a:r>
                      <a:endParaRPr lang="en-US" sz="1200" dirty="0">
                        <a:effectLst/>
                        <a:latin typeface="+mn-lt"/>
                        <a:ea typeface="DengXian" panose="02010600030101010101" pitchFamily="2" charset="-122"/>
                        <a:cs typeface="Times New Roman" panose="02020603050405020304" pitchFamily="18" charset="0"/>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extLst>
                  <a:ext uri="{0D108BD9-81ED-4DB2-BD59-A6C34878D82A}">
                    <a16:rowId xmlns:a16="http://schemas.microsoft.com/office/drawing/2014/main" xmlns="" val="2702787110"/>
                  </a:ext>
                </a:extLst>
              </a:tr>
              <a:tr h="235048">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Unique local shopping</a:t>
                      </a:r>
                      <a:endParaRPr lang="en-US" sz="1200" dirty="0">
                        <a:effectLst/>
                        <a:latin typeface="+mn-lt"/>
                        <a:ea typeface="DengXian" panose="02010600030101010101" pitchFamily="2" charset="-122"/>
                        <a:cs typeface="Times New Roman" panose="02020603050405020304" pitchFamily="18" charset="0"/>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lnB w="12700" cap="flat" cmpd="sng" algn="ctr">
                      <a:solidFill>
                        <a:srgbClr val="F9A134"/>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dirty="0">
                          <a:solidFill>
                            <a:srgbClr val="000000"/>
                          </a:solidFill>
                          <a:effectLst/>
                          <a:latin typeface="+mn-lt"/>
                          <a:ea typeface="Times New Roman" panose="02020603050405020304" pitchFamily="18" charset="0"/>
                          <a:cs typeface="Times New Roman" panose="02020603050405020304" pitchFamily="18" charset="0"/>
                        </a:rPr>
                        <a:t>30%</a:t>
                      </a:r>
                      <a:endParaRPr lang="en-US" sz="1200" dirty="0">
                        <a:effectLst/>
                        <a:latin typeface="+mn-lt"/>
                        <a:ea typeface="DengXian" panose="02010600030101010101" pitchFamily="2" charset="-122"/>
                        <a:cs typeface="Times New Roman" panose="02020603050405020304" pitchFamily="18" charset="0"/>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lnB w="12700" cap="flat" cmpd="sng" algn="ctr">
                      <a:solidFill>
                        <a:srgbClr val="F9A134"/>
                      </a:solidFill>
                      <a:prstDash val="solid"/>
                      <a:round/>
                      <a:headEnd type="none" w="med" len="med"/>
                      <a:tailEnd type="none" w="med" len="med"/>
                    </a:lnB>
                    <a:noFill/>
                  </a:tcPr>
                </a:tc>
                <a:extLst>
                  <a:ext uri="{0D108BD9-81ED-4DB2-BD59-A6C34878D82A}">
                    <a16:rowId xmlns:a16="http://schemas.microsoft.com/office/drawing/2014/main" xmlns="" val="3434339064"/>
                  </a:ext>
                </a:extLst>
              </a:tr>
            </a:tbl>
          </a:graphicData>
        </a:graphic>
      </p:graphicFrame>
      <p:graphicFrame>
        <p:nvGraphicFramePr>
          <p:cNvPr id="9" name="Table 8">
            <a:extLst>
              <a:ext uri="{FF2B5EF4-FFF2-40B4-BE49-F238E27FC236}">
                <a16:creationId xmlns:a16="http://schemas.microsoft.com/office/drawing/2014/main" xmlns="" id="{95C4C4E0-EF69-FC48-9B50-569F70A79978}"/>
              </a:ext>
            </a:extLst>
          </p:cNvPr>
          <p:cNvGraphicFramePr>
            <a:graphicFrameLocks noGrp="1"/>
          </p:cNvGraphicFramePr>
          <p:nvPr>
            <p:extLst>
              <p:ext uri="{D42A27DB-BD31-4B8C-83A1-F6EECF244321}">
                <p14:modId xmlns:p14="http://schemas.microsoft.com/office/powerpoint/2010/main" val="4066094965"/>
              </p:ext>
            </p:extLst>
          </p:nvPr>
        </p:nvGraphicFramePr>
        <p:xfrm>
          <a:off x="762000" y="1159359"/>
          <a:ext cx="3657600" cy="3469794"/>
        </p:xfrm>
        <a:graphic>
          <a:graphicData uri="http://schemas.openxmlformats.org/drawingml/2006/table">
            <a:tbl>
              <a:tblPr>
                <a:tableStyleId>{5C22544A-7EE6-4342-B048-85BDC9FD1C3A}</a:tableStyleId>
              </a:tblPr>
              <a:tblGrid>
                <a:gridCol w="2970726">
                  <a:extLst>
                    <a:ext uri="{9D8B030D-6E8A-4147-A177-3AD203B41FA5}">
                      <a16:colId xmlns:a16="http://schemas.microsoft.com/office/drawing/2014/main" xmlns="" val="776777769"/>
                    </a:ext>
                  </a:extLst>
                </a:gridCol>
                <a:gridCol w="686874">
                  <a:extLst>
                    <a:ext uri="{9D8B030D-6E8A-4147-A177-3AD203B41FA5}">
                      <a16:colId xmlns:a16="http://schemas.microsoft.com/office/drawing/2014/main" xmlns="" val="3990213704"/>
                    </a:ext>
                  </a:extLst>
                </a:gridCol>
              </a:tblGrid>
              <a:tr h="506886">
                <a:tc>
                  <a:txBody>
                    <a:bodyPr/>
                    <a:lstStyle/>
                    <a:p>
                      <a:pPr algn="ctr"/>
                      <a:endParaRPr lang="en-US" sz="800" dirty="0">
                        <a:effectLst/>
                        <a:latin typeface="Calibri" panose="020F0502020204030204" pitchFamily="34" charset="0"/>
                        <a:cs typeface="Times New Roman" panose="02020603050405020304" pitchFamily="18" charset="0"/>
                      </a:endParaRPr>
                    </a:p>
                  </a:txBody>
                  <a:tcPr marL="49970" marR="49970"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lnT w="12700" cap="flat" cmpd="sng" algn="ctr">
                      <a:solidFill>
                        <a:srgbClr val="F9A134"/>
                      </a:solidFill>
                      <a:prstDash val="solid"/>
                      <a:round/>
                      <a:headEnd type="none" w="med" len="med"/>
                      <a:tailEnd type="none" w="med" len="med"/>
                    </a:lnT>
                    <a:noFill/>
                  </a:tcPr>
                </a:tc>
                <a:tc>
                  <a:txBody>
                    <a:bodyPr/>
                    <a:lstStyle/>
                    <a:p>
                      <a:pPr marL="0" marR="0" algn="ctr">
                        <a:lnSpc>
                          <a:spcPct val="107000"/>
                        </a:lnSpc>
                        <a:spcBef>
                          <a:spcPts val="0"/>
                        </a:spcBef>
                        <a:spcAft>
                          <a:spcPts val="0"/>
                        </a:spcAft>
                      </a:pPr>
                      <a:r>
                        <a:rPr lang="en-US" sz="800" dirty="0">
                          <a:effectLst/>
                        </a:rPr>
                        <a:t>Bay Area</a:t>
                      </a:r>
                      <a:endParaRPr lang="en-US" sz="800" dirty="0">
                        <a:effectLst/>
                        <a:latin typeface="Calibri" panose="020F0502020204030204" pitchFamily="34" charset="0"/>
                        <a:ea typeface="DengXian" panose="02010600030101010101" pitchFamily="2" charset="-122"/>
                        <a:cs typeface="Times New Roman" panose="02020603050405020304" pitchFamily="18" charset="0"/>
                      </a:endParaRPr>
                    </a:p>
                  </a:txBody>
                  <a:tcPr marL="49970" marR="49970"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lnT w="12700" cap="flat" cmpd="sng" algn="ctr">
                      <a:solidFill>
                        <a:srgbClr val="F9A134"/>
                      </a:solidFill>
                      <a:prstDash val="solid"/>
                      <a:round/>
                      <a:headEnd type="none" w="med" len="med"/>
                      <a:tailEnd type="none" w="med" len="med"/>
                    </a:lnT>
                    <a:solidFill>
                      <a:srgbClr val="F9A134"/>
                    </a:solidFill>
                  </a:tcPr>
                </a:tc>
                <a:extLst>
                  <a:ext uri="{0D108BD9-81ED-4DB2-BD59-A6C34878D82A}">
                    <a16:rowId xmlns:a16="http://schemas.microsoft.com/office/drawing/2014/main" xmlns="" val="2225004741"/>
                  </a:ext>
                </a:extLst>
              </a:tr>
              <a:tr h="246909">
                <a:tc>
                  <a:txBody>
                    <a:bodyPr/>
                    <a:lstStyle/>
                    <a:p>
                      <a:pPr marL="0" marR="0" algn="ctr">
                        <a:lnSpc>
                          <a:spcPct val="107000"/>
                        </a:lnSpc>
                        <a:spcBef>
                          <a:spcPts val="0"/>
                        </a:spcBef>
                        <a:spcAft>
                          <a:spcPts val="0"/>
                        </a:spcAft>
                      </a:pPr>
                      <a:r>
                        <a:rPr lang="en-US" sz="1200" dirty="0">
                          <a:effectLst/>
                        </a:rPr>
                        <a:t>Visit Santa Cruz Beach Boardwalk</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49970" marR="49970"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tc>
                  <a:txBody>
                    <a:bodyPr/>
                    <a:lstStyle/>
                    <a:p>
                      <a:pPr marL="0" marR="0" algn="ctr">
                        <a:lnSpc>
                          <a:spcPct val="107000"/>
                        </a:lnSpc>
                        <a:spcBef>
                          <a:spcPts val="0"/>
                        </a:spcBef>
                        <a:spcAft>
                          <a:spcPts val="0"/>
                        </a:spcAft>
                      </a:pPr>
                      <a:r>
                        <a:rPr lang="en-US" sz="1200" dirty="0">
                          <a:effectLst/>
                        </a:rPr>
                        <a:t>50%</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49970" marR="49970"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extLst>
                  <a:ext uri="{0D108BD9-81ED-4DB2-BD59-A6C34878D82A}">
                    <a16:rowId xmlns:a16="http://schemas.microsoft.com/office/drawing/2014/main" xmlns="" val="2904511161"/>
                  </a:ext>
                </a:extLst>
              </a:tr>
              <a:tr h="246909">
                <a:tc>
                  <a:txBody>
                    <a:bodyPr/>
                    <a:lstStyle/>
                    <a:p>
                      <a:pPr marL="0" marR="0" algn="ctr">
                        <a:lnSpc>
                          <a:spcPct val="107000"/>
                        </a:lnSpc>
                        <a:spcBef>
                          <a:spcPts val="0"/>
                        </a:spcBef>
                        <a:spcAft>
                          <a:spcPts val="0"/>
                        </a:spcAft>
                      </a:pPr>
                      <a:r>
                        <a:rPr lang="en-US" sz="1200" dirty="0">
                          <a:effectLst/>
                        </a:rPr>
                        <a:t>Hang out at the beach</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49970" marR="49970"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tc>
                  <a:txBody>
                    <a:bodyPr/>
                    <a:lstStyle/>
                    <a:p>
                      <a:pPr marL="0" marR="0" algn="ctr">
                        <a:lnSpc>
                          <a:spcPct val="107000"/>
                        </a:lnSpc>
                        <a:spcBef>
                          <a:spcPts val="0"/>
                        </a:spcBef>
                        <a:spcAft>
                          <a:spcPts val="0"/>
                        </a:spcAft>
                      </a:pPr>
                      <a:r>
                        <a:rPr lang="en-US" sz="1200" dirty="0">
                          <a:effectLst/>
                        </a:rPr>
                        <a:t>47%</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49970" marR="49970"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extLst>
                  <a:ext uri="{0D108BD9-81ED-4DB2-BD59-A6C34878D82A}">
                    <a16:rowId xmlns:a16="http://schemas.microsoft.com/office/drawing/2014/main" xmlns="" val="3937721362"/>
                  </a:ext>
                </a:extLst>
              </a:tr>
              <a:tr h="246909">
                <a:tc>
                  <a:txBody>
                    <a:bodyPr/>
                    <a:lstStyle/>
                    <a:p>
                      <a:pPr marL="0" marR="0" algn="ctr">
                        <a:lnSpc>
                          <a:spcPct val="107000"/>
                        </a:lnSpc>
                        <a:spcBef>
                          <a:spcPts val="0"/>
                        </a:spcBef>
                        <a:spcAft>
                          <a:spcPts val="0"/>
                        </a:spcAft>
                      </a:pPr>
                      <a:r>
                        <a:rPr lang="en-US" sz="1200" dirty="0">
                          <a:effectLst/>
                        </a:rPr>
                        <a:t>Relax, rejuvenate or chill</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49970" marR="49970"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tc>
                  <a:txBody>
                    <a:bodyPr/>
                    <a:lstStyle/>
                    <a:p>
                      <a:pPr marL="0" marR="0" algn="ctr">
                        <a:lnSpc>
                          <a:spcPct val="107000"/>
                        </a:lnSpc>
                        <a:spcBef>
                          <a:spcPts val="0"/>
                        </a:spcBef>
                        <a:spcAft>
                          <a:spcPts val="0"/>
                        </a:spcAft>
                      </a:pPr>
                      <a:r>
                        <a:rPr lang="en-US" sz="1200" dirty="0">
                          <a:effectLst/>
                        </a:rPr>
                        <a:t>43%</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49970" marR="49970"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extLst>
                  <a:ext uri="{0D108BD9-81ED-4DB2-BD59-A6C34878D82A}">
                    <a16:rowId xmlns:a16="http://schemas.microsoft.com/office/drawing/2014/main" xmlns="" val="1536795668"/>
                  </a:ext>
                </a:extLst>
              </a:tr>
              <a:tr h="246909">
                <a:tc>
                  <a:txBody>
                    <a:bodyPr/>
                    <a:lstStyle/>
                    <a:p>
                      <a:pPr marL="0" marR="0" algn="ctr">
                        <a:lnSpc>
                          <a:spcPct val="107000"/>
                        </a:lnSpc>
                        <a:spcBef>
                          <a:spcPts val="0"/>
                        </a:spcBef>
                        <a:spcAft>
                          <a:spcPts val="0"/>
                        </a:spcAft>
                      </a:pPr>
                      <a:r>
                        <a:rPr lang="en-US" sz="1200" dirty="0">
                          <a:effectLst/>
                        </a:rPr>
                        <a:t>Connect and have fun with my partner/spouse</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49970" marR="49970"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tc>
                  <a:txBody>
                    <a:bodyPr/>
                    <a:lstStyle/>
                    <a:p>
                      <a:pPr marL="0" marR="0" algn="ctr">
                        <a:lnSpc>
                          <a:spcPct val="107000"/>
                        </a:lnSpc>
                        <a:spcBef>
                          <a:spcPts val="0"/>
                        </a:spcBef>
                        <a:spcAft>
                          <a:spcPts val="0"/>
                        </a:spcAft>
                      </a:pPr>
                      <a:r>
                        <a:rPr lang="en-US" sz="1200" dirty="0">
                          <a:effectLst/>
                        </a:rPr>
                        <a:t>36%</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49970" marR="49970"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extLst>
                  <a:ext uri="{0D108BD9-81ED-4DB2-BD59-A6C34878D82A}">
                    <a16:rowId xmlns:a16="http://schemas.microsoft.com/office/drawing/2014/main" xmlns="" val="1159992795"/>
                  </a:ext>
                </a:extLst>
              </a:tr>
              <a:tr h="246909">
                <a:tc>
                  <a:txBody>
                    <a:bodyPr/>
                    <a:lstStyle/>
                    <a:p>
                      <a:pPr marL="0" marR="0" algn="ctr">
                        <a:lnSpc>
                          <a:spcPct val="107000"/>
                        </a:lnSpc>
                        <a:spcBef>
                          <a:spcPts val="0"/>
                        </a:spcBef>
                        <a:spcAft>
                          <a:spcPts val="0"/>
                        </a:spcAft>
                      </a:pPr>
                      <a:r>
                        <a:rPr lang="en-US" sz="1200" dirty="0">
                          <a:effectLst/>
                        </a:rPr>
                        <a:t>Connect and have fun with my friends</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49970" marR="49970"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tc>
                  <a:txBody>
                    <a:bodyPr/>
                    <a:lstStyle/>
                    <a:p>
                      <a:pPr marL="0" marR="0" algn="ctr">
                        <a:lnSpc>
                          <a:spcPct val="107000"/>
                        </a:lnSpc>
                        <a:spcBef>
                          <a:spcPts val="0"/>
                        </a:spcBef>
                        <a:spcAft>
                          <a:spcPts val="0"/>
                        </a:spcAft>
                      </a:pPr>
                      <a:r>
                        <a:rPr lang="en-US" sz="1200" dirty="0">
                          <a:effectLst/>
                        </a:rPr>
                        <a:t>32%</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49970" marR="49970"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extLst>
                  <a:ext uri="{0D108BD9-81ED-4DB2-BD59-A6C34878D82A}">
                    <a16:rowId xmlns:a16="http://schemas.microsoft.com/office/drawing/2014/main" xmlns="" val="2714830130"/>
                  </a:ext>
                </a:extLst>
              </a:tr>
              <a:tr h="246909">
                <a:tc>
                  <a:txBody>
                    <a:bodyPr/>
                    <a:lstStyle/>
                    <a:p>
                      <a:pPr marL="0" marR="0" algn="ctr">
                        <a:lnSpc>
                          <a:spcPct val="107000"/>
                        </a:lnSpc>
                        <a:spcBef>
                          <a:spcPts val="0"/>
                        </a:spcBef>
                        <a:spcAft>
                          <a:spcPts val="0"/>
                        </a:spcAft>
                      </a:pPr>
                      <a:r>
                        <a:rPr lang="en-US" sz="1200" dirty="0">
                          <a:effectLst/>
                        </a:rPr>
                        <a:t>Experience local restaurants</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49970" marR="49970"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tc>
                  <a:txBody>
                    <a:bodyPr/>
                    <a:lstStyle/>
                    <a:p>
                      <a:pPr marL="0" marR="0" algn="ctr">
                        <a:lnSpc>
                          <a:spcPct val="107000"/>
                        </a:lnSpc>
                        <a:spcBef>
                          <a:spcPts val="0"/>
                        </a:spcBef>
                        <a:spcAft>
                          <a:spcPts val="0"/>
                        </a:spcAft>
                      </a:pPr>
                      <a:r>
                        <a:rPr lang="en-US" sz="1200" dirty="0">
                          <a:effectLst/>
                        </a:rPr>
                        <a:t>29%</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49970" marR="49970"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extLst>
                  <a:ext uri="{0D108BD9-81ED-4DB2-BD59-A6C34878D82A}">
                    <a16:rowId xmlns:a16="http://schemas.microsoft.com/office/drawing/2014/main" xmlns="" val="2700599657"/>
                  </a:ext>
                </a:extLst>
              </a:tr>
              <a:tr h="246909">
                <a:tc>
                  <a:txBody>
                    <a:bodyPr/>
                    <a:lstStyle/>
                    <a:p>
                      <a:pPr marL="0" marR="0" algn="ctr">
                        <a:lnSpc>
                          <a:spcPct val="107000"/>
                        </a:lnSpc>
                        <a:spcBef>
                          <a:spcPts val="0"/>
                        </a:spcBef>
                        <a:spcAft>
                          <a:spcPts val="0"/>
                        </a:spcAft>
                      </a:pPr>
                      <a:r>
                        <a:rPr lang="en-US" sz="1200" dirty="0">
                          <a:effectLst/>
                        </a:rPr>
                        <a:t>Hike in the Redwoods</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49970" marR="49970"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tc>
                  <a:txBody>
                    <a:bodyPr/>
                    <a:lstStyle/>
                    <a:p>
                      <a:pPr marL="0" marR="0" algn="ctr">
                        <a:lnSpc>
                          <a:spcPct val="107000"/>
                        </a:lnSpc>
                        <a:spcBef>
                          <a:spcPts val="0"/>
                        </a:spcBef>
                        <a:spcAft>
                          <a:spcPts val="0"/>
                        </a:spcAft>
                      </a:pPr>
                      <a:r>
                        <a:rPr lang="en-US" sz="1200" dirty="0">
                          <a:effectLst/>
                        </a:rPr>
                        <a:t>18%</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49970" marR="49970"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extLst>
                  <a:ext uri="{0D108BD9-81ED-4DB2-BD59-A6C34878D82A}">
                    <a16:rowId xmlns:a16="http://schemas.microsoft.com/office/drawing/2014/main" xmlns="" val="2401942683"/>
                  </a:ext>
                </a:extLst>
              </a:tr>
              <a:tr h="246909">
                <a:tc>
                  <a:txBody>
                    <a:bodyPr/>
                    <a:lstStyle/>
                    <a:p>
                      <a:pPr marL="0" marR="0" algn="ctr">
                        <a:lnSpc>
                          <a:spcPct val="107000"/>
                        </a:lnSpc>
                        <a:spcBef>
                          <a:spcPts val="0"/>
                        </a:spcBef>
                        <a:spcAft>
                          <a:spcPts val="0"/>
                        </a:spcAft>
                      </a:pPr>
                      <a:r>
                        <a:rPr lang="en-US" sz="1200" dirty="0">
                          <a:effectLst/>
                        </a:rPr>
                        <a:t>Hike along the Coast</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49970" marR="49970"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tc>
                  <a:txBody>
                    <a:bodyPr/>
                    <a:lstStyle/>
                    <a:p>
                      <a:pPr marL="0" marR="0" algn="ctr">
                        <a:lnSpc>
                          <a:spcPct val="107000"/>
                        </a:lnSpc>
                        <a:spcBef>
                          <a:spcPts val="0"/>
                        </a:spcBef>
                        <a:spcAft>
                          <a:spcPts val="0"/>
                        </a:spcAft>
                      </a:pPr>
                      <a:r>
                        <a:rPr lang="en-US" sz="1200" dirty="0">
                          <a:effectLst/>
                        </a:rPr>
                        <a:t>17%</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49970" marR="49970"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extLst>
                  <a:ext uri="{0D108BD9-81ED-4DB2-BD59-A6C34878D82A}">
                    <a16:rowId xmlns:a16="http://schemas.microsoft.com/office/drawing/2014/main" xmlns="" val="2747353950"/>
                  </a:ext>
                </a:extLst>
              </a:tr>
              <a:tr h="246909">
                <a:tc>
                  <a:txBody>
                    <a:bodyPr/>
                    <a:lstStyle/>
                    <a:p>
                      <a:pPr marL="0" marR="0" algn="ctr">
                        <a:lnSpc>
                          <a:spcPct val="107000"/>
                        </a:lnSpc>
                        <a:spcBef>
                          <a:spcPts val="0"/>
                        </a:spcBef>
                        <a:spcAft>
                          <a:spcPts val="0"/>
                        </a:spcAft>
                      </a:pPr>
                      <a:r>
                        <a:rPr lang="en-US" sz="1200" dirty="0">
                          <a:effectLst/>
                        </a:rPr>
                        <a:t>Unique local shopping</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49970" marR="49970"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tc>
                  <a:txBody>
                    <a:bodyPr/>
                    <a:lstStyle/>
                    <a:p>
                      <a:pPr marL="0" marR="0" algn="ctr">
                        <a:lnSpc>
                          <a:spcPct val="107000"/>
                        </a:lnSpc>
                        <a:spcBef>
                          <a:spcPts val="0"/>
                        </a:spcBef>
                        <a:spcAft>
                          <a:spcPts val="0"/>
                        </a:spcAft>
                      </a:pPr>
                      <a:r>
                        <a:rPr lang="en-US" sz="1200" dirty="0">
                          <a:effectLst/>
                        </a:rPr>
                        <a:t>17%</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49970" marR="49970"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extLst>
                  <a:ext uri="{0D108BD9-81ED-4DB2-BD59-A6C34878D82A}">
                    <a16:rowId xmlns:a16="http://schemas.microsoft.com/office/drawing/2014/main" xmlns="" val="3867673586"/>
                  </a:ext>
                </a:extLst>
              </a:tr>
              <a:tr h="246909">
                <a:tc>
                  <a:txBody>
                    <a:bodyPr/>
                    <a:lstStyle/>
                    <a:p>
                      <a:pPr marL="0" marR="0" algn="ctr">
                        <a:lnSpc>
                          <a:spcPct val="107000"/>
                        </a:lnSpc>
                        <a:spcBef>
                          <a:spcPts val="0"/>
                        </a:spcBef>
                        <a:spcAft>
                          <a:spcPts val="0"/>
                        </a:spcAft>
                      </a:pPr>
                      <a:r>
                        <a:rPr lang="en-US" sz="1200" dirty="0">
                          <a:effectLst/>
                        </a:rPr>
                        <a:t>Arts and cultural activities</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49970" marR="49970"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tc>
                  <a:txBody>
                    <a:bodyPr/>
                    <a:lstStyle/>
                    <a:p>
                      <a:pPr marL="0" marR="0" algn="ctr">
                        <a:lnSpc>
                          <a:spcPct val="107000"/>
                        </a:lnSpc>
                        <a:spcBef>
                          <a:spcPts val="0"/>
                        </a:spcBef>
                        <a:spcAft>
                          <a:spcPts val="0"/>
                        </a:spcAft>
                      </a:pPr>
                      <a:r>
                        <a:rPr lang="en-US" sz="1200" dirty="0">
                          <a:effectLst/>
                        </a:rPr>
                        <a:t>16%</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49970" marR="49970"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extLst>
                  <a:ext uri="{0D108BD9-81ED-4DB2-BD59-A6C34878D82A}">
                    <a16:rowId xmlns:a16="http://schemas.microsoft.com/office/drawing/2014/main" xmlns="" val="2667736501"/>
                  </a:ext>
                </a:extLst>
              </a:tr>
              <a:tr h="246909">
                <a:tc>
                  <a:txBody>
                    <a:bodyPr/>
                    <a:lstStyle/>
                    <a:p>
                      <a:pPr marL="0" marR="0" algn="ctr">
                        <a:lnSpc>
                          <a:spcPct val="107000"/>
                        </a:lnSpc>
                        <a:spcBef>
                          <a:spcPts val="0"/>
                        </a:spcBef>
                        <a:spcAft>
                          <a:spcPts val="0"/>
                        </a:spcAft>
                      </a:pPr>
                      <a:r>
                        <a:rPr lang="en-US" sz="1200" dirty="0">
                          <a:effectLst/>
                        </a:rPr>
                        <a:t>Shop or dine along Pacific Ave</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49970" marR="49970"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tc>
                  <a:txBody>
                    <a:bodyPr/>
                    <a:lstStyle/>
                    <a:p>
                      <a:pPr marL="0" marR="0" algn="ctr">
                        <a:lnSpc>
                          <a:spcPct val="107000"/>
                        </a:lnSpc>
                        <a:spcBef>
                          <a:spcPts val="0"/>
                        </a:spcBef>
                        <a:spcAft>
                          <a:spcPts val="0"/>
                        </a:spcAft>
                      </a:pPr>
                      <a:r>
                        <a:rPr lang="en-US" sz="1200" dirty="0">
                          <a:effectLst/>
                        </a:rPr>
                        <a:t>15%</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49970" marR="49970"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EF0DE"/>
                    </a:solidFill>
                  </a:tcPr>
                </a:tc>
                <a:extLst>
                  <a:ext uri="{0D108BD9-81ED-4DB2-BD59-A6C34878D82A}">
                    <a16:rowId xmlns:a16="http://schemas.microsoft.com/office/drawing/2014/main" xmlns="" val="2702787110"/>
                  </a:ext>
                </a:extLst>
              </a:tr>
              <a:tr h="246909">
                <a:tc>
                  <a:txBody>
                    <a:bodyPr/>
                    <a:lstStyle/>
                    <a:p>
                      <a:pPr marL="0" marR="0" algn="ctr">
                        <a:lnSpc>
                          <a:spcPct val="107000"/>
                        </a:lnSpc>
                        <a:spcBef>
                          <a:spcPts val="0"/>
                        </a:spcBef>
                        <a:spcAft>
                          <a:spcPts val="0"/>
                        </a:spcAft>
                      </a:pPr>
                      <a:r>
                        <a:rPr lang="en-US" sz="1200" dirty="0">
                          <a:effectLst/>
                        </a:rPr>
                        <a:t>Attend an event or concert</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49970" marR="49970"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lnB w="12700" cap="flat" cmpd="sng" algn="ctr">
                      <a:solidFill>
                        <a:srgbClr val="F9A134"/>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dirty="0">
                          <a:effectLst/>
                        </a:rPr>
                        <a:t>13%</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txBody>
                  <a:tcPr marL="49970" marR="49970"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lnB w="12700" cap="flat" cmpd="sng" algn="ctr">
                      <a:solidFill>
                        <a:srgbClr val="F9A134"/>
                      </a:solidFill>
                      <a:prstDash val="solid"/>
                      <a:round/>
                      <a:headEnd type="none" w="med" len="med"/>
                      <a:tailEnd type="none" w="med" len="med"/>
                    </a:lnB>
                    <a:noFill/>
                  </a:tcPr>
                </a:tc>
                <a:extLst>
                  <a:ext uri="{0D108BD9-81ED-4DB2-BD59-A6C34878D82A}">
                    <a16:rowId xmlns:a16="http://schemas.microsoft.com/office/drawing/2014/main" xmlns="" val="3434339064"/>
                  </a:ext>
                </a:extLst>
              </a:tr>
            </a:tbl>
          </a:graphicData>
        </a:graphic>
      </p:graphicFrame>
      <p:sp>
        <p:nvSpPr>
          <p:cNvPr id="10" name="TextBox 9">
            <a:extLst>
              <a:ext uri="{FF2B5EF4-FFF2-40B4-BE49-F238E27FC236}">
                <a16:creationId xmlns:a16="http://schemas.microsoft.com/office/drawing/2014/main" xmlns="" id="{69CFC95F-3632-3D4E-8627-9B5AE922EB63}"/>
              </a:ext>
            </a:extLst>
          </p:cNvPr>
          <p:cNvSpPr txBox="1"/>
          <p:nvPr/>
        </p:nvSpPr>
        <p:spPr>
          <a:xfrm>
            <a:off x="5257800" y="647734"/>
            <a:ext cx="2547120" cy="415498"/>
          </a:xfrm>
          <a:prstGeom prst="rect">
            <a:avLst/>
          </a:prstGeom>
          <a:noFill/>
        </p:spPr>
        <p:txBody>
          <a:bodyPr wrap="square" rtlCol="0">
            <a:spAutoFit/>
          </a:bodyPr>
          <a:lstStyle/>
          <a:p>
            <a:pPr algn="ctr">
              <a:lnSpc>
                <a:spcPct val="50000"/>
              </a:lnSpc>
            </a:pPr>
            <a:endParaRPr lang="en-US" sz="1400" b="1" dirty="0">
              <a:solidFill>
                <a:schemeClr val="accent1">
                  <a:lumMod val="75000"/>
                </a:schemeClr>
              </a:solidFill>
            </a:endParaRPr>
          </a:p>
          <a:p>
            <a:pPr algn="ctr"/>
            <a:r>
              <a:rPr lang="en-US" sz="1400" b="1" dirty="0">
                <a:solidFill>
                  <a:schemeClr val="accent2">
                    <a:lumMod val="75000"/>
                  </a:schemeClr>
                </a:solidFill>
              </a:rPr>
              <a:t>FUTURE: All Participants</a:t>
            </a:r>
          </a:p>
        </p:txBody>
      </p:sp>
      <p:cxnSp>
        <p:nvCxnSpPr>
          <p:cNvPr id="4" name="Straight Connector 3">
            <a:extLst>
              <a:ext uri="{FF2B5EF4-FFF2-40B4-BE49-F238E27FC236}">
                <a16:creationId xmlns:a16="http://schemas.microsoft.com/office/drawing/2014/main" xmlns="" id="{2ABC5CFD-A22B-C34C-95AF-A39C87EC14EC}"/>
              </a:ext>
            </a:extLst>
          </p:cNvPr>
          <p:cNvCxnSpPr>
            <a:cxnSpLocks/>
          </p:cNvCxnSpPr>
          <p:nvPr/>
        </p:nvCxnSpPr>
        <p:spPr>
          <a:xfrm>
            <a:off x="4419600" y="1809750"/>
            <a:ext cx="838200" cy="38100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FDA1A2B6-C2CF-D544-8A6D-3125DC72B50D}"/>
              </a:ext>
            </a:extLst>
          </p:cNvPr>
          <p:cNvCxnSpPr>
            <a:cxnSpLocks/>
          </p:cNvCxnSpPr>
          <p:nvPr/>
        </p:nvCxnSpPr>
        <p:spPr>
          <a:xfrm flipV="1">
            <a:off x="4419600" y="1656439"/>
            <a:ext cx="1219200" cy="410754"/>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C8634FA9-1A2E-BD4F-B54F-A3A63D480D21}"/>
              </a:ext>
            </a:extLst>
          </p:cNvPr>
          <p:cNvCxnSpPr>
            <a:cxnSpLocks/>
          </p:cNvCxnSpPr>
          <p:nvPr/>
        </p:nvCxnSpPr>
        <p:spPr>
          <a:xfrm flipV="1">
            <a:off x="4419600" y="1943636"/>
            <a:ext cx="1164220" cy="38442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E4B2CCC4-E59D-6541-B955-A9910DF35FFF}"/>
              </a:ext>
            </a:extLst>
          </p:cNvPr>
          <p:cNvCxnSpPr>
            <a:cxnSpLocks/>
          </p:cNvCxnSpPr>
          <p:nvPr/>
        </p:nvCxnSpPr>
        <p:spPr>
          <a:xfrm flipV="1">
            <a:off x="4474580" y="2328056"/>
            <a:ext cx="1011820" cy="697476"/>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3E96D763-5EC9-854B-A099-1472C8F978A2}"/>
              </a:ext>
            </a:extLst>
          </p:cNvPr>
          <p:cNvCxnSpPr>
            <a:cxnSpLocks/>
          </p:cNvCxnSpPr>
          <p:nvPr/>
        </p:nvCxnSpPr>
        <p:spPr>
          <a:xfrm flipV="1">
            <a:off x="4474580" y="2615253"/>
            <a:ext cx="1109240" cy="718497"/>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61A6B4A3-7439-724C-9B59-84D28096D6DB}"/>
              </a:ext>
            </a:extLst>
          </p:cNvPr>
          <p:cNvCxnSpPr>
            <a:cxnSpLocks/>
          </p:cNvCxnSpPr>
          <p:nvPr/>
        </p:nvCxnSpPr>
        <p:spPr>
          <a:xfrm flipV="1">
            <a:off x="4474580" y="2858493"/>
            <a:ext cx="1109240" cy="628569"/>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E58451A9-8656-BE41-A654-DDD95C77229C}"/>
              </a:ext>
            </a:extLst>
          </p:cNvPr>
          <p:cNvCxnSpPr>
            <a:cxnSpLocks/>
          </p:cNvCxnSpPr>
          <p:nvPr/>
        </p:nvCxnSpPr>
        <p:spPr>
          <a:xfrm flipV="1">
            <a:off x="4474580" y="3096122"/>
            <a:ext cx="1011820" cy="948465"/>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644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D122462-4EC6-4DEA-BDE0-2BB4F575492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5833" b="19166"/>
          <a:stretch/>
        </p:blipFill>
        <p:spPr>
          <a:xfrm>
            <a:off x="0" y="0"/>
            <a:ext cx="9144000" cy="5143500"/>
          </a:xfrm>
          <a:prstGeom prst="rect">
            <a:avLst/>
          </a:prstGeom>
        </p:spPr>
      </p:pic>
      <p:sp>
        <p:nvSpPr>
          <p:cNvPr id="6" name="Rectangle 5">
            <a:extLst>
              <a:ext uri="{FF2B5EF4-FFF2-40B4-BE49-F238E27FC236}">
                <a16:creationId xmlns:a16="http://schemas.microsoft.com/office/drawing/2014/main" xmlns="" id="{DAF5D797-56F8-4FE2-BBE1-C021221D02E4}"/>
              </a:ext>
            </a:extLst>
          </p:cNvPr>
          <p:cNvSpPr/>
          <p:nvPr/>
        </p:nvSpPr>
        <p:spPr>
          <a:xfrm>
            <a:off x="2285998" y="3867150"/>
            <a:ext cx="6858002" cy="1276350"/>
          </a:xfrm>
          <a:prstGeom prst="rect">
            <a:avLst/>
          </a:prstGeom>
          <a:solidFill>
            <a:schemeClr val="accent1">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xmlns="" id="{A5F7925E-A0FB-4BE6-8F0E-7B7AB39F5895}"/>
              </a:ext>
            </a:extLst>
          </p:cNvPr>
          <p:cNvSpPr>
            <a:spLocks noGrp="1"/>
          </p:cNvSpPr>
          <p:nvPr>
            <p:ph type="ctrTitle"/>
          </p:nvPr>
        </p:nvSpPr>
        <p:spPr>
          <a:xfrm>
            <a:off x="2286000" y="3714750"/>
            <a:ext cx="6858000" cy="685800"/>
          </a:xfrm>
        </p:spPr>
        <p:txBody>
          <a:bodyPr/>
          <a:lstStyle/>
          <a:p>
            <a:r>
              <a:rPr lang="en-US" sz="2000" b="1" dirty="0">
                <a:solidFill>
                  <a:schemeClr val="bg1"/>
                </a:solidFill>
              </a:rPr>
              <a:t>Santa Cruz County and the LGBTQ Traveler | October 2019</a:t>
            </a:r>
          </a:p>
        </p:txBody>
      </p:sp>
      <p:sp>
        <p:nvSpPr>
          <p:cNvPr id="7" name="TextBox 6">
            <a:extLst>
              <a:ext uri="{FF2B5EF4-FFF2-40B4-BE49-F238E27FC236}">
                <a16:creationId xmlns:a16="http://schemas.microsoft.com/office/drawing/2014/main" xmlns="" id="{6F28825E-FBDA-40FD-ABDB-996C4B45F63C}"/>
              </a:ext>
            </a:extLst>
          </p:cNvPr>
          <p:cNvSpPr txBox="1"/>
          <p:nvPr/>
        </p:nvSpPr>
        <p:spPr>
          <a:xfrm>
            <a:off x="2754960" y="4457701"/>
            <a:ext cx="5886804" cy="507831"/>
          </a:xfrm>
          <a:prstGeom prst="rect">
            <a:avLst/>
          </a:prstGeom>
          <a:noFill/>
        </p:spPr>
        <p:txBody>
          <a:bodyPr wrap="none" rtlCol="0">
            <a:spAutoFit/>
          </a:bodyPr>
          <a:lstStyle/>
          <a:p>
            <a:pPr algn="ctr"/>
            <a:r>
              <a:rPr lang="en-US" sz="2700" b="1" dirty="0">
                <a:solidFill>
                  <a:schemeClr val="bg1"/>
                </a:solidFill>
              </a:rPr>
              <a:t>Additional  Thoughts from the Research</a:t>
            </a:r>
          </a:p>
        </p:txBody>
      </p:sp>
    </p:spTree>
    <p:extLst>
      <p:ext uri="{BB962C8B-B14F-4D97-AF65-F5344CB8AC3E}">
        <p14:creationId xmlns:p14="http://schemas.microsoft.com/office/powerpoint/2010/main" val="237176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82965" y="2600325"/>
            <a:ext cx="5445069" cy="1200329"/>
          </a:xfrm>
          <a:prstGeom prst="rect">
            <a:avLst/>
          </a:prstGeom>
          <a:noFill/>
        </p:spPr>
        <p:txBody>
          <a:bodyPr wrap="square" rtlCol="0">
            <a:spAutoFit/>
          </a:bodyPr>
          <a:lstStyle/>
          <a:p>
            <a:pPr algn="ctr"/>
            <a:r>
              <a:rPr lang="en-US" sz="3600" b="1" dirty="0">
                <a:solidFill>
                  <a:srgbClr val="1F497D"/>
                </a:solidFill>
              </a:rPr>
              <a:t>Increasing </a:t>
            </a:r>
          </a:p>
          <a:p>
            <a:pPr algn="ctr"/>
            <a:r>
              <a:rPr lang="en-US" sz="3600" b="1" dirty="0">
                <a:solidFill>
                  <a:srgbClr val="1F497D"/>
                </a:solidFill>
              </a:rPr>
              <a:t>LGBTQ Tourism</a:t>
            </a:r>
          </a:p>
        </p:txBody>
      </p:sp>
      <p:grpSp>
        <p:nvGrpSpPr>
          <p:cNvPr id="10" name="Group 9">
            <a:extLst>
              <a:ext uri="{FF2B5EF4-FFF2-40B4-BE49-F238E27FC236}">
                <a16:creationId xmlns:a16="http://schemas.microsoft.com/office/drawing/2014/main" xmlns="" id="{43D81C35-6AEF-A443-B88B-7C9D608F8272}"/>
              </a:ext>
            </a:extLst>
          </p:cNvPr>
          <p:cNvGrpSpPr/>
          <p:nvPr/>
        </p:nvGrpSpPr>
        <p:grpSpPr>
          <a:xfrm>
            <a:off x="304800" y="590550"/>
            <a:ext cx="2286000" cy="4019550"/>
            <a:chOff x="304800" y="742950"/>
            <a:chExt cx="2286000" cy="4019550"/>
          </a:xfrm>
        </p:grpSpPr>
        <p:pic>
          <p:nvPicPr>
            <p:cNvPr id="7" name="Picture 6">
              <a:extLst>
                <a:ext uri="{FF2B5EF4-FFF2-40B4-BE49-F238E27FC236}">
                  <a16:creationId xmlns:a16="http://schemas.microsoft.com/office/drawing/2014/main" xmlns="" id="{3F3DAE79-3AB9-454B-87B7-123A9A3B090D}"/>
                </a:ext>
              </a:extLst>
            </p:cNvPr>
            <p:cNvPicPr>
              <a:picLocks noChangeAspect="1"/>
            </p:cNvPicPr>
            <p:nvPr/>
          </p:nvPicPr>
          <p:blipFill>
            <a:blip r:embed="rId3"/>
            <a:stretch>
              <a:fillRect/>
            </a:stretch>
          </p:blipFill>
          <p:spPr>
            <a:xfrm>
              <a:off x="304800" y="742950"/>
              <a:ext cx="1939870" cy="4019550"/>
            </a:xfrm>
            <a:prstGeom prst="rect">
              <a:avLst/>
            </a:prstGeom>
          </p:spPr>
        </p:pic>
        <p:cxnSp>
          <p:nvCxnSpPr>
            <p:cNvPr id="9" name="Straight Connector 8">
              <a:extLst>
                <a:ext uri="{FF2B5EF4-FFF2-40B4-BE49-F238E27FC236}">
                  <a16:creationId xmlns:a16="http://schemas.microsoft.com/office/drawing/2014/main" xmlns="" id="{6F742EB6-1F1C-BD47-8D3D-1A90AC30024A}"/>
                </a:ext>
              </a:extLst>
            </p:cNvPr>
            <p:cNvCxnSpPr/>
            <p:nvPr/>
          </p:nvCxnSpPr>
          <p:spPr>
            <a:xfrm>
              <a:off x="2590800" y="742950"/>
              <a:ext cx="0" cy="401955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xmlns="" id="{2EC41EC7-0F4B-054B-BB3C-3A84F951DA43}"/>
              </a:ext>
            </a:extLst>
          </p:cNvPr>
          <p:cNvGrpSpPr/>
          <p:nvPr/>
        </p:nvGrpSpPr>
        <p:grpSpPr>
          <a:xfrm>
            <a:off x="5372100" y="1082866"/>
            <a:ext cx="1066800" cy="1323439"/>
            <a:chOff x="5943600" y="1494613"/>
            <a:chExt cx="1066800" cy="1323439"/>
          </a:xfrm>
        </p:grpSpPr>
        <p:sp>
          <p:nvSpPr>
            <p:cNvPr id="8" name="Oval 7">
              <a:extLst>
                <a:ext uri="{FF2B5EF4-FFF2-40B4-BE49-F238E27FC236}">
                  <a16:creationId xmlns:a16="http://schemas.microsoft.com/office/drawing/2014/main" xmlns="" id="{03FE2AE5-99D1-3547-A20D-351E20680A24}"/>
                </a:ext>
              </a:extLst>
            </p:cNvPr>
            <p:cNvSpPr/>
            <p:nvPr/>
          </p:nvSpPr>
          <p:spPr>
            <a:xfrm>
              <a:off x="5943600" y="1657112"/>
              <a:ext cx="1066800" cy="1066800"/>
            </a:xfrm>
            <a:prstGeom prst="ellipse">
              <a:avLst/>
            </a:prstGeom>
            <a:solidFill>
              <a:schemeClr val="accent2"/>
            </a:solidFill>
            <a:ln w="381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D11712A3-4F40-C34B-B3A6-CEDC58B5236B}"/>
                </a:ext>
              </a:extLst>
            </p:cNvPr>
            <p:cNvSpPr txBox="1"/>
            <p:nvPr/>
          </p:nvSpPr>
          <p:spPr>
            <a:xfrm>
              <a:off x="6019800" y="1494613"/>
              <a:ext cx="914400" cy="1323439"/>
            </a:xfrm>
            <a:prstGeom prst="rect">
              <a:avLst/>
            </a:prstGeom>
            <a:noFill/>
          </p:spPr>
          <p:txBody>
            <a:bodyPr wrap="square" rtlCol="0">
              <a:spAutoFit/>
            </a:bodyPr>
            <a:lstStyle/>
            <a:p>
              <a:pPr algn="ctr"/>
              <a:r>
                <a:rPr lang="en-US" sz="8000" b="1" dirty="0">
                  <a:solidFill>
                    <a:schemeClr val="bg1"/>
                  </a:solidFill>
                  <a:latin typeface="Calibri"/>
                  <a:cs typeface="Calibri"/>
                </a:rPr>
                <a:t>4</a:t>
              </a:r>
            </a:p>
          </p:txBody>
        </p:sp>
      </p:grpSp>
    </p:spTree>
    <p:extLst>
      <p:ext uri="{BB962C8B-B14F-4D97-AF65-F5344CB8AC3E}">
        <p14:creationId xmlns:p14="http://schemas.microsoft.com/office/powerpoint/2010/main" val="194460770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7"/>
          <p:cNvSpPr>
            <a:spLocks/>
          </p:cNvSpPr>
          <p:nvPr/>
        </p:nvSpPr>
        <p:spPr bwMode="auto">
          <a:xfrm>
            <a:off x="228600" y="637460"/>
            <a:ext cx="8497888"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p>
            <a:pPr marL="0" marR="0" lvl="0" indent="0" algn="ctr" defTabSz="685715" rtl="0" eaLnBrk="1" fontAlgn="auto" latinLnBrk="0" hangingPunct="1">
              <a:lnSpc>
                <a:spcPct val="100000"/>
              </a:lnSpc>
              <a:spcBef>
                <a:spcPts val="0"/>
              </a:spcBef>
              <a:spcAft>
                <a:spcPts val="0"/>
              </a:spcAft>
              <a:buClrTx/>
              <a:buSzTx/>
              <a:buFontTx/>
              <a:buNone/>
              <a:tabLst/>
              <a:defRPr/>
            </a:pPr>
            <a:r>
              <a:rPr lang="en-US" sz="3200" b="1" dirty="0">
                <a:solidFill>
                  <a:srgbClr val="233A76"/>
                </a:solidFill>
                <a:latin typeface="Calibri Bold" charset="0"/>
                <a:cs typeface="Calibri Bold" charset="0"/>
                <a:sym typeface="Calibri Bold" charset="0"/>
              </a:rPr>
              <a:t>Plenty of Free LGBTQ Research available at </a:t>
            </a:r>
          </a:p>
          <a:p>
            <a:pPr marL="0" marR="0" lvl="0" indent="0" algn="ctr" defTabSz="685715" rtl="0" eaLnBrk="1" fontAlgn="auto" latinLnBrk="0" hangingPunct="1">
              <a:lnSpc>
                <a:spcPct val="100000"/>
              </a:lnSpc>
              <a:spcBef>
                <a:spcPts val="0"/>
              </a:spcBef>
              <a:spcAft>
                <a:spcPts val="0"/>
              </a:spcAft>
              <a:buClrTx/>
              <a:buSzTx/>
              <a:buFontTx/>
              <a:buNone/>
              <a:tabLst/>
              <a:defRPr/>
            </a:pPr>
            <a:r>
              <a:rPr lang="en-US" sz="3200" b="1" dirty="0" err="1">
                <a:solidFill>
                  <a:srgbClr val="233A76"/>
                </a:solidFill>
                <a:latin typeface="Calibri Bold" charset="0"/>
                <a:cs typeface="Calibri Bold" charset="0"/>
                <a:sym typeface="Calibri Bold" charset="0"/>
              </a:rPr>
              <a:t>CMI.info</a:t>
            </a:r>
            <a:endParaRPr kumimoji="0" lang="en-US" sz="3200" b="1" i="0" u="none" strike="noStrike" kern="1200" cap="none" spc="0" normalizeH="0" baseline="0" noProof="0" dirty="0">
              <a:ln>
                <a:noFill/>
              </a:ln>
              <a:solidFill>
                <a:srgbClr val="233A76"/>
              </a:solidFill>
              <a:effectLst/>
              <a:uLnTx/>
              <a:uFillTx/>
              <a:latin typeface="Calibri Bold" charset="0"/>
              <a:cs typeface="Calibri Bold" charset="0"/>
              <a:sym typeface="Calibri Bold" charset="0"/>
            </a:endParaRPr>
          </a:p>
        </p:txBody>
      </p:sp>
      <p:pic>
        <p:nvPicPr>
          <p:cNvPr id="7" name="Picture 6">
            <a:extLst>
              <a:ext uri="{FF2B5EF4-FFF2-40B4-BE49-F238E27FC236}">
                <a16:creationId xmlns:a16="http://schemas.microsoft.com/office/drawing/2014/main" xmlns="" id="{7DC2F750-FFFB-9343-8077-98E390189BBE}"/>
              </a:ext>
            </a:extLst>
          </p:cNvPr>
          <p:cNvPicPr>
            <a:picLocks noChangeAspect="1"/>
          </p:cNvPicPr>
          <p:nvPr/>
        </p:nvPicPr>
        <p:blipFill>
          <a:blip r:embed="rId2"/>
          <a:stretch>
            <a:fillRect/>
          </a:stretch>
        </p:blipFill>
        <p:spPr>
          <a:xfrm>
            <a:off x="609600" y="2114550"/>
            <a:ext cx="3810000" cy="2134874"/>
          </a:xfrm>
          <a:prstGeom prst="rect">
            <a:avLst/>
          </a:prstGeom>
        </p:spPr>
      </p:pic>
      <p:pic>
        <p:nvPicPr>
          <p:cNvPr id="4" name="Picture 3">
            <a:extLst>
              <a:ext uri="{FF2B5EF4-FFF2-40B4-BE49-F238E27FC236}">
                <a16:creationId xmlns:a16="http://schemas.microsoft.com/office/drawing/2014/main" xmlns="" id="{6DA09637-6864-294F-940E-B58DA5C1ADA4}"/>
              </a:ext>
            </a:extLst>
          </p:cNvPr>
          <p:cNvPicPr>
            <a:picLocks noChangeAspect="1"/>
          </p:cNvPicPr>
          <p:nvPr/>
        </p:nvPicPr>
        <p:blipFill>
          <a:blip r:embed="rId3"/>
          <a:stretch>
            <a:fillRect/>
          </a:stretch>
        </p:blipFill>
        <p:spPr>
          <a:xfrm>
            <a:off x="4876800" y="2038350"/>
            <a:ext cx="3962400" cy="2223994"/>
          </a:xfrm>
          <a:prstGeom prst="rect">
            <a:avLst/>
          </a:prstGeom>
        </p:spPr>
      </p:pic>
    </p:spTree>
    <p:extLst>
      <p:ext uri="{BB962C8B-B14F-4D97-AF65-F5344CB8AC3E}">
        <p14:creationId xmlns:p14="http://schemas.microsoft.com/office/powerpoint/2010/main" val="1868965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xmlns="" id="{B83D3C5A-2059-45E5-AD19-2740D03A625E}"/>
              </a:ext>
            </a:extLst>
          </p:cNvPr>
          <p:cNvSpPr txBox="1"/>
          <p:nvPr/>
        </p:nvSpPr>
        <p:spPr>
          <a:xfrm>
            <a:off x="685800" y="590550"/>
            <a:ext cx="7620000" cy="738664"/>
          </a:xfrm>
          <a:prstGeom prst="rect">
            <a:avLst/>
          </a:prstGeom>
          <a:noFill/>
        </p:spPr>
        <p:txBody>
          <a:bodyPr wrap="square" rtlCol="0">
            <a:spAutoFit/>
          </a:bodyPr>
          <a:lstStyle/>
          <a:p>
            <a:pPr algn="ctr"/>
            <a:r>
              <a:rPr lang="en-US" sz="1400" b="1" dirty="0">
                <a:solidFill>
                  <a:schemeClr val="accent1">
                    <a:lumMod val="75000"/>
                  </a:schemeClr>
                </a:solidFill>
              </a:rPr>
              <a:t>In the past few months, have you seen advertisements, articles, social media posts or blogs encouraging you to visit any of these destinations? Mark those that you remember seeing advertising on any type of media. </a:t>
            </a:r>
          </a:p>
        </p:txBody>
      </p:sp>
      <p:graphicFrame>
        <p:nvGraphicFramePr>
          <p:cNvPr id="5" name="Chart 4">
            <a:extLst>
              <a:ext uri="{FF2B5EF4-FFF2-40B4-BE49-F238E27FC236}">
                <a16:creationId xmlns:a16="http://schemas.microsoft.com/office/drawing/2014/main" xmlns="" id="{6192EA23-7B76-425E-AE83-BE14E2D4CF0A}"/>
              </a:ext>
            </a:extLst>
          </p:cNvPr>
          <p:cNvGraphicFramePr/>
          <p:nvPr>
            <p:extLst>
              <p:ext uri="{D42A27DB-BD31-4B8C-83A1-F6EECF244321}">
                <p14:modId xmlns:p14="http://schemas.microsoft.com/office/powerpoint/2010/main" val="3598258657"/>
              </p:ext>
            </p:extLst>
          </p:nvPr>
        </p:nvGraphicFramePr>
        <p:xfrm>
          <a:off x="609600" y="1428751"/>
          <a:ext cx="7848600" cy="30861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xmlns="" id="{3F17846B-501F-4477-AE42-DE1246948C8E}"/>
              </a:ext>
            </a:extLst>
          </p:cNvPr>
          <p:cNvSpPr txBox="1"/>
          <p:nvPr/>
        </p:nvSpPr>
        <p:spPr>
          <a:xfrm>
            <a:off x="914400" y="4614388"/>
            <a:ext cx="1806905" cy="207749"/>
          </a:xfrm>
          <a:prstGeom prst="rect">
            <a:avLst/>
          </a:prstGeom>
          <a:noFill/>
        </p:spPr>
        <p:txBody>
          <a:bodyPr wrap="none" rtlCol="0">
            <a:spAutoFit/>
          </a:bodyPr>
          <a:lstStyle/>
          <a:p>
            <a:r>
              <a:rPr lang="en-US" sz="750" dirty="0"/>
              <a:t>Base: All LGBTQ n=1,113; Bay Area n=556</a:t>
            </a:r>
          </a:p>
        </p:txBody>
      </p:sp>
    </p:spTree>
    <p:extLst>
      <p:ext uri="{BB962C8B-B14F-4D97-AF65-F5344CB8AC3E}">
        <p14:creationId xmlns:p14="http://schemas.microsoft.com/office/powerpoint/2010/main" val="2677771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xmlns="" id="{B83D3C5A-2059-45E5-AD19-2740D03A625E}"/>
              </a:ext>
            </a:extLst>
          </p:cNvPr>
          <p:cNvSpPr txBox="1"/>
          <p:nvPr/>
        </p:nvSpPr>
        <p:spPr>
          <a:xfrm>
            <a:off x="685800" y="549629"/>
            <a:ext cx="8229600" cy="846386"/>
          </a:xfrm>
          <a:prstGeom prst="rect">
            <a:avLst/>
          </a:prstGeom>
          <a:noFill/>
        </p:spPr>
        <p:txBody>
          <a:bodyPr wrap="square" rtlCol="0">
            <a:spAutoFit/>
          </a:bodyPr>
          <a:lstStyle/>
          <a:p>
            <a:pPr algn="ctr"/>
            <a:r>
              <a:rPr lang="en-US" sz="1400" b="1" dirty="0">
                <a:solidFill>
                  <a:schemeClr val="accent1">
                    <a:lumMod val="75000"/>
                  </a:schemeClr>
                </a:solidFill>
              </a:rPr>
              <a:t>Where do you remember seeing advertisements, social media posts, articles or blogs for travel to Santa Cruz? Please mark all that apply.</a:t>
            </a:r>
          </a:p>
          <a:p>
            <a:pPr algn="ctr">
              <a:lnSpc>
                <a:spcPct val="50000"/>
              </a:lnSpc>
            </a:pPr>
            <a:endParaRPr lang="en-US" sz="1400" b="1" dirty="0">
              <a:solidFill>
                <a:schemeClr val="accent1">
                  <a:lumMod val="75000"/>
                </a:schemeClr>
              </a:solidFill>
            </a:endParaRPr>
          </a:p>
          <a:p>
            <a:pPr algn="ctr"/>
            <a:r>
              <a:rPr lang="en-US" sz="1400" b="1" dirty="0">
                <a:solidFill>
                  <a:schemeClr val="accent2">
                    <a:lumMod val="75000"/>
                  </a:schemeClr>
                </a:solidFill>
              </a:rPr>
              <a:t>Among </a:t>
            </a:r>
            <a:r>
              <a:rPr lang="en-US" altLang="zh-CN" sz="1400" b="1" dirty="0">
                <a:solidFill>
                  <a:schemeClr val="accent2">
                    <a:lumMod val="75000"/>
                  </a:schemeClr>
                </a:solidFill>
              </a:rPr>
              <a:t>Those Indicated Seeing Advertisement About Santa Cruz</a:t>
            </a:r>
            <a:endParaRPr lang="en-US" sz="1400" b="1" dirty="0">
              <a:solidFill>
                <a:schemeClr val="accent2">
                  <a:lumMod val="75000"/>
                </a:schemeClr>
              </a:solidFill>
            </a:endParaRPr>
          </a:p>
        </p:txBody>
      </p:sp>
      <p:sp>
        <p:nvSpPr>
          <p:cNvPr id="6" name="TextBox 5">
            <a:extLst>
              <a:ext uri="{FF2B5EF4-FFF2-40B4-BE49-F238E27FC236}">
                <a16:creationId xmlns:a16="http://schemas.microsoft.com/office/drawing/2014/main" xmlns="" id="{3F17846B-501F-4477-AE42-DE1246948C8E}"/>
              </a:ext>
            </a:extLst>
          </p:cNvPr>
          <p:cNvSpPr txBox="1"/>
          <p:nvPr/>
        </p:nvSpPr>
        <p:spPr>
          <a:xfrm>
            <a:off x="1314450" y="4615935"/>
            <a:ext cx="3268844" cy="207749"/>
          </a:xfrm>
          <a:prstGeom prst="rect">
            <a:avLst/>
          </a:prstGeom>
          <a:noFill/>
        </p:spPr>
        <p:txBody>
          <a:bodyPr wrap="none" rtlCol="0">
            <a:spAutoFit/>
          </a:bodyPr>
          <a:lstStyle/>
          <a:p>
            <a:r>
              <a:rPr lang="en-US" sz="750" dirty="0"/>
              <a:t>Base: Those Indicated Seeing Advertisement About Santa Cruz Bay Area n=151</a:t>
            </a:r>
          </a:p>
        </p:txBody>
      </p:sp>
      <p:graphicFrame>
        <p:nvGraphicFramePr>
          <p:cNvPr id="2" name="Table 1">
            <a:extLst>
              <a:ext uri="{FF2B5EF4-FFF2-40B4-BE49-F238E27FC236}">
                <a16:creationId xmlns:a16="http://schemas.microsoft.com/office/drawing/2014/main" xmlns="" id="{91814DE1-5707-4474-9E64-78903DA81427}"/>
              </a:ext>
            </a:extLst>
          </p:cNvPr>
          <p:cNvGraphicFramePr>
            <a:graphicFrameLocks noGrp="1"/>
          </p:cNvGraphicFramePr>
          <p:nvPr>
            <p:extLst>
              <p:ext uri="{D42A27DB-BD31-4B8C-83A1-F6EECF244321}">
                <p14:modId xmlns:p14="http://schemas.microsoft.com/office/powerpoint/2010/main" val="2558512517"/>
              </p:ext>
            </p:extLst>
          </p:nvPr>
        </p:nvGraphicFramePr>
        <p:xfrm>
          <a:off x="891211" y="1684555"/>
          <a:ext cx="7566989" cy="2715999"/>
        </p:xfrm>
        <a:graphic>
          <a:graphicData uri="http://schemas.openxmlformats.org/drawingml/2006/table">
            <a:tbl>
              <a:tblPr>
                <a:tableStyleId>{5C22544A-7EE6-4342-B048-85BDC9FD1C3A}</a:tableStyleId>
              </a:tblPr>
              <a:tblGrid>
                <a:gridCol w="5786522">
                  <a:extLst>
                    <a:ext uri="{9D8B030D-6E8A-4147-A177-3AD203B41FA5}">
                      <a16:colId xmlns:a16="http://schemas.microsoft.com/office/drawing/2014/main" xmlns="" val="1268301938"/>
                    </a:ext>
                  </a:extLst>
                </a:gridCol>
                <a:gridCol w="1780467">
                  <a:extLst>
                    <a:ext uri="{9D8B030D-6E8A-4147-A177-3AD203B41FA5}">
                      <a16:colId xmlns:a16="http://schemas.microsoft.com/office/drawing/2014/main" xmlns="" val="3205312914"/>
                    </a:ext>
                  </a:extLst>
                </a:gridCol>
              </a:tblGrid>
              <a:tr h="246909">
                <a:tc>
                  <a:txBody>
                    <a:bodyPr/>
                    <a:lstStyle/>
                    <a:p>
                      <a:pPr algn="ctr"/>
                      <a:endParaRPr lang="en-US" sz="800" dirty="0">
                        <a:effectLst/>
                        <a:latin typeface="+mn-lt"/>
                        <a:cs typeface="Times New Roman" panose="02020603050405020304" pitchFamily="18" charset="0"/>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lnT w="12700" cap="flat" cmpd="sng" algn="ctr">
                      <a:solidFill>
                        <a:srgbClr val="F9A134"/>
                      </a:solidFill>
                      <a:prstDash val="solid"/>
                      <a:round/>
                      <a:headEnd type="none" w="med" len="med"/>
                      <a:tailEnd type="none" w="med" len="med"/>
                    </a:lnT>
                    <a:noFill/>
                  </a:tcPr>
                </a:tc>
                <a:tc>
                  <a:txBody>
                    <a:bodyPr/>
                    <a:lstStyle/>
                    <a:p>
                      <a:pPr marL="0" marR="0" algn="ctr">
                        <a:lnSpc>
                          <a:spcPct val="107000"/>
                        </a:lnSpc>
                        <a:spcBef>
                          <a:spcPts val="0"/>
                        </a:spcBef>
                        <a:spcAft>
                          <a:spcPts val="0"/>
                        </a:spcAft>
                      </a:pPr>
                      <a:r>
                        <a:rPr lang="en-US" sz="800" dirty="0">
                          <a:effectLst/>
                          <a:latin typeface="+mn-lt"/>
                        </a:rPr>
                        <a:t>Bay Area Residents</a:t>
                      </a:r>
                      <a:endParaRPr lang="en-US" sz="800" dirty="0">
                        <a:effectLst/>
                        <a:latin typeface="+mn-lt"/>
                        <a:ea typeface="DengXian" panose="02010600030101010101" pitchFamily="2" charset="-122"/>
                        <a:cs typeface="Times New Roman" panose="02020603050405020304" pitchFamily="18" charset="0"/>
                      </a:endParaRP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lnT w="12700" cap="flat" cmpd="sng" algn="ctr">
                      <a:solidFill>
                        <a:srgbClr val="F9A134"/>
                      </a:solidFill>
                      <a:prstDash val="solid"/>
                      <a:round/>
                      <a:headEnd type="none" w="med" len="med"/>
                      <a:tailEnd type="none" w="med" len="med"/>
                    </a:lnT>
                    <a:solidFill>
                      <a:srgbClr val="F9A134"/>
                    </a:solidFill>
                  </a:tcPr>
                </a:tc>
                <a:extLst>
                  <a:ext uri="{0D108BD9-81ED-4DB2-BD59-A6C34878D82A}">
                    <a16:rowId xmlns:a16="http://schemas.microsoft.com/office/drawing/2014/main" xmlns="" val="676713872"/>
                  </a:ext>
                </a:extLst>
              </a:tr>
              <a:tr h="246909">
                <a:tc>
                  <a:txBody>
                    <a:bodyPr/>
                    <a:lstStyle/>
                    <a:p>
                      <a:pPr marL="0" marR="0" algn="ctr">
                        <a:lnSpc>
                          <a:spcPct val="107000"/>
                        </a:lnSpc>
                        <a:spcBef>
                          <a:spcPts val="0"/>
                        </a:spcBef>
                        <a:spcAft>
                          <a:spcPts val="0"/>
                        </a:spcAft>
                        <a:tabLst>
                          <a:tab pos="596265" algn="l"/>
                        </a:tabLst>
                      </a:pPr>
                      <a:r>
                        <a:rPr lang="en-US" sz="1400" dirty="0">
                          <a:effectLst/>
                          <a:latin typeface="+mn-lt"/>
                          <a:ea typeface="DengXian" panose="02010600030101010101" pitchFamily="2" charset="-122"/>
                          <a:cs typeface="Times New Roman" panose="02020603050405020304" pitchFamily="18" charset="0"/>
                        </a:rPr>
                        <a:t>Television</a:t>
                      </a: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tc>
                  <a:txBody>
                    <a:bodyPr/>
                    <a:lstStyle/>
                    <a:p>
                      <a:pPr marL="0" marR="0" algn="ctr">
                        <a:lnSpc>
                          <a:spcPct val="107000"/>
                        </a:lnSpc>
                        <a:spcBef>
                          <a:spcPts val="0"/>
                        </a:spcBef>
                        <a:spcAft>
                          <a:spcPts val="0"/>
                        </a:spcAft>
                        <a:tabLst>
                          <a:tab pos="596265" algn="l"/>
                        </a:tabLst>
                      </a:pPr>
                      <a:r>
                        <a:rPr lang="en-US" sz="1400">
                          <a:effectLst/>
                          <a:latin typeface="+mn-lt"/>
                          <a:ea typeface="DengXian" panose="02010600030101010101" pitchFamily="2" charset="-122"/>
                          <a:cs typeface="Times New Roman" panose="02020603050405020304" pitchFamily="18" charset="0"/>
                        </a:rPr>
                        <a:t>47%</a:t>
                      </a: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extLst>
                  <a:ext uri="{0D108BD9-81ED-4DB2-BD59-A6C34878D82A}">
                    <a16:rowId xmlns:a16="http://schemas.microsoft.com/office/drawing/2014/main" xmlns="" val="2682109768"/>
                  </a:ext>
                </a:extLst>
              </a:tr>
              <a:tr h="246909">
                <a:tc>
                  <a:txBody>
                    <a:bodyPr/>
                    <a:lstStyle/>
                    <a:p>
                      <a:pPr marL="0" marR="0" algn="ctr">
                        <a:lnSpc>
                          <a:spcPct val="107000"/>
                        </a:lnSpc>
                        <a:spcBef>
                          <a:spcPts val="0"/>
                        </a:spcBef>
                        <a:spcAft>
                          <a:spcPts val="0"/>
                        </a:spcAft>
                        <a:tabLst>
                          <a:tab pos="596265" algn="l"/>
                        </a:tabLst>
                      </a:pPr>
                      <a:r>
                        <a:rPr lang="en-US" sz="1400" dirty="0">
                          <a:effectLst/>
                          <a:latin typeface="+mn-lt"/>
                          <a:ea typeface="DengXian" panose="02010600030101010101" pitchFamily="2" charset="-122"/>
                          <a:cs typeface="Times New Roman" panose="02020603050405020304" pitchFamily="18" charset="0"/>
                        </a:rPr>
                        <a:t>Newspapers or magazines for general population</a:t>
                      </a: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D5EDF4"/>
                    </a:solidFill>
                  </a:tcPr>
                </a:tc>
                <a:tc>
                  <a:txBody>
                    <a:bodyPr/>
                    <a:lstStyle/>
                    <a:p>
                      <a:pPr marL="0" marR="0" algn="ctr">
                        <a:lnSpc>
                          <a:spcPct val="107000"/>
                        </a:lnSpc>
                        <a:spcBef>
                          <a:spcPts val="0"/>
                        </a:spcBef>
                        <a:spcAft>
                          <a:spcPts val="0"/>
                        </a:spcAft>
                        <a:tabLst>
                          <a:tab pos="596265" algn="l"/>
                        </a:tabLst>
                      </a:pPr>
                      <a:r>
                        <a:rPr lang="en-US" sz="1400">
                          <a:effectLst/>
                          <a:latin typeface="+mn-lt"/>
                          <a:ea typeface="DengXian" panose="02010600030101010101" pitchFamily="2" charset="-122"/>
                          <a:cs typeface="Times New Roman" panose="02020603050405020304" pitchFamily="18" charset="0"/>
                        </a:rPr>
                        <a:t>37%</a:t>
                      </a: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D5EDF4"/>
                    </a:solidFill>
                  </a:tcPr>
                </a:tc>
                <a:extLst>
                  <a:ext uri="{0D108BD9-81ED-4DB2-BD59-A6C34878D82A}">
                    <a16:rowId xmlns:a16="http://schemas.microsoft.com/office/drawing/2014/main" xmlns="" val="4198504837"/>
                  </a:ext>
                </a:extLst>
              </a:tr>
              <a:tr h="246909">
                <a:tc>
                  <a:txBody>
                    <a:bodyPr/>
                    <a:lstStyle/>
                    <a:p>
                      <a:pPr marL="0" marR="0" algn="ctr">
                        <a:lnSpc>
                          <a:spcPct val="107000"/>
                        </a:lnSpc>
                        <a:spcBef>
                          <a:spcPts val="0"/>
                        </a:spcBef>
                        <a:spcAft>
                          <a:spcPts val="0"/>
                        </a:spcAft>
                        <a:tabLst>
                          <a:tab pos="596265" algn="l"/>
                        </a:tabLst>
                      </a:pPr>
                      <a:r>
                        <a:rPr lang="en-US" sz="1400" dirty="0">
                          <a:effectLst/>
                          <a:latin typeface="+mn-lt"/>
                          <a:ea typeface="DengXian" panose="02010600030101010101" pitchFamily="2" charset="-122"/>
                          <a:cs typeface="Times New Roman" panose="02020603050405020304" pitchFamily="18" charset="0"/>
                        </a:rPr>
                        <a:t>Ads, posts or stories on social media</a:t>
                      </a: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tc>
                  <a:txBody>
                    <a:bodyPr/>
                    <a:lstStyle/>
                    <a:p>
                      <a:pPr marL="0" marR="0" algn="ctr">
                        <a:lnSpc>
                          <a:spcPct val="107000"/>
                        </a:lnSpc>
                        <a:spcBef>
                          <a:spcPts val="0"/>
                        </a:spcBef>
                        <a:spcAft>
                          <a:spcPts val="0"/>
                        </a:spcAft>
                        <a:tabLst>
                          <a:tab pos="596265" algn="l"/>
                        </a:tabLst>
                      </a:pPr>
                      <a:r>
                        <a:rPr lang="en-US" sz="1400">
                          <a:effectLst/>
                          <a:latin typeface="+mn-lt"/>
                          <a:ea typeface="DengXian" panose="02010600030101010101" pitchFamily="2" charset="-122"/>
                          <a:cs typeface="Times New Roman" panose="02020603050405020304" pitchFamily="18" charset="0"/>
                        </a:rPr>
                        <a:t>34%</a:t>
                      </a: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extLst>
                  <a:ext uri="{0D108BD9-81ED-4DB2-BD59-A6C34878D82A}">
                    <a16:rowId xmlns:a16="http://schemas.microsoft.com/office/drawing/2014/main" xmlns="" val="489557878"/>
                  </a:ext>
                </a:extLst>
              </a:tr>
              <a:tr h="246909">
                <a:tc>
                  <a:txBody>
                    <a:bodyPr/>
                    <a:lstStyle/>
                    <a:p>
                      <a:pPr marL="0" marR="0" algn="ctr">
                        <a:lnSpc>
                          <a:spcPct val="107000"/>
                        </a:lnSpc>
                        <a:spcBef>
                          <a:spcPts val="0"/>
                        </a:spcBef>
                        <a:spcAft>
                          <a:spcPts val="0"/>
                        </a:spcAft>
                        <a:tabLst>
                          <a:tab pos="596265" algn="l"/>
                        </a:tabLst>
                      </a:pPr>
                      <a:r>
                        <a:rPr lang="en-US" sz="1400" dirty="0">
                          <a:effectLst/>
                          <a:latin typeface="+mn-lt"/>
                          <a:ea typeface="DengXian" panose="02010600030101010101" pitchFamily="2" charset="-122"/>
                          <a:cs typeface="Times New Roman" panose="02020603050405020304" pitchFamily="18" charset="0"/>
                        </a:rPr>
                        <a:t>Websites for general population</a:t>
                      </a: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D5EDF4"/>
                    </a:solidFill>
                  </a:tcPr>
                </a:tc>
                <a:tc>
                  <a:txBody>
                    <a:bodyPr/>
                    <a:lstStyle/>
                    <a:p>
                      <a:pPr marL="0" marR="0" algn="ctr">
                        <a:lnSpc>
                          <a:spcPct val="107000"/>
                        </a:lnSpc>
                        <a:spcBef>
                          <a:spcPts val="0"/>
                        </a:spcBef>
                        <a:spcAft>
                          <a:spcPts val="0"/>
                        </a:spcAft>
                        <a:tabLst>
                          <a:tab pos="596265" algn="l"/>
                        </a:tabLst>
                      </a:pPr>
                      <a:r>
                        <a:rPr lang="en-US" sz="1400" dirty="0">
                          <a:effectLst/>
                          <a:latin typeface="+mn-lt"/>
                          <a:ea typeface="DengXian" panose="02010600030101010101" pitchFamily="2" charset="-122"/>
                          <a:cs typeface="Times New Roman" panose="02020603050405020304" pitchFamily="18" charset="0"/>
                        </a:rPr>
                        <a:t>24%</a:t>
                      </a: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D5EDF4"/>
                    </a:solidFill>
                  </a:tcPr>
                </a:tc>
                <a:extLst>
                  <a:ext uri="{0D108BD9-81ED-4DB2-BD59-A6C34878D82A}">
                    <a16:rowId xmlns:a16="http://schemas.microsoft.com/office/drawing/2014/main" xmlns="" val="3104513702"/>
                  </a:ext>
                </a:extLst>
              </a:tr>
              <a:tr h="246909">
                <a:tc>
                  <a:txBody>
                    <a:bodyPr/>
                    <a:lstStyle/>
                    <a:p>
                      <a:pPr marL="0" marR="0" algn="ctr">
                        <a:lnSpc>
                          <a:spcPct val="107000"/>
                        </a:lnSpc>
                        <a:spcBef>
                          <a:spcPts val="0"/>
                        </a:spcBef>
                        <a:spcAft>
                          <a:spcPts val="0"/>
                        </a:spcAft>
                        <a:tabLst>
                          <a:tab pos="596265" algn="l"/>
                        </a:tabLst>
                      </a:pPr>
                      <a:r>
                        <a:rPr lang="en-US" sz="1400" dirty="0">
                          <a:effectLst/>
                          <a:latin typeface="+mn-lt"/>
                          <a:ea typeface="DengXian" panose="02010600030101010101" pitchFamily="2" charset="-122"/>
                          <a:cs typeface="Times New Roman" panose="02020603050405020304" pitchFamily="18" charset="0"/>
                        </a:rPr>
                        <a:t>LGBTQ-specific newspapers or magazines</a:t>
                      </a: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FFF00"/>
                    </a:solidFill>
                  </a:tcPr>
                </a:tc>
                <a:tc>
                  <a:txBody>
                    <a:bodyPr/>
                    <a:lstStyle/>
                    <a:p>
                      <a:pPr marL="0" marR="0" algn="ctr">
                        <a:lnSpc>
                          <a:spcPct val="107000"/>
                        </a:lnSpc>
                        <a:spcBef>
                          <a:spcPts val="0"/>
                        </a:spcBef>
                        <a:spcAft>
                          <a:spcPts val="0"/>
                        </a:spcAft>
                        <a:tabLst>
                          <a:tab pos="596265" algn="l"/>
                        </a:tabLst>
                      </a:pPr>
                      <a:r>
                        <a:rPr lang="en-US" sz="1400" dirty="0">
                          <a:effectLst/>
                          <a:latin typeface="+mn-lt"/>
                          <a:ea typeface="DengXian" panose="02010600030101010101" pitchFamily="2" charset="-122"/>
                          <a:cs typeface="Times New Roman" panose="02020603050405020304" pitchFamily="18" charset="0"/>
                        </a:rPr>
                        <a:t>17%</a:t>
                      </a: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FFF00"/>
                    </a:solidFill>
                  </a:tcPr>
                </a:tc>
                <a:extLst>
                  <a:ext uri="{0D108BD9-81ED-4DB2-BD59-A6C34878D82A}">
                    <a16:rowId xmlns:a16="http://schemas.microsoft.com/office/drawing/2014/main" xmlns="" val="1032948602"/>
                  </a:ext>
                </a:extLst>
              </a:tr>
              <a:tr h="246909">
                <a:tc>
                  <a:txBody>
                    <a:bodyPr/>
                    <a:lstStyle/>
                    <a:p>
                      <a:pPr marL="0" marR="0" algn="ctr">
                        <a:lnSpc>
                          <a:spcPct val="107000"/>
                        </a:lnSpc>
                        <a:spcBef>
                          <a:spcPts val="0"/>
                        </a:spcBef>
                        <a:spcAft>
                          <a:spcPts val="0"/>
                        </a:spcAft>
                        <a:tabLst>
                          <a:tab pos="596265" algn="l"/>
                        </a:tabLst>
                      </a:pPr>
                      <a:r>
                        <a:rPr lang="en-US" sz="1400" dirty="0">
                          <a:effectLst/>
                          <a:latin typeface="+mn-lt"/>
                          <a:ea typeface="DengXian" panose="02010600030101010101" pitchFamily="2" charset="-122"/>
                          <a:cs typeface="Times New Roman" panose="02020603050405020304" pitchFamily="18" charset="0"/>
                        </a:rPr>
                        <a:t>Radio</a:t>
                      </a: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D5EDF4"/>
                    </a:solidFill>
                  </a:tcPr>
                </a:tc>
                <a:tc>
                  <a:txBody>
                    <a:bodyPr/>
                    <a:lstStyle/>
                    <a:p>
                      <a:pPr marL="0" marR="0" algn="ctr">
                        <a:lnSpc>
                          <a:spcPct val="107000"/>
                        </a:lnSpc>
                        <a:spcBef>
                          <a:spcPts val="0"/>
                        </a:spcBef>
                        <a:spcAft>
                          <a:spcPts val="0"/>
                        </a:spcAft>
                        <a:tabLst>
                          <a:tab pos="596265" algn="l"/>
                        </a:tabLst>
                      </a:pPr>
                      <a:r>
                        <a:rPr lang="en-US" sz="1400" dirty="0">
                          <a:effectLst/>
                          <a:latin typeface="+mn-lt"/>
                          <a:ea typeface="DengXian" panose="02010600030101010101" pitchFamily="2" charset="-122"/>
                          <a:cs typeface="Times New Roman" panose="02020603050405020304" pitchFamily="18" charset="0"/>
                        </a:rPr>
                        <a:t>17%</a:t>
                      </a: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D5EDF4"/>
                    </a:solidFill>
                  </a:tcPr>
                </a:tc>
                <a:extLst>
                  <a:ext uri="{0D108BD9-81ED-4DB2-BD59-A6C34878D82A}">
                    <a16:rowId xmlns:a16="http://schemas.microsoft.com/office/drawing/2014/main" xmlns="" val="597897450"/>
                  </a:ext>
                </a:extLst>
              </a:tr>
              <a:tr h="246909">
                <a:tc>
                  <a:txBody>
                    <a:bodyPr/>
                    <a:lstStyle/>
                    <a:p>
                      <a:pPr marL="0" marR="0" algn="ctr">
                        <a:lnSpc>
                          <a:spcPct val="107000"/>
                        </a:lnSpc>
                        <a:spcBef>
                          <a:spcPts val="0"/>
                        </a:spcBef>
                        <a:spcAft>
                          <a:spcPts val="0"/>
                        </a:spcAft>
                        <a:tabLst>
                          <a:tab pos="596265" algn="l"/>
                        </a:tabLst>
                      </a:pPr>
                      <a:r>
                        <a:rPr lang="en-US" sz="1400">
                          <a:effectLst/>
                          <a:latin typeface="+mn-lt"/>
                          <a:ea typeface="DengXian" panose="02010600030101010101" pitchFamily="2" charset="-122"/>
                          <a:cs typeface="Times New Roman" panose="02020603050405020304" pitchFamily="18" charset="0"/>
                        </a:rPr>
                        <a:t>Outdoor road/highway advertising like billboards</a:t>
                      </a: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tc>
                  <a:txBody>
                    <a:bodyPr/>
                    <a:lstStyle/>
                    <a:p>
                      <a:pPr marL="0" marR="0" algn="ctr">
                        <a:lnSpc>
                          <a:spcPct val="107000"/>
                        </a:lnSpc>
                        <a:spcBef>
                          <a:spcPts val="0"/>
                        </a:spcBef>
                        <a:spcAft>
                          <a:spcPts val="0"/>
                        </a:spcAft>
                        <a:tabLst>
                          <a:tab pos="596265" algn="l"/>
                        </a:tabLst>
                      </a:pPr>
                      <a:r>
                        <a:rPr lang="en-US" sz="1400" dirty="0">
                          <a:effectLst/>
                          <a:latin typeface="+mn-lt"/>
                          <a:ea typeface="DengXian" panose="02010600030101010101" pitchFamily="2" charset="-122"/>
                          <a:cs typeface="Times New Roman" panose="02020603050405020304" pitchFamily="18" charset="0"/>
                        </a:rPr>
                        <a:t>16%</a:t>
                      </a: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noFill/>
                  </a:tcPr>
                </a:tc>
                <a:extLst>
                  <a:ext uri="{0D108BD9-81ED-4DB2-BD59-A6C34878D82A}">
                    <a16:rowId xmlns:a16="http://schemas.microsoft.com/office/drawing/2014/main" xmlns="" val="4117675185"/>
                  </a:ext>
                </a:extLst>
              </a:tr>
              <a:tr h="246909">
                <a:tc>
                  <a:txBody>
                    <a:bodyPr/>
                    <a:lstStyle/>
                    <a:p>
                      <a:pPr marL="0" marR="0" algn="ctr">
                        <a:lnSpc>
                          <a:spcPct val="107000"/>
                        </a:lnSpc>
                        <a:spcBef>
                          <a:spcPts val="0"/>
                        </a:spcBef>
                        <a:spcAft>
                          <a:spcPts val="0"/>
                        </a:spcAft>
                        <a:tabLst>
                          <a:tab pos="596265" algn="l"/>
                        </a:tabLst>
                      </a:pPr>
                      <a:r>
                        <a:rPr lang="en-US" sz="1400">
                          <a:effectLst/>
                          <a:latin typeface="+mn-lt"/>
                          <a:ea typeface="DengXian" panose="02010600030101010101" pitchFamily="2" charset="-122"/>
                          <a:cs typeface="Times New Roman" panose="02020603050405020304" pitchFamily="18" charset="0"/>
                        </a:rPr>
                        <a:t>Urban outdoor advertising like posters in subways or on bus shelters</a:t>
                      </a: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D5EDF4"/>
                    </a:solidFill>
                  </a:tcPr>
                </a:tc>
                <a:tc>
                  <a:txBody>
                    <a:bodyPr/>
                    <a:lstStyle/>
                    <a:p>
                      <a:pPr marL="0" marR="0" algn="ctr">
                        <a:lnSpc>
                          <a:spcPct val="107000"/>
                        </a:lnSpc>
                        <a:spcBef>
                          <a:spcPts val="0"/>
                        </a:spcBef>
                        <a:spcAft>
                          <a:spcPts val="0"/>
                        </a:spcAft>
                        <a:tabLst>
                          <a:tab pos="596265" algn="l"/>
                        </a:tabLst>
                      </a:pPr>
                      <a:r>
                        <a:rPr lang="en-US" sz="1400" dirty="0">
                          <a:effectLst/>
                          <a:latin typeface="+mn-lt"/>
                          <a:ea typeface="DengXian" panose="02010600030101010101" pitchFamily="2" charset="-122"/>
                          <a:cs typeface="Times New Roman" panose="02020603050405020304" pitchFamily="18" charset="0"/>
                        </a:rPr>
                        <a:t>13%</a:t>
                      </a: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D5EDF4"/>
                    </a:solidFill>
                  </a:tcPr>
                </a:tc>
                <a:extLst>
                  <a:ext uri="{0D108BD9-81ED-4DB2-BD59-A6C34878D82A}">
                    <a16:rowId xmlns:a16="http://schemas.microsoft.com/office/drawing/2014/main" xmlns="" val="4277967047"/>
                  </a:ext>
                </a:extLst>
              </a:tr>
              <a:tr h="246909">
                <a:tc>
                  <a:txBody>
                    <a:bodyPr/>
                    <a:lstStyle/>
                    <a:p>
                      <a:pPr marL="0" marR="0" algn="ctr">
                        <a:lnSpc>
                          <a:spcPct val="107000"/>
                        </a:lnSpc>
                        <a:spcBef>
                          <a:spcPts val="0"/>
                        </a:spcBef>
                        <a:spcAft>
                          <a:spcPts val="0"/>
                        </a:spcAft>
                        <a:tabLst>
                          <a:tab pos="596265" algn="l"/>
                        </a:tabLst>
                      </a:pPr>
                      <a:r>
                        <a:rPr lang="en-US" sz="1400" dirty="0">
                          <a:effectLst/>
                          <a:latin typeface="+mn-lt"/>
                          <a:ea typeface="DengXian" panose="02010600030101010101" pitchFamily="2" charset="-122"/>
                          <a:cs typeface="Times New Roman" panose="02020603050405020304" pitchFamily="18" charset="0"/>
                        </a:rPr>
                        <a:t>LGBTQ-specific websites</a:t>
                      </a: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FFF00"/>
                    </a:solidFill>
                  </a:tcPr>
                </a:tc>
                <a:tc>
                  <a:txBody>
                    <a:bodyPr/>
                    <a:lstStyle/>
                    <a:p>
                      <a:pPr marL="0" marR="0" algn="ctr">
                        <a:lnSpc>
                          <a:spcPct val="107000"/>
                        </a:lnSpc>
                        <a:spcBef>
                          <a:spcPts val="0"/>
                        </a:spcBef>
                        <a:spcAft>
                          <a:spcPts val="0"/>
                        </a:spcAft>
                        <a:tabLst>
                          <a:tab pos="596265" algn="l"/>
                        </a:tabLst>
                      </a:pPr>
                      <a:r>
                        <a:rPr lang="en-US" sz="1400" dirty="0">
                          <a:effectLst/>
                          <a:latin typeface="+mn-lt"/>
                          <a:ea typeface="DengXian" panose="02010600030101010101" pitchFamily="2" charset="-122"/>
                          <a:cs typeface="Times New Roman" panose="02020603050405020304" pitchFamily="18" charset="0"/>
                        </a:rPr>
                        <a:t>8%</a:t>
                      </a: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solidFill>
                      <a:srgbClr val="FFFF00"/>
                    </a:solidFill>
                  </a:tcPr>
                </a:tc>
                <a:extLst>
                  <a:ext uri="{0D108BD9-81ED-4DB2-BD59-A6C34878D82A}">
                    <a16:rowId xmlns:a16="http://schemas.microsoft.com/office/drawing/2014/main" xmlns="" val="36091513"/>
                  </a:ext>
                </a:extLst>
              </a:tr>
              <a:tr h="246909">
                <a:tc>
                  <a:txBody>
                    <a:bodyPr/>
                    <a:lstStyle/>
                    <a:p>
                      <a:pPr marL="0" marR="0" algn="ctr">
                        <a:lnSpc>
                          <a:spcPct val="107000"/>
                        </a:lnSpc>
                        <a:spcBef>
                          <a:spcPts val="0"/>
                        </a:spcBef>
                        <a:spcAft>
                          <a:spcPts val="0"/>
                        </a:spcAft>
                        <a:tabLst>
                          <a:tab pos="596265" algn="l"/>
                        </a:tabLst>
                      </a:pPr>
                      <a:r>
                        <a:rPr lang="en-US" sz="1400">
                          <a:effectLst/>
                          <a:latin typeface="+mn-lt"/>
                          <a:ea typeface="DengXian" panose="02010600030101010101" pitchFamily="2" charset="-122"/>
                          <a:cs typeface="Times New Roman" panose="02020603050405020304" pitchFamily="18" charset="0"/>
                        </a:rPr>
                        <a:t>None of the above</a:t>
                      </a: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lnB w="12700" cap="flat" cmpd="sng" algn="ctr">
                      <a:solidFill>
                        <a:srgbClr val="F9A134"/>
                      </a:solidFill>
                      <a:prstDash val="solid"/>
                      <a:round/>
                      <a:headEnd type="none" w="med" len="med"/>
                      <a:tailEnd type="none" w="med" len="med"/>
                    </a:lnB>
                    <a:solidFill>
                      <a:srgbClr val="D5EDF4"/>
                    </a:solidFill>
                  </a:tcPr>
                </a:tc>
                <a:tc>
                  <a:txBody>
                    <a:bodyPr/>
                    <a:lstStyle/>
                    <a:p>
                      <a:pPr marL="0" marR="0" algn="ctr">
                        <a:lnSpc>
                          <a:spcPct val="107000"/>
                        </a:lnSpc>
                        <a:spcBef>
                          <a:spcPts val="0"/>
                        </a:spcBef>
                        <a:spcAft>
                          <a:spcPts val="0"/>
                        </a:spcAft>
                        <a:tabLst>
                          <a:tab pos="596265" algn="l"/>
                        </a:tabLst>
                      </a:pPr>
                      <a:r>
                        <a:rPr lang="en-US" sz="1400" dirty="0">
                          <a:effectLst/>
                          <a:latin typeface="+mn-lt"/>
                          <a:ea typeface="DengXian" panose="02010600030101010101" pitchFamily="2" charset="-122"/>
                          <a:cs typeface="Times New Roman" panose="02020603050405020304" pitchFamily="18" charset="0"/>
                        </a:rPr>
                        <a:t>3%</a:t>
                      </a:r>
                    </a:p>
                  </a:txBody>
                  <a:tcPr marL="51435" marR="51435" marT="0" marB="0" anchor="ctr">
                    <a:lnL w="12700" cap="flat" cmpd="sng" algn="ctr">
                      <a:solidFill>
                        <a:srgbClr val="F9A134"/>
                      </a:solidFill>
                      <a:prstDash val="solid"/>
                      <a:round/>
                      <a:headEnd type="none" w="med" len="med"/>
                      <a:tailEnd type="none" w="med" len="med"/>
                    </a:lnL>
                    <a:lnR w="12700" cap="flat" cmpd="sng" algn="ctr">
                      <a:solidFill>
                        <a:srgbClr val="F9A134"/>
                      </a:solidFill>
                      <a:prstDash val="solid"/>
                      <a:round/>
                      <a:headEnd type="none" w="med" len="med"/>
                      <a:tailEnd type="none" w="med" len="med"/>
                    </a:lnR>
                    <a:lnB w="12700" cap="flat" cmpd="sng" algn="ctr">
                      <a:solidFill>
                        <a:srgbClr val="F9A134"/>
                      </a:solidFill>
                      <a:prstDash val="solid"/>
                      <a:round/>
                      <a:headEnd type="none" w="med" len="med"/>
                      <a:tailEnd type="none" w="med" len="med"/>
                    </a:lnB>
                    <a:solidFill>
                      <a:srgbClr val="D5EDF4"/>
                    </a:solidFill>
                  </a:tcPr>
                </a:tc>
                <a:extLst>
                  <a:ext uri="{0D108BD9-81ED-4DB2-BD59-A6C34878D82A}">
                    <a16:rowId xmlns:a16="http://schemas.microsoft.com/office/drawing/2014/main" xmlns="" val="3436549246"/>
                  </a:ext>
                </a:extLst>
              </a:tr>
            </a:tbl>
          </a:graphicData>
        </a:graphic>
      </p:graphicFrame>
      <p:grpSp>
        <p:nvGrpSpPr>
          <p:cNvPr id="7" name="Group 6">
            <a:extLst>
              <a:ext uri="{FF2B5EF4-FFF2-40B4-BE49-F238E27FC236}">
                <a16:creationId xmlns:a16="http://schemas.microsoft.com/office/drawing/2014/main" xmlns="" id="{A9CABE04-3DC5-48AA-88C5-9033E7394C91}"/>
              </a:ext>
            </a:extLst>
          </p:cNvPr>
          <p:cNvGrpSpPr/>
          <p:nvPr/>
        </p:nvGrpSpPr>
        <p:grpSpPr>
          <a:xfrm>
            <a:off x="397259" y="1107474"/>
            <a:ext cx="577081" cy="577081"/>
            <a:chOff x="310414" y="2809964"/>
            <a:chExt cx="914400" cy="914400"/>
          </a:xfrm>
        </p:grpSpPr>
        <p:sp>
          <p:nvSpPr>
            <p:cNvPr id="8" name="Oval 7">
              <a:extLst>
                <a:ext uri="{FF2B5EF4-FFF2-40B4-BE49-F238E27FC236}">
                  <a16:creationId xmlns:a16="http://schemas.microsoft.com/office/drawing/2014/main" xmlns="" id="{C45EC25E-1106-46BD-8558-3339633BA062}"/>
                </a:ext>
              </a:extLst>
            </p:cNvPr>
            <p:cNvSpPr/>
            <p:nvPr/>
          </p:nvSpPr>
          <p:spPr>
            <a:xfrm>
              <a:off x="310414" y="2809964"/>
              <a:ext cx="914400" cy="91440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9" name="Picture 8">
              <a:extLst>
                <a:ext uri="{FF2B5EF4-FFF2-40B4-BE49-F238E27FC236}">
                  <a16:creationId xmlns:a16="http://schemas.microsoft.com/office/drawing/2014/main" xmlns="" id="{8D930862-17BA-40E7-8C98-1F33051A35A7}"/>
                </a:ext>
              </a:extLst>
            </p:cNvPr>
            <p:cNvPicPr>
              <a:picLocks/>
            </p:cNvPicPr>
            <p:nvPr/>
          </p:nvPicPr>
          <p:blipFill>
            <a:blip r:embed="rId3">
              <a:biLevel thresh="25000"/>
            </a:blip>
            <a:stretch>
              <a:fillRect/>
            </a:stretch>
          </p:blipFill>
          <p:spPr>
            <a:xfrm>
              <a:off x="442135" y="2903280"/>
              <a:ext cx="650959" cy="650959"/>
            </a:xfrm>
            <a:prstGeom prst="rect">
              <a:avLst/>
            </a:prstGeom>
          </p:spPr>
        </p:pic>
      </p:grpSp>
    </p:spTree>
    <p:extLst>
      <p:ext uri="{BB962C8B-B14F-4D97-AF65-F5344CB8AC3E}">
        <p14:creationId xmlns:p14="http://schemas.microsoft.com/office/powerpoint/2010/main" val="566650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49777" y="649489"/>
            <a:ext cx="3276600" cy="381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243A74"/>
                </a:solidFill>
                <a:latin typeface="Cambria" panose="02040503050406030204" pitchFamily="18" charset="0"/>
              </a:rPr>
              <a:t>HOTEL SELECTION</a:t>
            </a:r>
          </a:p>
        </p:txBody>
      </p:sp>
      <p:sp>
        <p:nvSpPr>
          <p:cNvPr id="65" name="TextBox 64"/>
          <p:cNvSpPr txBox="1"/>
          <p:nvPr/>
        </p:nvSpPr>
        <p:spPr>
          <a:xfrm>
            <a:off x="339910" y="4705350"/>
            <a:ext cx="813043" cy="246221"/>
          </a:xfrm>
          <a:prstGeom prst="rect">
            <a:avLst/>
          </a:prstGeom>
          <a:noFill/>
        </p:spPr>
        <p:txBody>
          <a:bodyPr wrap="none" rtlCol="0">
            <a:spAutoFit/>
          </a:bodyPr>
          <a:lstStyle/>
          <a:p>
            <a:r>
              <a:rPr lang="en-US" sz="1000" dirty="0"/>
              <a:t>Base: Varies</a:t>
            </a:r>
          </a:p>
        </p:txBody>
      </p:sp>
      <p:sp>
        <p:nvSpPr>
          <p:cNvPr id="16" name="TextBox 15"/>
          <p:cNvSpPr txBox="1"/>
          <p:nvPr/>
        </p:nvSpPr>
        <p:spPr>
          <a:xfrm>
            <a:off x="339910" y="1243720"/>
            <a:ext cx="8346890" cy="492443"/>
          </a:xfrm>
          <a:prstGeom prst="rect">
            <a:avLst/>
          </a:prstGeom>
          <a:noFill/>
        </p:spPr>
        <p:txBody>
          <a:bodyPr wrap="square" rtlCol="0">
            <a:spAutoFit/>
          </a:bodyPr>
          <a:lstStyle/>
          <a:p>
            <a:pPr algn="ctr"/>
            <a:r>
              <a:rPr lang="en-US" sz="1300" dirty="0">
                <a:solidFill>
                  <a:srgbClr val="243A74"/>
                </a:solidFill>
                <a:latin typeface="Cambria" panose="02040503050406030204" pitchFamily="18" charset="0"/>
              </a:rPr>
              <a:t>When you shop for hotels, how would you rank the following motivators in your selection process? </a:t>
            </a:r>
          </a:p>
          <a:p>
            <a:pPr algn="ctr"/>
            <a:r>
              <a:rPr lang="en-US" sz="1300" dirty="0">
                <a:solidFill>
                  <a:srgbClr val="243A74"/>
                </a:solidFill>
                <a:latin typeface="Cambria" panose="02040503050406030204" pitchFamily="18" charset="0"/>
              </a:rPr>
              <a:t>(Please drag and rank.)</a:t>
            </a:r>
          </a:p>
        </p:txBody>
      </p:sp>
      <p:graphicFrame>
        <p:nvGraphicFramePr>
          <p:cNvPr id="8" name="Table 7"/>
          <p:cNvGraphicFramePr>
            <a:graphicFrameLocks noGrp="1"/>
          </p:cNvGraphicFramePr>
          <p:nvPr>
            <p:extLst>
              <p:ext uri="{D42A27DB-BD31-4B8C-83A1-F6EECF244321}">
                <p14:modId xmlns:p14="http://schemas.microsoft.com/office/powerpoint/2010/main" val="1965692768"/>
              </p:ext>
            </p:extLst>
          </p:nvPr>
        </p:nvGraphicFramePr>
        <p:xfrm>
          <a:off x="990600" y="2307514"/>
          <a:ext cx="5268572" cy="1891460"/>
        </p:xfrm>
        <a:graphic>
          <a:graphicData uri="http://schemas.openxmlformats.org/drawingml/2006/table">
            <a:tbl>
              <a:tblPr>
                <a:tableStyleId>{5C22544A-7EE6-4342-B048-85BDC9FD1C3A}</a:tableStyleId>
              </a:tblPr>
              <a:tblGrid>
                <a:gridCol w="3933195">
                  <a:extLst>
                    <a:ext uri="{9D8B030D-6E8A-4147-A177-3AD203B41FA5}">
                      <a16:colId xmlns:a16="http://schemas.microsoft.com/office/drawing/2014/main" xmlns="" val="20000"/>
                    </a:ext>
                  </a:extLst>
                </a:gridCol>
                <a:gridCol w="1335377">
                  <a:extLst>
                    <a:ext uri="{9D8B030D-6E8A-4147-A177-3AD203B41FA5}">
                      <a16:colId xmlns:a16="http://schemas.microsoft.com/office/drawing/2014/main" xmlns="" val="20001"/>
                    </a:ext>
                  </a:extLst>
                </a:gridCol>
              </a:tblGrid>
              <a:tr h="378292">
                <a:tc>
                  <a:txBody>
                    <a:bodyPr/>
                    <a:lstStyle/>
                    <a:p>
                      <a:pPr algn="ctr" fontAlgn="b"/>
                      <a:r>
                        <a:rPr lang="en-US" sz="1100" b="1" u="none" strike="noStrike" dirty="0">
                          <a:effectLst/>
                          <a:latin typeface="+mn-lt"/>
                        </a:rPr>
                        <a:t>Location of hotel in destination</a:t>
                      </a:r>
                      <a:endParaRPr lang="en-US" sz="1100" b="1" i="0" u="none" strike="noStrike" dirty="0">
                        <a:effectLst/>
                        <a:latin typeface="+mn-lt"/>
                      </a:endParaRPr>
                    </a:p>
                  </a:txBody>
                  <a:tcPr marL="9525" marR="9525" marT="9525" marB="0" anchor="ctr">
                    <a:lnB w="12700" cap="flat" cmpd="sng" algn="ctr">
                      <a:solidFill>
                        <a:schemeClr val="bg1">
                          <a:lumMod val="85000"/>
                        </a:schemeClr>
                      </a:solidFill>
                      <a:prstDash val="solid"/>
                      <a:round/>
                      <a:headEnd type="none" w="med" len="med"/>
                      <a:tailEnd type="none" w="med" len="med"/>
                    </a:lnB>
                    <a:noFill/>
                  </a:tcPr>
                </a:tc>
                <a:tc>
                  <a:txBody>
                    <a:bodyPr/>
                    <a:lstStyle/>
                    <a:p>
                      <a:pPr algn="ctr" fontAlgn="b"/>
                      <a:r>
                        <a:rPr lang="en-US" sz="1400" b="1" i="0" u="none" strike="noStrike" dirty="0">
                          <a:solidFill>
                            <a:schemeClr val="bg1"/>
                          </a:solidFill>
                          <a:effectLst/>
                          <a:latin typeface="+mn-lt"/>
                        </a:rPr>
                        <a:t>2.0</a:t>
                      </a:r>
                    </a:p>
                  </a:txBody>
                  <a:tcPr marL="9525" marR="9525" marT="9525" marB="0" anchor="ctr">
                    <a:lnB w="12700" cap="flat" cmpd="sng" algn="ctr">
                      <a:solidFill>
                        <a:schemeClr val="bg1">
                          <a:lumMod val="85000"/>
                        </a:schemeClr>
                      </a:solidFill>
                      <a:prstDash val="solid"/>
                      <a:round/>
                      <a:headEnd type="none" w="med" len="med"/>
                      <a:tailEnd type="none" w="med" len="med"/>
                    </a:lnB>
                    <a:solidFill>
                      <a:srgbClr val="008000"/>
                    </a:solidFill>
                  </a:tcPr>
                </a:tc>
                <a:extLst>
                  <a:ext uri="{0D108BD9-81ED-4DB2-BD59-A6C34878D82A}">
                    <a16:rowId xmlns:a16="http://schemas.microsoft.com/office/drawing/2014/main" xmlns="" val="10000"/>
                  </a:ext>
                </a:extLst>
              </a:tr>
              <a:tr h="378292">
                <a:tc>
                  <a:txBody>
                    <a:bodyPr/>
                    <a:lstStyle/>
                    <a:p>
                      <a:pPr algn="ctr" fontAlgn="b"/>
                      <a:r>
                        <a:rPr lang="en-US" sz="1100" b="1" u="none" strike="noStrike" dirty="0">
                          <a:effectLst/>
                          <a:latin typeface="+mn-lt"/>
                        </a:rPr>
                        <a:t>Value of price for hotel quality</a:t>
                      </a:r>
                      <a:endParaRPr lang="en-US" sz="1100" b="1" i="0" u="none" strike="noStrike" dirty="0">
                        <a:effectLst/>
                        <a:latin typeface="+mn-lt"/>
                      </a:endParaRPr>
                    </a:p>
                  </a:txBody>
                  <a:tcPr marL="9525" marR="9525" marT="9525" marB="0"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b"/>
                      <a:r>
                        <a:rPr lang="en-US" sz="1400" b="1" i="0" u="none" strike="noStrike" dirty="0">
                          <a:solidFill>
                            <a:schemeClr val="bg1"/>
                          </a:solidFill>
                          <a:effectLst/>
                          <a:latin typeface="+mn-lt"/>
                        </a:rPr>
                        <a:t>2.1</a:t>
                      </a:r>
                    </a:p>
                  </a:txBody>
                  <a:tcPr marL="9525" marR="9525" marT="9525" marB="0"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008000"/>
                    </a:solidFill>
                  </a:tcPr>
                </a:tc>
                <a:extLst>
                  <a:ext uri="{0D108BD9-81ED-4DB2-BD59-A6C34878D82A}">
                    <a16:rowId xmlns:a16="http://schemas.microsoft.com/office/drawing/2014/main" xmlns="" val="10001"/>
                  </a:ext>
                </a:extLst>
              </a:tr>
              <a:tr h="378292">
                <a:tc>
                  <a:txBody>
                    <a:bodyPr/>
                    <a:lstStyle/>
                    <a:p>
                      <a:pPr algn="ctr" fontAlgn="b"/>
                      <a:r>
                        <a:rPr lang="en-US" sz="1100" b="1" u="none" strike="noStrike" dirty="0">
                          <a:effectLst/>
                          <a:latin typeface="+mn-lt"/>
                        </a:rPr>
                        <a:t>Low Price</a:t>
                      </a:r>
                      <a:endParaRPr lang="en-US" sz="1100" b="1" i="0" u="none" strike="noStrike" dirty="0">
                        <a:effectLst/>
                        <a:latin typeface="+mn-lt"/>
                      </a:endParaRPr>
                    </a:p>
                  </a:txBody>
                  <a:tcPr marL="9525" marR="9525" marT="9525" marB="0"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b"/>
                      <a:r>
                        <a:rPr lang="en-US" sz="1400" b="1" i="0" u="none" strike="noStrike" dirty="0">
                          <a:solidFill>
                            <a:srgbClr val="FFFF00"/>
                          </a:solidFill>
                          <a:effectLst/>
                          <a:latin typeface="+mn-lt"/>
                        </a:rPr>
                        <a:t>3.4</a:t>
                      </a:r>
                    </a:p>
                  </a:txBody>
                  <a:tcPr marL="9525" marR="9525" marT="9525" marB="0"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xmlns="" val="10002"/>
                  </a:ext>
                </a:extLst>
              </a:tr>
              <a:tr h="378292">
                <a:tc>
                  <a:txBody>
                    <a:bodyPr/>
                    <a:lstStyle/>
                    <a:p>
                      <a:pPr algn="ctr" fontAlgn="b"/>
                      <a:r>
                        <a:rPr lang="en-US" sz="1100" b="1" u="none" strike="noStrike" dirty="0">
                          <a:effectLst/>
                          <a:latin typeface="+mn-lt"/>
                        </a:rPr>
                        <a:t>LGBTQ-friendly reputation</a:t>
                      </a:r>
                      <a:endParaRPr lang="en-US" sz="1100" b="1" i="0" u="none" strike="noStrike" dirty="0">
                        <a:effectLst/>
                        <a:latin typeface="+mn-lt"/>
                      </a:endParaRPr>
                    </a:p>
                  </a:txBody>
                  <a:tcPr marL="9525" marR="9525" marT="9525" marB="0"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ctr" fontAlgn="b"/>
                      <a:r>
                        <a:rPr lang="en-US" sz="1400" b="1" i="0" u="none" strike="noStrike" dirty="0">
                          <a:solidFill>
                            <a:srgbClr val="FFFF00"/>
                          </a:solidFill>
                          <a:effectLst/>
                          <a:latin typeface="+mn-lt"/>
                        </a:rPr>
                        <a:t>3.4</a:t>
                      </a:r>
                    </a:p>
                  </a:txBody>
                  <a:tcPr marL="9525" marR="9525" marT="9525" marB="0"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xmlns="" val="10003"/>
                  </a:ext>
                </a:extLst>
              </a:tr>
              <a:tr h="378292">
                <a:tc>
                  <a:txBody>
                    <a:bodyPr/>
                    <a:lstStyle/>
                    <a:p>
                      <a:pPr algn="ctr" fontAlgn="b"/>
                      <a:r>
                        <a:rPr lang="en-US" sz="1100" b="1" u="none" strike="noStrike" dirty="0">
                          <a:effectLst/>
                          <a:latin typeface="+mn-lt"/>
                        </a:rPr>
                        <a:t>Hotel customer loyalty program</a:t>
                      </a:r>
                      <a:endParaRPr lang="en-US" sz="1100" b="1" i="0" u="none" strike="noStrike" dirty="0">
                        <a:effectLst/>
                        <a:latin typeface="+mn-lt"/>
                      </a:endParaRPr>
                    </a:p>
                  </a:txBody>
                  <a:tcPr marL="9525" marR="9525" marT="9525" marB="0" anchor="ctr">
                    <a:lnT w="12700" cap="flat" cmpd="sng" algn="ctr">
                      <a:solidFill>
                        <a:schemeClr val="bg1">
                          <a:lumMod val="85000"/>
                        </a:schemeClr>
                      </a:solidFill>
                      <a:prstDash val="solid"/>
                      <a:round/>
                      <a:headEnd type="none" w="med" len="med"/>
                      <a:tailEnd type="none" w="med" len="med"/>
                    </a:lnT>
                    <a:noFill/>
                  </a:tcPr>
                </a:tc>
                <a:tc>
                  <a:txBody>
                    <a:bodyPr/>
                    <a:lstStyle/>
                    <a:p>
                      <a:pPr algn="ctr" fontAlgn="b"/>
                      <a:r>
                        <a:rPr lang="en-US" sz="1400" b="1" i="0" u="none" strike="noStrike" dirty="0">
                          <a:solidFill>
                            <a:schemeClr val="bg1"/>
                          </a:solidFill>
                          <a:effectLst/>
                          <a:latin typeface="+mn-lt"/>
                        </a:rPr>
                        <a:t>4.0</a:t>
                      </a:r>
                    </a:p>
                  </a:txBody>
                  <a:tcPr marL="9525" marR="9525" marT="9525" marB="0" anchor="ctr">
                    <a:lnT w="12700" cap="flat" cmpd="sng" algn="ctr">
                      <a:solidFill>
                        <a:schemeClr val="bg1">
                          <a:lumMod val="85000"/>
                        </a:schemeClr>
                      </a:solidFill>
                      <a:prstDash val="solid"/>
                      <a:round/>
                      <a:headEnd type="none" w="med" len="med"/>
                      <a:tailEnd type="none" w="med" len="med"/>
                    </a:lnT>
                    <a:solidFill>
                      <a:schemeClr val="accent1"/>
                    </a:solidFill>
                  </a:tcPr>
                </a:tc>
                <a:extLst>
                  <a:ext uri="{0D108BD9-81ED-4DB2-BD59-A6C34878D82A}">
                    <a16:rowId xmlns:a16="http://schemas.microsoft.com/office/drawing/2014/main" xmlns="" val="10004"/>
                  </a:ext>
                </a:extLst>
              </a:tr>
            </a:tbl>
          </a:graphicData>
        </a:graphic>
      </p:graphicFrame>
      <p:pic>
        <p:nvPicPr>
          <p:cNvPr id="9" name="Picture 8"/>
          <p:cNvPicPr>
            <a:picLocks noChangeAspect="1"/>
          </p:cNvPicPr>
          <p:nvPr/>
        </p:nvPicPr>
        <p:blipFill>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002784" y="2710285"/>
            <a:ext cx="300335" cy="355347"/>
          </a:xfrm>
          <a:prstGeom prst="rect">
            <a:avLst/>
          </a:prstGeom>
        </p:spPr>
      </p:pic>
      <p:pic>
        <p:nvPicPr>
          <p:cNvPr id="10" name="Picture 9"/>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025093" y="3088487"/>
            <a:ext cx="255719" cy="363317"/>
          </a:xfrm>
          <a:prstGeom prst="rect">
            <a:avLst/>
          </a:prstGeom>
        </p:spPr>
      </p:pic>
      <p:pic>
        <p:nvPicPr>
          <p:cNvPr id="11" name="Picture 10"/>
          <p:cNvPicPr>
            <a:picLocks noChangeAspect="1"/>
          </p:cNvPicPr>
          <p:nvPr/>
        </p:nvPicPr>
        <p:blipFill>
          <a:blip r:embed="rId6" cstate="print">
            <a:duotone>
              <a:prstClr val="black"/>
              <a:schemeClr val="tx1">
                <a:lumMod val="75000"/>
                <a:lumOff val="25000"/>
                <a:tint val="45000"/>
                <a:satMod val="400000"/>
              </a:schemeClr>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023855" y="2311666"/>
            <a:ext cx="258195" cy="354191"/>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9344" y="3498321"/>
            <a:ext cx="347218" cy="305485"/>
          </a:xfrm>
          <a:prstGeom prst="rect">
            <a:avLst/>
          </a:prstGeom>
        </p:spPr>
      </p:pic>
      <p:pic>
        <p:nvPicPr>
          <p:cNvPr id="13" name="Picture 12"/>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011087" y="3827632"/>
            <a:ext cx="283733" cy="345800"/>
          </a:xfrm>
          <a:prstGeom prst="rect">
            <a:avLst/>
          </a:prstGeom>
        </p:spPr>
      </p:pic>
      <p:sp>
        <p:nvSpPr>
          <p:cNvPr id="14" name="TextBox 13"/>
          <p:cNvSpPr txBox="1"/>
          <p:nvPr/>
        </p:nvSpPr>
        <p:spPr>
          <a:xfrm>
            <a:off x="4724400" y="1758518"/>
            <a:ext cx="1614487" cy="461665"/>
          </a:xfrm>
          <a:prstGeom prst="rect">
            <a:avLst/>
          </a:prstGeom>
          <a:noFill/>
        </p:spPr>
        <p:txBody>
          <a:bodyPr wrap="square" rtlCol="0">
            <a:spAutoFit/>
          </a:bodyPr>
          <a:lstStyle/>
          <a:p>
            <a:pPr algn="ctr"/>
            <a:r>
              <a:rPr lang="en-US" sz="1200" b="1" dirty="0"/>
              <a:t>Average</a:t>
            </a:r>
          </a:p>
          <a:p>
            <a:pPr algn="ctr"/>
            <a:r>
              <a:rPr lang="en-US" sz="1200" b="1" dirty="0"/>
              <a:t>Ranking</a:t>
            </a:r>
          </a:p>
        </p:txBody>
      </p:sp>
      <p:pic>
        <p:nvPicPr>
          <p:cNvPr id="3" name="Picture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29400" y="2854537"/>
            <a:ext cx="1819092" cy="1345122"/>
          </a:xfrm>
          <a:prstGeom prst="rect">
            <a:avLst/>
          </a:prstGeom>
        </p:spPr>
      </p:pic>
      <p:sp>
        <p:nvSpPr>
          <p:cNvPr id="2" name="Slide Number Placeholder 1"/>
          <p:cNvSpPr>
            <a:spLocks noGrp="1"/>
          </p:cNvSpPr>
          <p:nvPr>
            <p:ph type="sldNum" sz="quarter" idx="12"/>
          </p:nvPr>
        </p:nvSpPr>
        <p:spPr/>
        <p:txBody>
          <a:bodyPr/>
          <a:lstStyle/>
          <a:p>
            <a:fld id="{4F142C22-2712-43D2-A74D-C3745D65E3A2}" type="slidenum">
              <a:rPr lang="en-US" smtClean="0"/>
              <a:t>52</a:t>
            </a:fld>
            <a:endParaRPr lang="en-US"/>
          </a:p>
        </p:txBody>
      </p:sp>
    </p:spTree>
    <p:extLst>
      <p:ext uri="{BB962C8B-B14F-4D97-AF65-F5344CB8AC3E}">
        <p14:creationId xmlns:p14="http://schemas.microsoft.com/office/powerpoint/2010/main" val="8176082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448" descr="Building">
            <a:extLst>
              <a:ext uri="{FF2B5EF4-FFF2-40B4-BE49-F238E27FC236}">
                <a16:creationId xmlns:a16="http://schemas.microsoft.com/office/drawing/2014/main" xmlns="" id="{5C851161-707E-4D96-A2CF-C4865B6AF1C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228600" y="666750"/>
            <a:ext cx="570745" cy="570745"/>
          </a:xfrm>
          <a:prstGeom prst="rect">
            <a:avLst/>
          </a:prstGeom>
        </p:spPr>
      </p:pic>
      <p:pic>
        <p:nvPicPr>
          <p:cNvPr id="8" name="Picture 7">
            <a:extLst>
              <a:ext uri="{FF2B5EF4-FFF2-40B4-BE49-F238E27FC236}">
                <a16:creationId xmlns:a16="http://schemas.microsoft.com/office/drawing/2014/main" xmlns="" id="{3C417189-5CFC-497F-8FDD-4429D097E3C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57200" y="514350"/>
            <a:ext cx="181469" cy="181469"/>
          </a:xfrm>
          <a:prstGeom prst="rect">
            <a:avLst/>
          </a:prstGeom>
        </p:spPr>
      </p:pic>
      <p:sp>
        <p:nvSpPr>
          <p:cNvPr id="9" name="Rectangle 8">
            <a:extLst>
              <a:ext uri="{FF2B5EF4-FFF2-40B4-BE49-F238E27FC236}">
                <a16:creationId xmlns:a16="http://schemas.microsoft.com/office/drawing/2014/main" xmlns="" id="{6F626832-091A-48E2-94C0-4D701468EB0B}"/>
              </a:ext>
            </a:extLst>
          </p:cNvPr>
          <p:cNvSpPr/>
          <p:nvPr/>
        </p:nvSpPr>
        <p:spPr>
          <a:xfrm>
            <a:off x="628806" y="1581150"/>
            <a:ext cx="7868430" cy="369332"/>
          </a:xfrm>
          <a:prstGeom prst="rect">
            <a:avLst/>
          </a:prstGeom>
        </p:spPr>
        <p:txBody>
          <a:bodyPr wrap="square">
            <a:spAutoFit/>
          </a:bodyPr>
          <a:lstStyle/>
          <a:p>
            <a:pPr algn="ctr" defTabSz="685800" fontAlgn="b"/>
            <a:r>
              <a:rPr lang="en-US" b="1" i="1" dirty="0">
                <a:solidFill>
                  <a:prstClr val="black"/>
                </a:solidFill>
                <a:latin typeface="Calibri"/>
              </a:rPr>
              <a:t>I tend to stay at hotel brands that I know are LGBTQ-welcoming.</a:t>
            </a:r>
            <a:endParaRPr lang="en-US" i="1" dirty="0">
              <a:solidFill>
                <a:prstClr val="black"/>
              </a:solidFill>
              <a:latin typeface="Calibri"/>
            </a:endParaRPr>
          </a:p>
        </p:txBody>
      </p:sp>
      <p:graphicFrame>
        <p:nvGraphicFramePr>
          <p:cNvPr id="10" name="Chart 9">
            <a:extLst>
              <a:ext uri="{FF2B5EF4-FFF2-40B4-BE49-F238E27FC236}">
                <a16:creationId xmlns:a16="http://schemas.microsoft.com/office/drawing/2014/main" xmlns="" id="{60DA72F6-1187-465A-9F05-1A96B9448E64}"/>
              </a:ext>
            </a:extLst>
          </p:cNvPr>
          <p:cNvGraphicFramePr/>
          <p:nvPr>
            <p:extLst>
              <p:ext uri="{D42A27DB-BD31-4B8C-83A1-F6EECF244321}">
                <p14:modId xmlns:p14="http://schemas.microsoft.com/office/powerpoint/2010/main" val="3373736425"/>
              </p:ext>
            </p:extLst>
          </p:nvPr>
        </p:nvGraphicFramePr>
        <p:xfrm>
          <a:off x="2175165" y="1809020"/>
          <a:ext cx="4786751" cy="1124183"/>
        </p:xfrm>
        <a:graphic>
          <a:graphicData uri="http://schemas.openxmlformats.org/drawingml/2006/chart">
            <c:chart xmlns:c="http://schemas.openxmlformats.org/drawingml/2006/chart" xmlns:r="http://schemas.openxmlformats.org/officeDocument/2006/relationships" r:id="rId5"/>
          </a:graphicData>
        </a:graphic>
      </p:graphicFrame>
      <p:sp>
        <p:nvSpPr>
          <p:cNvPr id="11" name="Rectangle 10">
            <a:extLst>
              <a:ext uri="{FF2B5EF4-FFF2-40B4-BE49-F238E27FC236}">
                <a16:creationId xmlns:a16="http://schemas.microsoft.com/office/drawing/2014/main" xmlns="" id="{54DA5B63-CA7C-4681-B487-F433E46F223F}"/>
              </a:ext>
            </a:extLst>
          </p:cNvPr>
          <p:cNvSpPr/>
          <p:nvPr/>
        </p:nvSpPr>
        <p:spPr>
          <a:xfrm>
            <a:off x="180109" y="2057770"/>
            <a:ext cx="2217803" cy="646331"/>
          </a:xfrm>
          <a:prstGeom prst="rect">
            <a:avLst/>
          </a:prstGeom>
        </p:spPr>
        <p:txBody>
          <a:bodyPr wrap="square">
            <a:spAutoFit/>
          </a:bodyPr>
          <a:lstStyle/>
          <a:p>
            <a:pPr algn="ctr" defTabSz="685800" fontAlgn="b"/>
            <a:r>
              <a:rPr lang="en-US" sz="2100" b="1" dirty="0">
                <a:solidFill>
                  <a:srgbClr val="008E40"/>
                </a:solidFill>
                <a:latin typeface="Calibri"/>
              </a:rPr>
              <a:t>Agree Total</a:t>
            </a:r>
          </a:p>
          <a:p>
            <a:pPr algn="ctr" defTabSz="685800" fontAlgn="b"/>
            <a:r>
              <a:rPr lang="en-US" sz="1500" b="1" dirty="0">
                <a:solidFill>
                  <a:srgbClr val="008E40"/>
                </a:solidFill>
                <a:latin typeface="Calibri"/>
              </a:rPr>
              <a:t> (Strongly + Somewhat)</a:t>
            </a:r>
          </a:p>
        </p:txBody>
      </p:sp>
      <p:sp>
        <p:nvSpPr>
          <p:cNvPr id="15" name="Rectangle 14">
            <a:extLst>
              <a:ext uri="{FF2B5EF4-FFF2-40B4-BE49-F238E27FC236}">
                <a16:creationId xmlns:a16="http://schemas.microsoft.com/office/drawing/2014/main" xmlns="" id="{1546F3BF-B6C7-4136-8B99-6F338863F27F}"/>
              </a:ext>
            </a:extLst>
          </p:cNvPr>
          <p:cNvSpPr/>
          <p:nvPr/>
        </p:nvSpPr>
        <p:spPr>
          <a:xfrm>
            <a:off x="914400" y="639948"/>
            <a:ext cx="7924800" cy="684801"/>
          </a:xfrm>
          <a:prstGeom prst="rect">
            <a:avLst/>
          </a:prstGeom>
          <a:solidFill>
            <a:schemeClr val="bg1"/>
          </a:solidFill>
        </p:spPr>
        <p:txBody>
          <a:bodyPr wrap="square" lIns="68573" tIns="34289" rIns="68573" bIns="34289" anchor="t">
            <a:spAutoFit/>
          </a:bodyPr>
          <a:lstStyle/>
          <a:p>
            <a:pPr lvl="0" algn="ctr" defTabSz="685715">
              <a:defRPr/>
            </a:pPr>
            <a:r>
              <a:rPr lang="en-US" sz="2000" b="1" dirty="0">
                <a:solidFill>
                  <a:srgbClr val="1F497D"/>
                </a:solidFill>
              </a:rPr>
              <a:t>The travel industry is a somewhat LGBTQ saturated / mature market.</a:t>
            </a:r>
          </a:p>
          <a:p>
            <a:pPr lvl="0" algn="ctr" defTabSz="685715">
              <a:defRPr/>
            </a:pPr>
            <a:r>
              <a:rPr kumimoji="0" lang="en-US" sz="2000" b="1" i="0" u="none" strike="noStrike" kern="1200" cap="none" spc="0" normalizeH="0" baseline="0" noProof="0" dirty="0">
                <a:ln>
                  <a:noFill/>
                </a:ln>
                <a:solidFill>
                  <a:srgbClr val="1F497D"/>
                </a:solidFill>
                <a:effectLst/>
                <a:uLnTx/>
                <a:uFillTx/>
                <a:latin typeface="Calibri"/>
              </a:rPr>
              <a:t>How will you stand out?</a:t>
            </a:r>
            <a:endParaRPr kumimoji="0" lang="en-US" sz="2000" b="0" i="0" u="none" strike="noStrike" kern="1200" cap="none" spc="0" normalizeH="0" baseline="0" noProof="0" dirty="0">
              <a:ln>
                <a:noFill/>
              </a:ln>
              <a:solidFill>
                <a:srgbClr val="1F497D"/>
              </a:solidFill>
              <a:effectLst/>
              <a:uLnTx/>
              <a:uFillTx/>
              <a:latin typeface="Calibri"/>
            </a:endParaRPr>
          </a:p>
        </p:txBody>
      </p:sp>
      <p:sp>
        <p:nvSpPr>
          <p:cNvPr id="16" name="TextBox 15">
            <a:extLst>
              <a:ext uri="{FF2B5EF4-FFF2-40B4-BE49-F238E27FC236}">
                <a16:creationId xmlns:a16="http://schemas.microsoft.com/office/drawing/2014/main" xmlns="" id="{5879E19B-D242-4C65-86C9-1AB98B27F3B2}"/>
              </a:ext>
            </a:extLst>
          </p:cNvPr>
          <p:cNvSpPr txBox="1"/>
          <p:nvPr/>
        </p:nvSpPr>
        <p:spPr>
          <a:xfrm>
            <a:off x="171399" y="4727983"/>
            <a:ext cx="3962400" cy="369332"/>
          </a:xfrm>
          <a:prstGeom prst="rect">
            <a:avLst/>
          </a:prstGeom>
          <a:noFill/>
        </p:spPr>
        <p:txBody>
          <a:bodyPr wrap="square" rtlCol="0">
            <a:spAutoFit/>
          </a:bodyPr>
          <a:lstStyle/>
          <a:p>
            <a:pPr defTabSz="685800"/>
            <a:r>
              <a:rPr lang="en-US" altLang="zh-CN" sz="900" dirty="0">
                <a:solidFill>
                  <a:prstClr val="black"/>
                </a:solidFill>
                <a:latin typeface="Calibri"/>
                <a:ea typeface="等线" panose="02010600030101010101" pitchFamily="2" charset="-122"/>
              </a:rPr>
              <a:t>Question: Do you agree or disagree with these statements about hotels? </a:t>
            </a:r>
          </a:p>
          <a:p>
            <a:pPr defTabSz="685800"/>
            <a:r>
              <a:rPr lang="en-US" sz="900" i="1" dirty="0">
                <a:solidFill>
                  <a:prstClr val="black"/>
                </a:solidFill>
                <a:latin typeface="Calibri"/>
              </a:rPr>
              <a:t>Base: Weighted All LGBTQ Travelers n=4,666</a:t>
            </a:r>
          </a:p>
        </p:txBody>
      </p:sp>
      <p:sp>
        <p:nvSpPr>
          <p:cNvPr id="17" name="Rectangle 16">
            <a:extLst>
              <a:ext uri="{FF2B5EF4-FFF2-40B4-BE49-F238E27FC236}">
                <a16:creationId xmlns:a16="http://schemas.microsoft.com/office/drawing/2014/main" xmlns="" id="{95433D8D-1128-480F-AECF-F2485A064CE4}"/>
              </a:ext>
            </a:extLst>
          </p:cNvPr>
          <p:cNvSpPr/>
          <p:nvPr/>
        </p:nvSpPr>
        <p:spPr>
          <a:xfrm>
            <a:off x="6746090" y="2044545"/>
            <a:ext cx="2217803" cy="646331"/>
          </a:xfrm>
          <a:prstGeom prst="rect">
            <a:avLst/>
          </a:prstGeom>
        </p:spPr>
        <p:txBody>
          <a:bodyPr wrap="square">
            <a:spAutoFit/>
          </a:bodyPr>
          <a:lstStyle/>
          <a:p>
            <a:pPr algn="ctr" defTabSz="685800" fontAlgn="b"/>
            <a:r>
              <a:rPr lang="en-US" sz="2100" b="1" dirty="0">
                <a:solidFill>
                  <a:srgbClr val="8A0000"/>
                </a:solidFill>
                <a:latin typeface="Calibri"/>
              </a:rPr>
              <a:t>Disagree Total</a:t>
            </a:r>
          </a:p>
          <a:p>
            <a:pPr algn="ctr" defTabSz="685800" fontAlgn="b"/>
            <a:r>
              <a:rPr lang="en-US" sz="1500" b="1" dirty="0">
                <a:solidFill>
                  <a:srgbClr val="8A0000"/>
                </a:solidFill>
                <a:latin typeface="Calibri"/>
              </a:rPr>
              <a:t> (Strongly + Somewhat)</a:t>
            </a:r>
          </a:p>
        </p:txBody>
      </p:sp>
      <p:grpSp>
        <p:nvGrpSpPr>
          <p:cNvPr id="3" name="Group 2">
            <a:extLst>
              <a:ext uri="{FF2B5EF4-FFF2-40B4-BE49-F238E27FC236}">
                <a16:creationId xmlns:a16="http://schemas.microsoft.com/office/drawing/2014/main" xmlns="" id="{FA585934-889A-2749-990C-CA7D915F57A4}"/>
              </a:ext>
            </a:extLst>
          </p:cNvPr>
          <p:cNvGrpSpPr/>
          <p:nvPr/>
        </p:nvGrpSpPr>
        <p:grpSpPr>
          <a:xfrm>
            <a:off x="180108" y="3218376"/>
            <a:ext cx="8783785" cy="1334574"/>
            <a:chOff x="176647" y="3047159"/>
            <a:chExt cx="8783785" cy="1334574"/>
          </a:xfrm>
        </p:grpSpPr>
        <p:sp>
          <p:nvSpPr>
            <p:cNvPr id="12" name="Rectangle 11">
              <a:extLst>
                <a:ext uri="{FF2B5EF4-FFF2-40B4-BE49-F238E27FC236}">
                  <a16:creationId xmlns:a16="http://schemas.microsoft.com/office/drawing/2014/main" xmlns="" id="{F3D75EC4-512C-43B4-9075-D832C83570E3}"/>
                </a:ext>
              </a:extLst>
            </p:cNvPr>
            <p:cNvSpPr/>
            <p:nvPr/>
          </p:nvSpPr>
          <p:spPr>
            <a:xfrm>
              <a:off x="628806" y="3047159"/>
              <a:ext cx="7868430" cy="369332"/>
            </a:xfrm>
            <a:prstGeom prst="rect">
              <a:avLst/>
            </a:prstGeom>
          </p:spPr>
          <p:txBody>
            <a:bodyPr wrap="square">
              <a:spAutoFit/>
            </a:bodyPr>
            <a:lstStyle/>
            <a:p>
              <a:pPr algn="ctr" defTabSz="685800" fontAlgn="b"/>
              <a:r>
                <a:rPr lang="en-US" b="1" i="1" dirty="0">
                  <a:solidFill>
                    <a:prstClr val="black"/>
                  </a:solidFill>
                  <a:latin typeface="Calibri"/>
                </a:rPr>
                <a:t>Today, all the major hotel brands are LGBTQ-welcoming.</a:t>
              </a:r>
              <a:endParaRPr lang="en-US" i="1" dirty="0">
                <a:solidFill>
                  <a:prstClr val="black"/>
                </a:solidFill>
                <a:latin typeface="Calibri"/>
              </a:endParaRPr>
            </a:p>
          </p:txBody>
        </p:sp>
        <p:graphicFrame>
          <p:nvGraphicFramePr>
            <p:cNvPr id="13" name="Chart 12">
              <a:extLst>
                <a:ext uri="{FF2B5EF4-FFF2-40B4-BE49-F238E27FC236}">
                  <a16:creationId xmlns:a16="http://schemas.microsoft.com/office/drawing/2014/main" xmlns="" id="{2D027166-D5D7-470C-B08A-2606831B68E1}"/>
                </a:ext>
              </a:extLst>
            </p:cNvPr>
            <p:cNvGraphicFramePr/>
            <p:nvPr>
              <p:extLst/>
            </p:nvPr>
          </p:nvGraphicFramePr>
          <p:xfrm>
            <a:off x="2171704" y="3257550"/>
            <a:ext cx="4786751" cy="1124183"/>
          </p:xfrm>
          <a:graphic>
            <a:graphicData uri="http://schemas.openxmlformats.org/drawingml/2006/chart">
              <c:chart xmlns:c="http://schemas.openxmlformats.org/drawingml/2006/chart" xmlns:r="http://schemas.openxmlformats.org/officeDocument/2006/relationships" r:id="rId6"/>
            </a:graphicData>
          </a:graphic>
        </p:graphicFrame>
        <p:sp>
          <p:nvSpPr>
            <p:cNvPr id="14" name="Rectangle 13">
              <a:extLst>
                <a:ext uri="{FF2B5EF4-FFF2-40B4-BE49-F238E27FC236}">
                  <a16:creationId xmlns:a16="http://schemas.microsoft.com/office/drawing/2014/main" xmlns="" id="{7B173228-A658-4D81-B9AD-3C964A8AE5A7}"/>
                </a:ext>
              </a:extLst>
            </p:cNvPr>
            <p:cNvSpPr/>
            <p:nvPr/>
          </p:nvSpPr>
          <p:spPr>
            <a:xfrm>
              <a:off x="176647" y="3506300"/>
              <a:ext cx="2217803" cy="646331"/>
            </a:xfrm>
            <a:prstGeom prst="rect">
              <a:avLst/>
            </a:prstGeom>
          </p:spPr>
          <p:txBody>
            <a:bodyPr wrap="square">
              <a:spAutoFit/>
            </a:bodyPr>
            <a:lstStyle/>
            <a:p>
              <a:pPr algn="ctr" defTabSz="685800" fontAlgn="b"/>
              <a:r>
                <a:rPr lang="en-US" sz="2100" b="1" dirty="0">
                  <a:solidFill>
                    <a:srgbClr val="008E40"/>
                  </a:solidFill>
                  <a:latin typeface="Calibri"/>
                </a:rPr>
                <a:t>Agree Total</a:t>
              </a:r>
            </a:p>
            <a:p>
              <a:pPr algn="ctr" defTabSz="685800" fontAlgn="b"/>
              <a:r>
                <a:rPr lang="en-US" sz="1500" b="1" dirty="0">
                  <a:solidFill>
                    <a:srgbClr val="008E40"/>
                  </a:solidFill>
                  <a:latin typeface="Calibri"/>
                </a:rPr>
                <a:t> (Strongly + Somewhat)</a:t>
              </a:r>
            </a:p>
          </p:txBody>
        </p:sp>
        <p:sp>
          <p:nvSpPr>
            <p:cNvPr id="18" name="Rectangle 17">
              <a:extLst>
                <a:ext uri="{FF2B5EF4-FFF2-40B4-BE49-F238E27FC236}">
                  <a16:creationId xmlns:a16="http://schemas.microsoft.com/office/drawing/2014/main" xmlns="" id="{909965FF-4B39-46A9-91B3-2198D56457A1}"/>
                </a:ext>
              </a:extLst>
            </p:cNvPr>
            <p:cNvSpPr/>
            <p:nvPr/>
          </p:nvSpPr>
          <p:spPr>
            <a:xfrm>
              <a:off x="6742629" y="3493075"/>
              <a:ext cx="2217803" cy="646331"/>
            </a:xfrm>
            <a:prstGeom prst="rect">
              <a:avLst/>
            </a:prstGeom>
          </p:spPr>
          <p:txBody>
            <a:bodyPr wrap="square">
              <a:spAutoFit/>
            </a:bodyPr>
            <a:lstStyle/>
            <a:p>
              <a:pPr algn="ctr" defTabSz="685800" fontAlgn="b"/>
              <a:r>
                <a:rPr lang="en-US" sz="2100" b="1" dirty="0">
                  <a:solidFill>
                    <a:srgbClr val="8A0000"/>
                  </a:solidFill>
                  <a:latin typeface="Calibri"/>
                </a:rPr>
                <a:t>Disagree Total</a:t>
              </a:r>
            </a:p>
            <a:p>
              <a:pPr algn="ctr" defTabSz="685800" fontAlgn="b"/>
              <a:r>
                <a:rPr lang="en-US" sz="1500" b="1" dirty="0">
                  <a:solidFill>
                    <a:srgbClr val="8A0000"/>
                  </a:solidFill>
                  <a:latin typeface="Calibri"/>
                </a:rPr>
                <a:t> (Strongly + Somewhat)</a:t>
              </a:r>
            </a:p>
          </p:txBody>
        </p:sp>
      </p:grpSp>
    </p:spTree>
    <p:extLst>
      <p:ext uri="{BB962C8B-B14F-4D97-AF65-F5344CB8AC3E}">
        <p14:creationId xmlns:p14="http://schemas.microsoft.com/office/powerpoint/2010/main" val="3008703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15">
            <a:extLst>
              <a:ext uri="{FF2B5EF4-FFF2-40B4-BE49-F238E27FC236}">
                <a16:creationId xmlns:a16="http://schemas.microsoft.com/office/drawing/2014/main" xmlns="" id="{A5CA5CF3-023D-4CA4-BAD3-66EC4E9A77C9}"/>
              </a:ext>
            </a:extLst>
          </p:cNvPr>
          <p:cNvGraphicFramePr/>
          <p:nvPr>
            <p:extLst/>
          </p:nvPr>
        </p:nvGraphicFramePr>
        <p:xfrm>
          <a:off x="1092830" y="1033184"/>
          <a:ext cx="6953864" cy="3761636"/>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xmlns="" id="{98518C4D-030D-4AD2-BD89-7ED94FE72B4D}"/>
              </a:ext>
            </a:extLst>
          </p:cNvPr>
          <p:cNvSpPr txBox="1"/>
          <p:nvPr/>
        </p:nvSpPr>
        <p:spPr>
          <a:xfrm>
            <a:off x="438623" y="526917"/>
            <a:ext cx="8287554" cy="523220"/>
          </a:xfrm>
          <a:prstGeom prst="rect">
            <a:avLst/>
          </a:prstGeom>
          <a:noFill/>
        </p:spPr>
        <p:txBody>
          <a:bodyPr wrap="square" rtlCol="0">
            <a:spAutoFit/>
          </a:bodyPr>
          <a:lstStyle/>
          <a:p>
            <a:pPr algn="ctr"/>
            <a:r>
              <a:rPr lang="en-US" sz="1400" b="1" dirty="0">
                <a:solidFill>
                  <a:srgbClr val="233A74"/>
                </a:solidFill>
                <a:latin typeface="+mj-lt"/>
              </a:rPr>
              <a:t>Which type(s) of LGBTQ events have you attended in the past 12 months? </a:t>
            </a:r>
          </a:p>
          <a:p>
            <a:pPr algn="ctr"/>
            <a:r>
              <a:rPr lang="en-US" sz="1400" b="1" dirty="0">
                <a:solidFill>
                  <a:srgbClr val="233A74"/>
                </a:solidFill>
                <a:latin typeface="+mj-lt"/>
              </a:rPr>
              <a:t>Please mark all that apply.</a:t>
            </a:r>
          </a:p>
        </p:txBody>
      </p:sp>
      <p:sp>
        <p:nvSpPr>
          <p:cNvPr id="20" name="TextBox 19">
            <a:extLst>
              <a:ext uri="{FF2B5EF4-FFF2-40B4-BE49-F238E27FC236}">
                <a16:creationId xmlns:a16="http://schemas.microsoft.com/office/drawing/2014/main" xmlns="" id="{C7EB1F9F-D18F-4E26-97A4-18E5F8AF97BF}"/>
              </a:ext>
            </a:extLst>
          </p:cNvPr>
          <p:cNvSpPr txBox="1"/>
          <p:nvPr/>
        </p:nvSpPr>
        <p:spPr>
          <a:xfrm>
            <a:off x="374649" y="4794793"/>
            <a:ext cx="5399133" cy="230832"/>
          </a:xfrm>
          <a:prstGeom prst="rect">
            <a:avLst/>
          </a:prstGeom>
          <a:noFill/>
        </p:spPr>
        <p:txBody>
          <a:bodyPr wrap="square" rtlCol="0">
            <a:spAutoFit/>
          </a:bodyPr>
          <a:lstStyle/>
          <a:p>
            <a:r>
              <a:rPr lang="en-US" sz="900" dirty="0"/>
              <a:t>Base: All LGBTQ n=11,639</a:t>
            </a:r>
          </a:p>
        </p:txBody>
      </p:sp>
      <p:sp>
        <p:nvSpPr>
          <p:cNvPr id="17" name="TextBox 16">
            <a:extLst>
              <a:ext uri="{FF2B5EF4-FFF2-40B4-BE49-F238E27FC236}">
                <a16:creationId xmlns:a16="http://schemas.microsoft.com/office/drawing/2014/main" xmlns="" id="{569A0635-A3D0-4466-9E2A-06D7AE38B573}"/>
              </a:ext>
            </a:extLst>
          </p:cNvPr>
          <p:cNvSpPr txBox="1"/>
          <p:nvPr/>
        </p:nvSpPr>
        <p:spPr>
          <a:xfrm>
            <a:off x="4376608" y="1515011"/>
            <a:ext cx="1362993" cy="261610"/>
          </a:xfrm>
          <a:prstGeom prst="rect">
            <a:avLst/>
          </a:prstGeom>
          <a:noFill/>
        </p:spPr>
        <p:txBody>
          <a:bodyPr wrap="square" rtlCol="0">
            <a:spAutoFit/>
          </a:bodyPr>
          <a:lstStyle/>
          <a:p>
            <a:r>
              <a:rPr lang="en-US" sz="1050" b="1" dirty="0">
                <a:solidFill>
                  <a:schemeClr val="bg1"/>
                </a:solidFill>
              </a:rPr>
              <a:t>Among All LGBTQ</a:t>
            </a:r>
          </a:p>
        </p:txBody>
      </p:sp>
      <p:sp>
        <p:nvSpPr>
          <p:cNvPr id="18" name="TextBox 17">
            <a:extLst>
              <a:ext uri="{FF2B5EF4-FFF2-40B4-BE49-F238E27FC236}">
                <a16:creationId xmlns:a16="http://schemas.microsoft.com/office/drawing/2014/main" xmlns="" id="{224CE5B6-E525-4F20-9F88-B86713C63A8C}"/>
              </a:ext>
            </a:extLst>
          </p:cNvPr>
          <p:cNvSpPr txBox="1"/>
          <p:nvPr/>
        </p:nvSpPr>
        <p:spPr>
          <a:xfrm>
            <a:off x="4376608" y="1842396"/>
            <a:ext cx="1933472" cy="261610"/>
          </a:xfrm>
          <a:prstGeom prst="rect">
            <a:avLst/>
          </a:prstGeom>
          <a:noFill/>
        </p:spPr>
        <p:txBody>
          <a:bodyPr wrap="square" rtlCol="0">
            <a:spAutoFit/>
          </a:bodyPr>
          <a:lstStyle/>
          <a:p>
            <a:r>
              <a:rPr lang="en-US" sz="1050" b="1" dirty="0">
                <a:solidFill>
                  <a:schemeClr val="bg1"/>
                </a:solidFill>
              </a:rPr>
              <a:t>Among Gender-Expansive</a:t>
            </a:r>
          </a:p>
        </p:txBody>
      </p:sp>
      <p:sp>
        <p:nvSpPr>
          <p:cNvPr id="22" name="TextBox 21">
            <a:extLst>
              <a:ext uri="{FF2B5EF4-FFF2-40B4-BE49-F238E27FC236}">
                <a16:creationId xmlns:a16="http://schemas.microsoft.com/office/drawing/2014/main" xmlns="" id="{68F61F7B-8724-418A-909D-B4856508EDAB}"/>
              </a:ext>
            </a:extLst>
          </p:cNvPr>
          <p:cNvSpPr txBox="1"/>
          <p:nvPr/>
        </p:nvSpPr>
        <p:spPr>
          <a:xfrm>
            <a:off x="6569482" y="3728569"/>
            <a:ext cx="1365453" cy="276999"/>
          </a:xfrm>
          <a:prstGeom prst="rect">
            <a:avLst/>
          </a:prstGeom>
          <a:noFill/>
        </p:spPr>
        <p:txBody>
          <a:bodyPr wrap="square" rtlCol="0">
            <a:spAutoFit/>
          </a:bodyPr>
          <a:lstStyle/>
          <a:p>
            <a:r>
              <a:rPr lang="en-US" sz="1200" dirty="0">
                <a:solidFill>
                  <a:srgbClr val="6955A1"/>
                </a:solidFill>
              </a:rPr>
              <a:t>Among AA/Black</a:t>
            </a:r>
          </a:p>
        </p:txBody>
      </p:sp>
      <p:sp>
        <p:nvSpPr>
          <p:cNvPr id="23" name="TextBox 22">
            <a:extLst>
              <a:ext uri="{FF2B5EF4-FFF2-40B4-BE49-F238E27FC236}">
                <a16:creationId xmlns:a16="http://schemas.microsoft.com/office/drawing/2014/main" xmlns="" id="{D6F8E6A9-D717-4347-9B50-D5090CD6B66C}"/>
              </a:ext>
            </a:extLst>
          </p:cNvPr>
          <p:cNvSpPr txBox="1"/>
          <p:nvPr/>
        </p:nvSpPr>
        <p:spPr>
          <a:xfrm>
            <a:off x="6093304" y="4043908"/>
            <a:ext cx="2223886" cy="276999"/>
          </a:xfrm>
          <a:prstGeom prst="rect">
            <a:avLst/>
          </a:prstGeom>
          <a:noFill/>
        </p:spPr>
        <p:txBody>
          <a:bodyPr wrap="square" rtlCol="0">
            <a:spAutoFit/>
          </a:bodyPr>
          <a:lstStyle/>
          <a:p>
            <a:r>
              <a:rPr lang="en-US" sz="1200" dirty="0">
                <a:solidFill>
                  <a:srgbClr val="6955A1"/>
                </a:solidFill>
              </a:rPr>
              <a:t>Among Asian/Pacific Islander</a:t>
            </a:r>
          </a:p>
        </p:txBody>
      </p:sp>
      <p:sp>
        <p:nvSpPr>
          <p:cNvPr id="25" name="TextBox 24">
            <a:extLst>
              <a:ext uri="{FF2B5EF4-FFF2-40B4-BE49-F238E27FC236}">
                <a16:creationId xmlns:a16="http://schemas.microsoft.com/office/drawing/2014/main" xmlns="" id="{61EEF079-2E76-473C-9F10-3088C4A20596}"/>
              </a:ext>
            </a:extLst>
          </p:cNvPr>
          <p:cNvSpPr txBox="1"/>
          <p:nvPr/>
        </p:nvSpPr>
        <p:spPr>
          <a:xfrm>
            <a:off x="4376608" y="1211407"/>
            <a:ext cx="1362993" cy="261610"/>
          </a:xfrm>
          <a:prstGeom prst="rect">
            <a:avLst/>
          </a:prstGeom>
          <a:noFill/>
        </p:spPr>
        <p:txBody>
          <a:bodyPr wrap="square" rtlCol="0">
            <a:spAutoFit/>
          </a:bodyPr>
          <a:lstStyle/>
          <a:p>
            <a:r>
              <a:rPr lang="en-US" sz="1050" b="1" dirty="0">
                <a:solidFill>
                  <a:schemeClr val="bg1"/>
                </a:solidFill>
              </a:rPr>
              <a:t>Among All LGBTQ</a:t>
            </a:r>
          </a:p>
        </p:txBody>
      </p:sp>
      <p:sp>
        <p:nvSpPr>
          <p:cNvPr id="26" name="TextBox 25">
            <a:extLst>
              <a:ext uri="{FF2B5EF4-FFF2-40B4-BE49-F238E27FC236}">
                <a16:creationId xmlns:a16="http://schemas.microsoft.com/office/drawing/2014/main" xmlns="" id="{DA1D0811-B0DF-4C15-8B20-D718B96F0366}"/>
              </a:ext>
            </a:extLst>
          </p:cNvPr>
          <p:cNvSpPr txBox="1"/>
          <p:nvPr/>
        </p:nvSpPr>
        <p:spPr>
          <a:xfrm>
            <a:off x="5471465" y="2773880"/>
            <a:ext cx="1943314" cy="276999"/>
          </a:xfrm>
          <a:prstGeom prst="rect">
            <a:avLst/>
          </a:prstGeom>
          <a:noFill/>
        </p:spPr>
        <p:txBody>
          <a:bodyPr wrap="square" rtlCol="0">
            <a:spAutoFit/>
          </a:bodyPr>
          <a:lstStyle/>
          <a:p>
            <a:r>
              <a:rPr lang="en-US" sz="1200" dirty="0">
                <a:solidFill>
                  <a:schemeClr val="accent4">
                    <a:lumMod val="75000"/>
                  </a:schemeClr>
                </a:solidFill>
              </a:rPr>
              <a:t>Among Gay/Bi Men</a:t>
            </a:r>
          </a:p>
        </p:txBody>
      </p:sp>
      <p:sp>
        <p:nvSpPr>
          <p:cNvPr id="27" name="TextBox 26">
            <a:extLst>
              <a:ext uri="{FF2B5EF4-FFF2-40B4-BE49-F238E27FC236}">
                <a16:creationId xmlns:a16="http://schemas.microsoft.com/office/drawing/2014/main" xmlns="" id="{C457C898-4D80-4334-A283-509D4DA6E2EE}"/>
              </a:ext>
            </a:extLst>
          </p:cNvPr>
          <p:cNvSpPr txBox="1"/>
          <p:nvPr/>
        </p:nvSpPr>
        <p:spPr>
          <a:xfrm>
            <a:off x="5380333" y="3083960"/>
            <a:ext cx="1943314" cy="276999"/>
          </a:xfrm>
          <a:prstGeom prst="rect">
            <a:avLst/>
          </a:prstGeom>
          <a:noFill/>
        </p:spPr>
        <p:txBody>
          <a:bodyPr wrap="square" rtlCol="0">
            <a:spAutoFit/>
          </a:bodyPr>
          <a:lstStyle/>
          <a:p>
            <a:r>
              <a:rPr lang="en-US" sz="1200" dirty="0">
                <a:solidFill>
                  <a:schemeClr val="accent4">
                    <a:lumMod val="75000"/>
                  </a:schemeClr>
                </a:solidFill>
              </a:rPr>
              <a:t>Among Gay/Bi Men</a:t>
            </a:r>
          </a:p>
        </p:txBody>
      </p:sp>
      <p:sp>
        <p:nvSpPr>
          <p:cNvPr id="28" name="TextBox 27">
            <a:extLst>
              <a:ext uri="{FF2B5EF4-FFF2-40B4-BE49-F238E27FC236}">
                <a16:creationId xmlns:a16="http://schemas.microsoft.com/office/drawing/2014/main" xmlns="" id="{B343BEE5-5E15-4769-959A-00DFB0907022}"/>
              </a:ext>
            </a:extLst>
          </p:cNvPr>
          <p:cNvSpPr txBox="1"/>
          <p:nvPr/>
        </p:nvSpPr>
        <p:spPr>
          <a:xfrm>
            <a:off x="5082947" y="3410551"/>
            <a:ext cx="2704476" cy="276999"/>
          </a:xfrm>
          <a:prstGeom prst="rect">
            <a:avLst/>
          </a:prstGeom>
          <a:noFill/>
        </p:spPr>
        <p:txBody>
          <a:bodyPr wrap="square" rtlCol="0">
            <a:spAutoFit/>
          </a:bodyPr>
          <a:lstStyle/>
          <a:p>
            <a:r>
              <a:rPr lang="en-US" sz="1200" dirty="0">
                <a:solidFill>
                  <a:schemeClr val="accent5">
                    <a:lumMod val="75000"/>
                  </a:schemeClr>
                </a:solidFill>
              </a:rPr>
              <a:t>Among Bisexual/Pansexual Participants</a:t>
            </a:r>
          </a:p>
        </p:txBody>
      </p:sp>
      <p:sp>
        <p:nvSpPr>
          <p:cNvPr id="29" name="TextBox 28">
            <a:extLst>
              <a:ext uri="{FF2B5EF4-FFF2-40B4-BE49-F238E27FC236}">
                <a16:creationId xmlns:a16="http://schemas.microsoft.com/office/drawing/2014/main" xmlns="" id="{6F5F2CCF-E272-439A-9F3A-C815B215E83B}"/>
              </a:ext>
            </a:extLst>
          </p:cNvPr>
          <p:cNvSpPr txBox="1"/>
          <p:nvPr/>
        </p:nvSpPr>
        <p:spPr>
          <a:xfrm>
            <a:off x="5723932" y="4352155"/>
            <a:ext cx="1943314" cy="276999"/>
          </a:xfrm>
          <a:prstGeom prst="rect">
            <a:avLst/>
          </a:prstGeom>
          <a:noFill/>
        </p:spPr>
        <p:txBody>
          <a:bodyPr wrap="square" rtlCol="0">
            <a:spAutoFit/>
          </a:bodyPr>
          <a:lstStyle/>
          <a:p>
            <a:r>
              <a:rPr lang="en-US" sz="1200" dirty="0">
                <a:solidFill>
                  <a:srgbClr val="6955A1"/>
                </a:solidFill>
              </a:rPr>
              <a:t>Among Latino/Latina/Latinx</a:t>
            </a:r>
          </a:p>
        </p:txBody>
      </p:sp>
      <p:sp>
        <p:nvSpPr>
          <p:cNvPr id="21" name="TextBox 20">
            <a:extLst>
              <a:ext uri="{FF2B5EF4-FFF2-40B4-BE49-F238E27FC236}">
                <a16:creationId xmlns:a16="http://schemas.microsoft.com/office/drawing/2014/main" xmlns="" id="{3A8DC219-10AD-4B6C-BA2D-0EA01F2328FD}"/>
              </a:ext>
            </a:extLst>
          </p:cNvPr>
          <p:cNvSpPr txBox="1"/>
          <p:nvPr/>
        </p:nvSpPr>
        <p:spPr>
          <a:xfrm>
            <a:off x="4376608" y="2142891"/>
            <a:ext cx="1933472" cy="261610"/>
          </a:xfrm>
          <a:prstGeom prst="rect">
            <a:avLst/>
          </a:prstGeom>
          <a:noFill/>
        </p:spPr>
        <p:txBody>
          <a:bodyPr wrap="square" rtlCol="0">
            <a:spAutoFit/>
          </a:bodyPr>
          <a:lstStyle/>
          <a:p>
            <a:r>
              <a:rPr lang="en-US" sz="1050" b="1" dirty="0"/>
              <a:t>Among Lesbian/Bi Women</a:t>
            </a:r>
          </a:p>
        </p:txBody>
      </p:sp>
      <p:sp>
        <p:nvSpPr>
          <p:cNvPr id="24" name="TextBox 23">
            <a:extLst>
              <a:ext uri="{FF2B5EF4-FFF2-40B4-BE49-F238E27FC236}">
                <a16:creationId xmlns:a16="http://schemas.microsoft.com/office/drawing/2014/main" xmlns="" id="{C09BF41C-BCCA-4470-B4C5-CBC42A94C5EA}"/>
              </a:ext>
            </a:extLst>
          </p:cNvPr>
          <p:cNvSpPr txBox="1"/>
          <p:nvPr/>
        </p:nvSpPr>
        <p:spPr>
          <a:xfrm>
            <a:off x="4376608" y="2466299"/>
            <a:ext cx="1933472" cy="261610"/>
          </a:xfrm>
          <a:prstGeom prst="rect">
            <a:avLst/>
          </a:prstGeom>
          <a:noFill/>
        </p:spPr>
        <p:txBody>
          <a:bodyPr wrap="square" rtlCol="0">
            <a:spAutoFit/>
          </a:bodyPr>
          <a:lstStyle/>
          <a:p>
            <a:r>
              <a:rPr lang="en-US" sz="1050" b="1" dirty="0"/>
              <a:t>Among Lesbian/Bi Women</a:t>
            </a:r>
          </a:p>
        </p:txBody>
      </p:sp>
    </p:spTree>
    <p:extLst>
      <p:ext uri="{BB962C8B-B14F-4D97-AF65-F5344CB8AC3E}">
        <p14:creationId xmlns:p14="http://schemas.microsoft.com/office/powerpoint/2010/main" val="41940423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xmlns="" id="{33C2C96C-AA1F-464F-B275-EC32F0E95C0A}"/>
              </a:ext>
            </a:extLst>
          </p:cNvPr>
          <p:cNvSpPr txBox="1">
            <a:spLocks/>
          </p:cNvSpPr>
          <p:nvPr/>
        </p:nvSpPr>
        <p:spPr>
          <a:xfrm>
            <a:off x="8631716" y="4723362"/>
            <a:ext cx="456842" cy="262199"/>
          </a:xfrm>
          <a:prstGeom prst="rect">
            <a:avLst/>
          </a:prstGeom>
        </p:spPr>
        <p:txBody>
          <a:bodyPr/>
          <a:lstStyle>
            <a:defPPr>
              <a:defRPr lang="en-US"/>
            </a:defPPr>
            <a:lvl1pPr marL="0" algn="l" defTabSz="914400" rtl="0" eaLnBrk="1" latinLnBrk="0" hangingPunct="1">
              <a:defRPr sz="1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31D1D2E-F6BA-4B28-9179-634641B93D11}" type="slidenum">
              <a:rPr lang="en-US" sz="1400" smtClean="0">
                <a:solidFill>
                  <a:schemeClr val="tx2"/>
                </a:solidFill>
              </a:rPr>
              <a:pPr algn="ctr"/>
              <a:t>55</a:t>
            </a:fld>
            <a:endParaRPr lang="en-US" sz="1600" dirty="0">
              <a:solidFill>
                <a:schemeClr val="tx2"/>
              </a:solidFill>
            </a:endParaRPr>
          </a:p>
        </p:txBody>
      </p:sp>
      <p:sp>
        <p:nvSpPr>
          <p:cNvPr id="12" name="Rectangle 1"/>
          <p:cNvSpPr>
            <a:spLocks/>
          </p:cNvSpPr>
          <p:nvPr/>
        </p:nvSpPr>
        <p:spPr bwMode="auto">
          <a:xfrm>
            <a:off x="609600" y="361950"/>
            <a:ext cx="77089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Bold" charset="0"/>
                <a:ea typeface="ＭＳ Ｐゴシック" charset="0"/>
                <a:cs typeface="Calibri Bold" charset="0"/>
                <a:sym typeface="Calibri Bold" charset="0"/>
              </a:rPr>
              <a:t>Outreach: Specific to Destination, Budget and Goals</a:t>
            </a:r>
          </a:p>
        </p:txBody>
      </p:sp>
      <p:sp>
        <p:nvSpPr>
          <p:cNvPr id="13" name="Freeform 5"/>
          <p:cNvSpPr>
            <a:spLocks/>
          </p:cNvSpPr>
          <p:nvPr/>
        </p:nvSpPr>
        <p:spPr bwMode="auto">
          <a:xfrm>
            <a:off x="1733550" y="1809751"/>
            <a:ext cx="1390650" cy="2819400"/>
          </a:xfrm>
          <a:custGeom>
            <a:avLst/>
            <a:gdLst>
              <a:gd name="T0" fmla="*/ 0 w 21600"/>
              <a:gd name="T1" fmla="*/ 0 h 21600"/>
              <a:gd name="T2" fmla="*/ 19598 w 21600"/>
              <a:gd name="T3" fmla="*/ 3995 h 21600"/>
              <a:gd name="T4" fmla="*/ 0 w 21600"/>
              <a:gd name="T5" fmla="*/ 2441 h 21600"/>
              <a:gd name="T6" fmla="*/ 19598 w 21600"/>
              <a:gd name="T7" fmla="*/ 3995 h 21600"/>
              <a:gd name="T8" fmla="*/ 0 w 21600"/>
              <a:gd name="T9" fmla="*/ 4734 h 21600"/>
              <a:gd name="T10" fmla="*/ 19598 w 21600"/>
              <a:gd name="T11" fmla="*/ 3995 h 21600"/>
              <a:gd name="T12" fmla="*/ 0 w 21600"/>
              <a:gd name="T13" fmla="*/ 7027 h 21600"/>
              <a:gd name="T14" fmla="*/ 19598 w 21600"/>
              <a:gd name="T15" fmla="*/ 3995 h 21600"/>
              <a:gd name="T16" fmla="*/ 0 w 21600"/>
              <a:gd name="T17" fmla="*/ 9764 h 21600"/>
              <a:gd name="T18" fmla="*/ 17385 w 21600"/>
              <a:gd name="T19" fmla="*/ 10689 h 21600"/>
              <a:gd name="T20" fmla="*/ 0 w 21600"/>
              <a:gd name="T21" fmla="*/ 12095 h 21600"/>
              <a:gd name="T22" fmla="*/ 17385 w 21600"/>
              <a:gd name="T23" fmla="*/ 10615 h 21600"/>
              <a:gd name="T24" fmla="*/ 0 w 21600"/>
              <a:gd name="T25" fmla="*/ 14258 h 21600"/>
              <a:gd name="T26" fmla="*/ 17175 w 21600"/>
              <a:gd name="T27" fmla="*/ 10615 h 21600"/>
              <a:gd name="T28" fmla="*/ 0 w 21600"/>
              <a:gd name="T29" fmla="*/ 16792 h 21600"/>
              <a:gd name="T30" fmla="*/ 21495 w 21600"/>
              <a:gd name="T31" fmla="*/ 17698 h 21600"/>
              <a:gd name="T32" fmla="*/ 0 w 21600"/>
              <a:gd name="T33" fmla="*/ 19159 h 21600"/>
              <a:gd name="T34" fmla="*/ 21600 w 21600"/>
              <a:gd name="T35" fmla="*/ 17698 h 21600"/>
              <a:gd name="T36" fmla="*/ 0 w 21600"/>
              <a:gd name="T37" fmla="*/ 21600 h 21600"/>
              <a:gd name="T38" fmla="*/ 21495 w 21600"/>
              <a:gd name="T39" fmla="*/ 17698 h 21600"/>
              <a:gd name="T40" fmla="*/ 0 w 21600"/>
              <a:gd name="T41" fmla="*/ 14258 h 21600"/>
              <a:gd name="T42" fmla="*/ 21495 w 21600"/>
              <a:gd name="T43" fmla="*/ 17698 h 21600"/>
              <a:gd name="T44" fmla="*/ 0 w 21600"/>
              <a:gd name="T45" fmla="*/ 12132 h 21600"/>
              <a:gd name="T46" fmla="*/ 21495 w 21600"/>
              <a:gd name="T47" fmla="*/ 17698 h 21600"/>
              <a:gd name="T48" fmla="*/ 0 w 21600"/>
              <a:gd name="T49" fmla="*/ 9764 h 21600"/>
              <a:gd name="T50" fmla="*/ 19598 w 21600"/>
              <a:gd name="T51" fmla="*/ 3995 h 21600"/>
              <a:gd name="T52" fmla="*/ 0 w 21600"/>
              <a:gd name="T53" fmla="*/ 12095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1600" h="21600">
                <a:moveTo>
                  <a:pt x="0" y="0"/>
                </a:moveTo>
                <a:lnTo>
                  <a:pt x="19598" y="3995"/>
                </a:lnTo>
                <a:lnTo>
                  <a:pt x="0" y="2441"/>
                </a:lnTo>
                <a:lnTo>
                  <a:pt x="19598" y="3995"/>
                </a:lnTo>
                <a:lnTo>
                  <a:pt x="0" y="4734"/>
                </a:lnTo>
                <a:lnTo>
                  <a:pt x="19598" y="3995"/>
                </a:lnTo>
                <a:lnTo>
                  <a:pt x="0" y="7027"/>
                </a:lnTo>
                <a:lnTo>
                  <a:pt x="19598" y="3995"/>
                </a:lnTo>
                <a:lnTo>
                  <a:pt x="0" y="9764"/>
                </a:lnTo>
                <a:lnTo>
                  <a:pt x="17385" y="10689"/>
                </a:lnTo>
                <a:lnTo>
                  <a:pt x="0" y="12095"/>
                </a:lnTo>
                <a:lnTo>
                  <a:pt x="17385" y="10615"/>
                </a:lnTo>
                <a:lnTo>
                  <a:pt x="0" y="14258"/>
                </a:lnTo>
                <a:lnTo>
                  <a:pt x="17175" y="10615"/>
                </a:lnTo>
                <a:lnTo>
                  <a:pt x="0" y="16792"/>
                </a:lnTo>
                <a:lnTo>
                  <a:pt x="21495" y="17698"/>
                </a:lnTo>
                <a:lnTo>
                  <a:pt x="0" y="19159"/>
                </a:lnTo>
                <a:lnTo>
                  <a:pt x="21600" y="17698"/>
                </a:lnTo>
                <a:lnTo>
                  <a:pt x="0" y="21600"/>
                </a:lnTo>
                <a:lnTo>
                  <a:pt x="21495" y="17698"/>
                </a:lnTo>
                <a:lnTo>
                  <a:pt x="0" y="14258"/>
                </a:lnTo>
                <a:lnTo>
                  <a:pt x="21495" y="17698"/>
                </a:lnTo>
                <a:lnTo>
                  <a:pt x="0" y="12132"/>
                </a:lnTo>
                <a:lnTo>
                  <a:pt x="21495" y="17698"/>
                </a:lnTo>
                <a:lnTo>
                  <a:pt x="0" y="9764"/>
                </a:lnTo>
                <a:lnTo>
                  <a:pt x="19598" y="3995"/>
                </a:lnTo>
                <a:lnTo>
                  <a:pt x="0" y="12095"/>
                </a:lnTo>
              </a:path>
            </a:pathLst>
          </a:custGeom>
          <a:noFill/>
          <a:ln w="25400" cap="flat">
            <a:solidFill>
              <a:srgbClr val="800080"/>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6"/>
          <p:cNvSpPr>
            <a:spLocks/>
          </p:cNvSpPr>
          <p:nvPr/>
        </p:nvSpPr>
        <p:spPr bwMode="auto">
          <a:xfrm>
            <a:off x="4953000" y="1809750"/>
            <a:ext cx="1524000" cy="2362200"/>
          </a:xfrm>
          <a:custGeom>
            <a:avLst/>
            <a:gdLst>
              <a:gd name="T0" fmla="*/ 20250 w 21600"/>
              <a:gd name="T1" fmla="*/ 0 h 21600"/>
              <a:gd name="T2" fmla="*/ 3240 w 21600"/>
              <a:gd name="T3" fmla="*/ 3445 h 21600"/>
              <a:gd name="T4" fmla="*/ 20452 w 21600"/>
              <a:gd name="T5" fmla="*/ 2812 h 21600"/>
              <a:gd name="T6" fmla="*/ 2835 w 21600"/>
              <a:gd name="T7" fmla="*/ 3445 h 21600"/>
              <a:gd name="T8" fmla="*/ 20790 w 21600"/>
              <a:gd name="T9" fmla="*/ 5512 h 21600"/>
              <a:gd name="T10" fmla="*/ 2835 w 21600"/>
              <a:gd name="T11" fmla="*/ 3445 h 21600"/>
              <a:gd name="T12" fmla="*/ 20520 w 21600"/>
              <a:gd name="T13" fmla="*/ 8119 h 21600"/>
              <a:gd name="T14" fmla="*/ 2835 w 21600"/>
              <a:gd name="T15" fmla="*/ 3445 h 21600"/>
              <a:gd name="T16" fmla="*/ 20520 w 21600"/>
              <a:gd name="T17" fmla="*/ 10874 h 21600"/>
              <a:gd name="T18" fmla="*/ 2835 w 21600"/>
              <a:gd name="T19" fmla="*/ 3445 h 21600"/>
              <a:gd name="T20" fmla="*/ 20655 w 21600"/>
              <a:gd name="T21" fmla="*/ 13444 h 21600"/>
              <a:gd name="T22" fmla="*/ 810 w 21600"/>
              <a:gd name="T23" fmla="*/ 10874 h 21600"/>
              <a:gd name="T24" fmla="*/ 21330 w 21600"/>
              <a:gd name="T25" fmla="*/ 13481 h 21600"/>
              <a:gd name="T26" fmla="*/ 4590 w 21600"/>
              <a:gd name="T27" fmla="*/ 17801 h 21600"/>
              <a:gd name="T28" fmla="*/ 21600 w 21600"/>
              <a:gd name="T29" fmla="*/ 13481 h 21600"/>
              <a:gd name="T30" fmla="*/ 270 w 21600"/>
              <a:gd name="T31" fmla="*/ 10874 h 21600"/>
              <a:gd name="T32" fmla="*/ 20520 w 21600"/>
              <a:gd name="T33" fmla="*/ 10726 h 21600"/>
              <a:gd name="T34" fmla="*/ 0 w 21600"/>
              <a:gd name="T35" fmla="*/ 10800 h 21600"/>
              <a:gd name="T36" fmla="*/ 20790 w 21600"/>
              <a:gd name="T37" fmla="*/ 7970 h 21600"/>
              <a:gd name="T38" fmla="*/ 810 w 21600"/>
              <a:gd name="T39" fmla="*/ 10800 h 21600"/>
              <a:gd name="T40" fmla="*/ 20790 w 21600"/>
              <a:gd name="T41" fmla="*/ 5512 h 21600"/>
              <a:gd name="T42" fmla="*/ 540 w 21600"/>
              <a:gd name="T43" fmla="*/ 10874 h 21600"/>
              <a:gd name="T44" fmla="*/ 20452 w 21600"/>
              <a:gd name="T45" fmla="*/ 2774 h 21600"/>
              <a:gd name="T46" fmla="*/ 540 w 21600"/>
              <a:gd name="T47" fmla="*/ 10651 h 21600"/>
              <a:gd name="T48" fmla="*/ 21060 w 21600"/>
              <a:gd name="T49" fmla="*/ 13481 h 21600"/>
              <a:gd name="T50" fmla="*/ 4455 w 21600"/>
              <a:gd name="T51" fmla="*/ 17801 h 21600"/>
              <a:gd name="T52" fmla="*/ 20790 w 21600"/>
              <a:gd name="T53" fmla="*/ 16237 h 21600"/>
              <a:gd name="T54" fmla="*/ 4455 w 21600"/>
              <a:gd name="T55" fmla="*/ 17801 h 21600"/>
              <a:gd name="T56" fmla="*/ 20790 w 21600"/>
              <a:gd name="T57" fmla="*/ 18993 h 21600"/>
              <a:gd name="T58" fmla="*/ 4455 w 21600"/>
              <a:gd name="T59" fmla="*/ 17801 h 21600"/>
              <a:gd name="T60" fmla="*/ 20520 w 21600"/>
              <a:gd name="T61" fmla="*/ 21600 h 21600"/>
              <a:gd name="T62" fmla="*/ 4455 w 21600"/>
              <a:gd name="T63" fmla="*/ 17801 h 21600"/>
              <a:gd name="T64" fmla="*/ 19980 w 21600"/>
              <a:gd name="T65" fmla="*/ 10874 h 21600"/>
              <a:gd name="T66" fmla="*/ 4455 w 21600"/>
              <a:gd name="T67" fmla="*/ 17801 h 21600"/>
              <a:gd name="T68" fmla="*/ 20520 w 21600"/>
              <a:gd name="T69" fmla="*/ 804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600" h="21600">
                <a:moveTo>
                  <a:pt x="20250" y="0"/>
                </a:moveTo>
                <a:lnTo>
                  <a:pt x="3240" y="3445"/>
                </a:lnTo>
                <a:lnTo>
                  <a:pt x="20452" y="2812"/>
                </a:lnTo>
                <a:lnTo>
                  <a:pt x="2835" y="3445"/>
                </a:lnTo>
                <a:lnTo>
                  <a:pt x="20790" y="5512"/>
                </a:lnTo>
                <a:lnTo>
                  <a:pt x="2835" y="3445"/>
                </a:lnTo>
                <a:lnTo>
                  <a:pt x="20520" y="8119"/>
                </a:lnTo>
                <a:lnTo>
                  <a:pt x="2835" y="3445"/>
                </a:lnTo>
                <a:lnTo>
                  <a:pt x="20520" y="10874"/>
                </a:lnTo>
                <a:lnTo>
                  <a:pt x="2835" y="3445"/>
                </a:lnTo>
                <a:lnTo>
                  <a:pt x="20655" y="13444"/>
                </a:lnTo>
                <a:lnTo>
                  <a:pt x="810" y="10874"/>
                </a:lnTo>
                <a:lnTo>
                  <a:pt x="21330" y="13481"/>
                </a:lnTo>
                <a:lnTo>
                  <a:pt x="4590" y="17801"/>
                </a:lnTo>
                <a:lnTo>
                  <a:pt x="21600" y="13481"/>
                </a:lnTo>
                <a:lnTo>
                  <a:pt x="270" y="10874"/>
                </a:lnTo>
                <a:lnTo>
                  <a:pt x="20520" y="10726"/>
                </a:lnTo>
                <a:lnTo>
                  <a:pt x="0" y="10800"/>
                </a:lnTo>
                <a:lnTo>
                  <a:pt x="20790" y="7970"/>
                </a:lnTo>
                <a:lnTo>
                  <a:pt x="810" y="10800"/>
                </a:lnTo>
                <a:lnTo>
                  <a:pt x="20790" y="5512"/>
                </a:lnTo>
                <a:lnTo>
                  <a:pt x="540" y="10874"/>
                </a:lnTo>
                <a:lnTo>
                  <a:pt x="20452" y="2774"/>
                </a:lnTo>
                <a:lnTo>
                  <a:pt x="540" y="10651"/>
                </a:lnTo>
                <a:lnTo>
                  <a:pt x="21060" y="13481"/>
                </a:lnTo>
                <a:lnTo>
                  <a:pt x="4455" y="17801"/>
                </a:lnTo>
                <a:lnTo>
                  <a:pt x="20790" y="16237"/>
                </a:lnTo>
                <a:lnTo>
                  <a:pt x="4455" y="17801"/>
                </a:lnTo>
                <a:lnTo>
                  <a:pt x="20790" y="18993"/>
                </a:lnTo>
                <a:lnTo>
                  <a:pt x="4455" y="17801"/>
                </a:lnTo>
                <a:lnTo>
                  <a:pt x="20520" y="21600"/>
                </a:lnTo>
                <a:lnTo>
                  <a:pt x="4455" y="17801"/>
                </a:lnTo>
                <a:lnTo>
                  <a:pt x="19980" y="10874"/>
                </a:lnTo>
                <a:lnTo>
                  <a:pt x="4455" y="17801"/>
                </a:lnTo>
                <a:lnTo>
                  <a:pt x="20520" y="8044"/>
                </a:lnTo>
              </a:path>
            </a:pathLst>
          </a:custGeom>
          <a:noFill/>
          <a:ln w="25400" cap="flat">
            <a:solidFill>
              <a:srgbClr val="800080"/>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Rectangle 7"/>
          <p:cNvSpPr>
            <a:spLocks/>
          </p:cNvSpPr>
          <p:nvPr/>
        </p:nvSpPr>
        <p:spPr bwMode="auto">
          <a:xfrm>
            <a:off x="939800" y="1160123"/>
            <a:ext cx="13716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Bold" charset="0"/>
                <a:ea typeface="ＭＳ Ｐゴシック" charset="0"/>
                <a:cs typeface="Calibri Bold" charset="0"/>
                <a:sym typeface="Calibri Bold" charset="0"/>
              </a:rPr>
              <a:t>MARKETS</a:t>
            </a:r>
          </a:p>
        </p:txBody>
      </p:sp>
      <p:sp>
        <p:nvSpPr>
          <p:cNvPr id="16" name="Oval 9"/>
          <p:cNvSpPr>
            <a:spLocks/>
          </p:cNvSpPr>
          <p:nvPr/>
        </p:nvSpPr>
        <p:spPr bwMode="auto">
          <a:xfrm>
            <a:off x="927100" y="1109839"/>
            <a:ext cx="1460500" cy="457200"/>
          </a:xfrm>
          <a:prstGeom prst="ellipse">
            <a:avLst/>
          </a:prstGeom>
          <a:noFill/>
          <a:ln w="28575" cap="flat">
            <a:solidFill>
              <a:srgbClr val="80008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Rectangle 8"/>
          <p:cNvSpPr>
            <a:spLocks/>
          </p:cNvSpPr>
          <p:nvPr/>
        </p:nvSpPr>
        <p:spPr bwMode="auto">
          <a:xfrm>
            <a:off x="6528318" y="1205089"/>
            <a:ext cx="1803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Bold" charset="0"/>
                <a:ea typeface="ＭＳ Ｐゴシック" charset="0"/>
                <a:cs typeface="Calibri Bold" charset="0"/>
                <a:sym typeface="Calibri Bold" charset="0"/>
              </a:rPr>
              <a:t>COMMUNICATIONS</a:t>
            </a:r>
          </a:p>
        </p:txBody>
      </p:sp>
      <p:sp>
        <p:nvSpPr>
          <p:cNvPr id="18" name="Oval 10"/>
          <p:cNvSpPr>
            <a:spLocks/>
          </p:cNvSpPr>
          <p:nvPr/>
        </p:nvSpPr>
        <p:spPr bwMode="auto">
          <a:xfrm>
            <a:off x="6362700" y="1109839"/>
            <a:ext cx="2095500" cy="546100"/>
          </a:xfrm>
          <a:prstGeom prst="ellipse">
            <a:avLst/>
          </a:prstGeom>
          <a:noFill/>
          <a:ln w="28575" cap="flat">
            <a:solidFill>
              <a:srgbClr val="80008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Rectangle 7"/>
          <p:cNvSpPr>
            <a:spLocks/>
          </p:cNvSpPr>
          <p:nvPr/>
        </p:nvSpPr>
        <p:spPr bwMode="auto">
          <a:xfrm>
            <a:off x="3184878" y="1174234"/>
            <a:ext cx="1752600" cy="330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Bold" charset="0"/>
                <a:ea typeface="ＭＳ Ｐゴシック" charset="0"/>
                <a:cs typeface="Calibri Bold" charset="0"/>
                <a:sym typeface="Calibri Bold" charset="0"/>
              </a:rPr>
              <a:t>OPPORTUNITIES</a:t>
            </a:r>
          </a:p>
        </p:txBody>
      </p:sp>
      <p:sp>
        <p:nvSpPr>
          <p:cNvPr id="20" name="Oval 9"/>
          <p:cNvSpPr>
            <a:spLocks/>
          </p:cNvSpPr>
          <p:nvPr/>
        </p:nvSpPr>
        <p:spPr bwMode="auto">
          <a:xfrm>
            <a:off x="3200400" y="1123950"/>
            <a:ext cx="1765300" cy="457200"/>
          </a:xfrm>
          <a:prstGeom prst="ellipse">
            <a:avLst/>
          </a:prstGeom>
          <a:noFill/>
          <a:ln w="28575" cap="flat">
            <a:solidFill>
              <a:srgbClr val="80008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Rectangle 20"/>
          <p:cNvSpPr/>
          <p:nvPr/>
        </p:nvSpPr>
        <p:spPr>
          <a:xfrm>
            <a:off x="381000" y="1809750"/>
            <a:ext cx="1129536" cy="2743315"/>
          </a:xfrm>
          <a:prstGeom prst="rect">
            <a:avLst/>
          </a:prstGeom>
        </p:spPr>
        <p:txBody>
          <a:bodyPr wrap="none">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Bold" charset="0"/>
                <a:ea typeface="ＭＳ Ｐゴシック" charset="0"/>
                <a:cs typeface="Calibri Bold" charset="0"/>
                <a:sym typeface="Calibri Bold" charset="0"/>
              </a:rPr>
              <a:t>L, G, B or T</a:t>
            </a:r>
          </a:p>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Bold" charset="0"/>
                <a:ea typeface="ＭＳ Ｐゴシック" charset="0"/>
                <a:cs typeface="Calibri Bold" charset="0"/>
                <a:sym typeface="Calibri Bold" charset="0"/>
              </a:rPr>
              <a:t>Older </a:t>
            </a:r>
          </a:p>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Bold" charset="0"/>
                <a:ea typeface="ＭＳ Ｐゴシック" charset="0"/>
                <a:cs typeface="Calibri Bold" charset="0"/>
                <a:sym typeface="Calibri Bold" charset="0"/>
              </a:rPr>
              <a:t>Younger </a:t>
            </a:r>
          </a:p>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Bold" charset="0"/>
                <a:ea typeface="ＭＳ Ｐゴシック" charset="0"/>
                <a:cs typeface="Calibri Bold" charset="0"/>
                <a:sym typeface="Calibri Bold" charset="0"/>
              </a:rPr>
              <a:t>Ethnic </a:t>
            </a:r>
          </a:p>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Bold" charset="0"/>
                <a:ea typeface="ＭＳ Ｐゴシック" charset="0"/>
                <a:cs typeface="Calibri Bold" charset="0"/>
                <a:sym typeface="Calibri Bold" charset="0"/>
              </a:rPr>
              <a:t>West Coast </a:t>
            </a:r>
          </a:p>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Bold" charset="0"/>
                <a:ea typeface="ＭＳ Ｐゴシック" charset="0"/>
                <a:cs typeface="Calibri Bold" charset="0"/>
                <a:sym typeface="Calibri Bold" charset="0"/>
              </a:rPr>
              <a:t>East Coast </a:t>
            </a:r>
          </a:p>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Bold" charset="0"/>
                <a:ea typeface="ＭＳ Ｐゴシック" charset="0"/>
                <a:cs typeface="Calibri Bold" charset="0"/>
                <a:sym typeface="Calibri Bold" charset="0"/>
              </a:rPr>
              <a:t>Single </a:t>
            </a:r>
          </a:p>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Bold" charset="0"/>
                <a:ea typeface="ＭＳ Ｐゴシック" charset="0"/>
                <a:cs typeface="Calibri Bold" charset="0"/>
                <a:sym typeface="Calibri Bold" charset="0"/>
              </a:rPr>
              <a:t>Couples </a:t>
            </a:r>
          </a:p>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Bold" charset="0"/>
                <a:ea typeface="ＭＳ Ｐゴシック" charset="0"/>
                <a:cs typeface="Calibri Bold" charset="0"/>
                <a:sym typeface="Calibri Bold" charset="0"/>
              </a:rPr>
              <a:t>Families </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Rectangle 21"/>
          <p:cNvSpPr/>
          <p:nvPr/>
        </p:nvSpPr>
        <p:spPr>
          <a:xfrm>
            <a:off x="3067538" y="2061792"/>
            <a:ext cx="1898506" cy="1856919"/>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FF"/>
                </a:solidFill>
                <a:effectLst/>
                <a:uLnTx/>
                <a:uFillTx/>
                <a:latin typeface="Calibri Bold" charset="0"/>
                <a:ea typeface="ＭＳ Ｐゴシック" charset="0"/>
                <a:cs typeface="Calibri Bold" charset="0"/>
                <a:sym typeface="Calibri Bold" charset="0"/>
              </a:rPr>
              <a:t>Lesiure</a:t>
            </a:r>
            <a:r>
              <a:rPr kumimoji="0" lang="en-US" sz="1600" b="0" i="0" u="none" strike="noStrike" kern="1200" cap="none" spc="0" normalizeH="0" baseline="0" noProof="0" dirty="0">
                <a:ln>
                  <a:noFill/>
                </a:ln>
                <a:solidFill>
                  <a:srgbClr val="0000FF"/>
                </a:solidFill>
                <a:effectLst/>
                <a:uLnTx/>
                <a:uFillTx/>
                <a:latin typeface="Calibri Bold" charset="0"/>
                <a:ea typeface="ＭＳ Ｐゴシック" charset="0"/>
                <a:cs typeface="Calibri Bold" charset="0"/>
                <a:sym typeface="Calibri Bold" charset="0"/>
              </a:rPr>
              <a:t> Travel</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953735"/>
                </a:solidFill>
                <a:effectLst/>
                <a:uLnTx/>
                <a:uFillTx/>
                <a:latin typeface="Calibri Bold" charset="0"/>
                <a:ea typeface="ＭＳ Ｐゴシック" charset="0"/>
                <a:cs typeface="Calibri Bold" charset="0"/>
                <a:sym typeface="Calibri Bold" charset="0"/>
              </a:rPr>
              <a:t>Business Travel</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953735"/>
                </a:solidFill>
                <a:effectLst/>
                <a:uLnTx/>
                <a:uFillTx/>
                <a:latin typeface="Calibri Bold" charset="0"/>
                <a:ea typeface="ＭＳ Ｐゴシック" charset="0"/>
                <a:cs typeface="Calibri Bold" charset="0"/>
                <a:sym typeface="Calibri Bold" charset="0"/>
              </a:rPr>
              <a:t>Meetings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953735"/>
                </a:solidFill>
                <a:effectLst/>
                <a:uLnTx/>
                <a:uFillTx/>
                <a:latin typeface="Calibri Bold" charset="0"/>
                <a:ea typeface="ＭＳ Ｐゴシック" charset="0"/>
                <a:cs typeface="Calibri Bold" charset="0"/>
                <a:sym typeface="Calibri Bold" charset="0"/>
              </a:rPr>
              <a:t>Conferences</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366FF"/>
                </a:solidFill>
                <a:effectLst/>
                <a:uLnTx/>
                <a:uFillTx/>
                <a:latin typeface="Calibri Bold" charset="0"/>
                <a:ea typeface="ＭＳ Ｐゴシック" charset="0"/>
                <a:cs typeface="Calibri Bold" charset="0"/>
                <a:sym typeface="Calibri Bold" charset="0"/>
              </a:rPr>
              <a:t>LGBTQ Events</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366FF"/>
                </a:solidFill>
                <a:effectLst/>
                <a:uLnTx/>
                <a:uFillTx/>
                <a:latin typeface="Calibri Bold" charset="0"/>
                <a:ea typeface="ＭＳ Ｐゴシック" charset="0"/>
                <a:cs typeface="Calibri Bold" charset="0"/>
                <a:sym typeface="Calibri Bold" charset="0"/>
              </a:rPr>
              <a:t>General Events</a:t>
            </a:r>
          </a:p>
        </p:txBody>
      </p:sp>
      <p:sp>
        <p:nvSpPr>
          <p:cNvPr id="23" name="Rectangle 22"/>
          <p:cNvSpPr/>
          <p:nvPr/>
        </p:nvSpPr>
        <p:spPr>
          <a:xfrm>
            <a:off x="6705600" y="1657350"/>
            <a:ext cx="2286000" cy="2731838"/>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Bold" charset="0"/>
                <a:ea typeface="ＭＳ Ｐゴシック" charset="0"/>
                <a:cs typeface="Calibri Bold" charset="0"/>
                <a:sym typeface="Calibri Bold" charset="0"/>
              </a:rPr>
              <a:t>Print </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Bold" charset="0"/>
                <a:ea typeface="ＭＳ Ｐゴシック" charset="0"/>
                <a:cs typeface="Calibri Bold" charset="0"/>
                <a:sym typeface="Calibri Bold" charset="0"/>
              </a:rPr>
              <a:t>Internet </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Bold" charset="0"/>
                <a:ea typeface="ＭＳ Ｐゴシック" charset="0"/>
                <a:cs typeface="Calibri Bold" charset="0"/>
                <a:sym typeface="Calibri Bold" charset="0"/>
              </a:rPr>
              <a:t>Social media</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Bold" charset="0"/>
                <a:ea typeface="ＭＳ Ｐゴシック" charset="0"/>
                <a:cs typeface="Calibri Bold" charset="0"/>
                <a:sym typeface="Calibri Bold" charset="0"/>
              </a:rPr>
              <a:t>Mobile </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Bold" charset="0"/>
                <a:ea typeface="ＭＳ Ｐゴシック" charset="0"/>
                <a:cs typeface="Calibri Bold" charset="0"/>
                <a:sym typeface="Calibri Bold" charset="0"/>
              </a:rPr>
              <a:t>Influencers</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Bold" charset="0"/>
                <a:ea typeface="ＭＳ Ｐゴシック" charset="0"/>
                <a:cs typeface="Calibri Bold" charset="0"/>
                <a:sym typeface="Calibri Bold" charset="0"/>
              </a:rPr>
              <a:t>Media relations </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Bold" charset="0"/>
                <a:ea typeface="ＭＳ Ｐゴシック" charset="0"/>
                <a:cs typeface="Calibri Bold" charset="0"/>
                <a:sym typeface="Calibri Bold" charset="0"/>
              </a:rPr>
              <a:t>Direct contact </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Bold" charset="0"/>
                <a:ea typeface="ＭＳ Ｐゴシック" charset="0"/>
                <a:cs typeface="Calibri Bold" charset="0"/>
                <a:sym typeface="Calibri Bold" charset="0"/>
              </a:rPr>
              <a:t>TV and Radio </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Bold" charset="0"/>
                <a:ea typeface="ＭＳ Ｐゴシック" charset="0"/>
                <a:cs typeface="Calibri Bold" charset="0"/>
                <a:sym typeface="Calibri Bold" charset="0"/>
              </a:rPr>
              <a:t>Community involvement</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6219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647700" y="666750"/>
            <a:ext cx="8115300"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2" tIns="45716" rIns="91432" bIns="45716">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srgbClr val="1F497D"/>
                  </a:solidFill>
                </a:ln>
                <a:solidFill>
                  <a:srgbClr val="29518C"/>
                </a:solidFill>
                <a:effectLst/>
                <a:uLnTx/>
                <a:uFillTx/>
                <a:latin typeface="Calibri"/>
                <a:ea typeface="ＭＳ Ｐゴシック" charset="0"/>
                <a:cs typeface="Calibri"/>
              </a:rPr>
              <a:t>Identify your LGBTQ tourism assets.</a:t>
            </a:r>
          </a:p>
        </p:txBody>
      </p:sp>
      <p:sp>
        <p:nvSpPr>
          <p:cNvPr id="8" name="Rectangle 2"/>
          <p:cNvSpPr>
            <a:spLocks/>
          </p:cNvSpPr>
          <p:nvPr/>
        </p:nvSpPr>
        <p:spPr bwMode="auto">
          <a:xfrm>
            <a:off x="647700" y="2176462"/>
            <a:ext cx="461010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marL="0" marR="0" lvl="0" indent="0" algn="l" defTabSz="914400" rtl="0" eaLnBrk="1" fontAlgn="auto" latinLnBrk="0" hangingPunct="1">
              <a:lnSpc>
                <a:spcPct val="120000"/>
              </a:lnSpc>
              <a:spcBef>
                <a:spcPts val="0"/>
              </a:spcBef>
              <a:spcAft>
                <a:spcPts val="0"/>
              </a:spcAft>
              <a:buClr>
                <a:srgbClr val="7F007F"/>
              </a:buClr>
              <a:buSzPct val="125000"/>
              <a:buFontTx/>
              <a:buNone/>
              <a:tabLst/>
              <a:defRPr/>
            </a:pPr>
            <a:r>
              <a:rPr kumimoji="0" lang="en-US" sz="1800" b="0" i="0" u="none" strike="noStrike" kern="1200" cap="none" spc="0" normalizeH="0" baseline="0" noProof="0" dirty="0">
                <a:ln>
                  <a:noFill/>
                </a:ln>
                <a:solidFill>
                  <a:srgbClr val="052B75"/>
                </a:solidFill>
                <a:effectLst/>
                <a:uLnTx/>
                <a:uFillTx/>
                <a:latin typeface="Calibri Bold" charset="0"/>
                <a:ea typeface="+mn-ea"/>
                <a:cs typeface="Calibri Bold" charset="0"/>
                <a:sym typeface="Calibri Bold" charset="0"/>
              </a:rPr>
              <a:t>What are your top 10 non-LGBTQ tourism assets that are a good fit for the LGBTQ community?</a:t>
            </a:r>
          </a:p>
          <a:p>
            <a:pPr marL="0" marR="0" lvl="0" indent="0" algn="l" defTabSz="914400" rtl="0" eaLnBrk="1" fontAlgn="auto" latinLnBrk="0" hangingPunct="1">
              <a:lnSpc>
                <a:spcPct val="120000"/>
              </a:lnSpc>
              <a:spcBef>
                <a:spcPts val="0"/>
              </a:spcBef>
              <a:spcAft>
                <a:spcPts val="0"/>
              </a:spcAft>
              <a:buClr>
                <a:srgbClr val="7F007F"/>
              </a:buClr>
              <a:buSzPct val="125000"/>
              <a:buFontTx/>
              <a:buNone/>
              <a:tabLst/>
              <a:defRPr/>
            </a:pPr>
            <a:r>
              <a:rPr kumimoji="0" lang="en-US" sz="1200" b="0" i="0" u="none" strike="noStrike" kern="1200" cap="none" spc="0" normalizeH="0" baseline="0" noProof="0" dirty="0">
                <a:ln>
                  <a:noFill/>
                </a:ln>
                <a:solidFill>
                  <a:srgbClr val="052B75"/>
                </a:solidFill>
                <a:effectLst/>
                <a:uLnTx/>
                <a:uFillTx/>
                <a:latin typeface="Calibri Bold" charset="0"/>
                <a:ea typeface="+mn-ea"/>
                <a:cs typeface="Calibri Bold" charset="0"/>
                <a:sym typeface="Calibri Bold" charset="0"/>
              </a:rPr>
              <a:t>1.</a:t>
            </a:r>
          </a:p>
          <a:p>
            <a:pPr marL="0" marR="0" lvl="0" indent="0" algn="l" defTabSz="914400" rtl="0" eaLnBrk="1" fontAlgn="auto" latinLnBrk="0" hangingPunct="1">
              <a:lnSpc>
                <a:spcPct val="120000"/>
              </a:lnSpc>
              <a:spcBef>
                <a:spcPts val="0"/>
              </a:spcBef>
              <a:spcAft>
                <a:spcPts val="0"/>
              </a:spcAft>
              <a:buClr>
                <a:srgbClr val="7F007F"/>
              </a:buClr>
              <a:buSzPct val="125000"/>
              <a:buFontTx/>
              <a:buNone/>
              <a:tabLst/>
              <a:defRPr/>
            </a:pPr>
            <a:r>
              <a:rPr kumimoji="0" lang="en-US" sz="1200" b="0" i="0" u="none" strike="noStrike" kern="1200" cap="none" spc="0" normalizeH="0" baseline="0" noProof="0" dirty="0">
                <a:ln>
                  <a:noFill/>
                </a:ln>
                <a:solidFill>
                  <a:srgbClr val="052B75"/>
                </a:solidFill>
                <a:effectLst/>
                <a:uLnTx/>
                <a:uFillTx/>
                <a:latin typeface="Calibri Bold" charset="0"/>
                <a:ea typeface="+mn-ea"/>
                <a:cs typeface="Calibri Bold" charset="0"/>
                <a:sym typeface="Calibri Bold" charset="0"/>
              </a:rPr>
              <a:t>2.</a:t>
            </a:r>
          </a:p>
          <a:p>
            <a:pPr marL="0" marR="0" lvl="0" indent="0" algn="l" defTabSz="914400" rtl="0" eaLnBrk="1" fontAlgn="auto" latinLnBrk="0" hangingPunct="1">
              <a:lnSpc>
                <a:spcPct val="120000"/>
              </a:lnSpc>
              <a:spcBef>
                <a:spcPts val="0"/>
              </a:spcBef>
              <a:spcAft>
                <a:spcPts val="0"/>
              </a:spcAft>
              <a:buClr>
                <a:srgbClr val="7F007F"/>
              </a:buClr>
              <a:buSzPct val="125000"/>
              <a:buFontTx/>
              <a:buNone/>
              <a:tabLst/>
              <a:defRPr/>
            </a:pPr>
            <a:r>
              <a:rPr kumimoji="0" lang="en-US" sz="1200" b="0" i="0" u="none" strike="noStrike" kern="1200" cap="none" spc="0" normalizeH="0" baseline="0" noProof="0" dirty="0">
                <a:ln>
                  <a:noFill/>
                </a:ln>
                <a:solidFill>
                  <a:srgbClr val="052B75"/>
                </a:solidFill>
                <a:effectLst/>
                <a:uLnTx/>
                <a:uFillTx/>
                <a:latin typeface="Calibri Bold" charset="0"/>
                <a:ea typeface="+mn-ea"/>
                <a:cs typeface="Calibri Bold" charset="0"/>
                <a:sym typeface="Calibri Bold" charset="0"/>
              </a:rPr>
              <a:t>3.</a:t>
            </a:r>
          </a:p>
          <a:p>
            <a:pPr marL="0" marR="0" lvl="0" indent="0" algn="l" defTabSz="914400" rtl="0" eaLnBrk="1" fontAlgn="auto" latinLnBrk="0" hangingPunct="1">
              <a:lnSpc>
                <a:spcPct val="120000"/>
              </a:lnSpc>
              <a:spcBef>
                <a:spcPts val="0"/>
              </a:spcBef>
              <a:spcAft>
                <a:spcPts val="0"/>
              </a:spcAft>
              <a:buClr>
                <a:srgbClr val="7F007F"/>
              </a:buClr>
              <a:buSzPct val="125000"/>
              <a:buFontTx/>
              <a:buNone/>
              <a:tabLst/>
              <a:defRPr/>
            </a:pPr>
            <a:r>
              <a:rPr kumimoji="0" lang="en-US" sz="1200" b="0" i="0" u="none" strike="noStrike" kern="1200" cap="none" spc="0" normalizeH="0" baseline="0" noProof="0" dirty="0">
                <a:ln>
                  <a:noFill/>
                </a:ln>
                <a:solidFill>
                  <a:srgbClr val="052B75"/>
                </a:solidFill>
                <a:effectLst/>
                <a:uLnTx/>
                <a:uFillTx/>
                <a:latin typeface="Calibri Bold" charset="0"/>
                <a:ea typeface="+mn-ea"/>
                <a:cs typeface="Calibri Bold" charset="0"/>
                <a:sym typeface="Calibri Bold" charset="0"/>
              </a:rPr>
              <a:t>4.</a:t>
            </a:r>
          </a:p>
          <a:p>
            <a:pPr marL="0" marR="0" lvl="0" indent="0" algn="l" defTabSz="914400" rtl="0" eaLnBrk="1" fontAlgn="auto" latinLnBrk="0" hangingPunct="1">
              <a:lnSpc>
                <a:spcPct val="120000"/>
              </a:lnSpc>
              <a:spcBef>
                <a:spcPts val="0"/>
              </a:spcBef>
              <a:spcAft>
                <a:spcPts val="0"/>
              </a:spcAft>
              <a:buClr>
                <a:srgbClr val="7F007F"/>
              </a:buClr>
              <a:buSzPct val="125000"/>
              <a:buFontTx/>
              <a:buNone/>
              <a:tabLst/>
              <a:defRPr/>
            </a:pPr>
            <a:r>
              <a:rPr kumimoji="0" lang="en-US" sz="1200" b="0" i="0" u="none" strike="noStrike" kern="1200" cap="none" spc="0" normalizeH="0" baseline="0" noProof="0" dirty="0">
                <a:ln>
                  <a:noFill/>
                </a:ln>
                <a:solidFill>
                  <a:srgbClr val="052B75"/>
                </a:solidFill>
                <a:effectLst/>
                <a:uLnTx/>
                <a:uFillTx/>
                <a:latin typeface="Calibri Bold" charset="0"/>
                <a:ea typeface="+mn-ea"/>
                <a:cs typeface="Calibri Bold" charset="0"/>
                <a:sym typeface="Calibri Bold" charset="0"/>
              </a:rPr>
              <a:t>5.</a:t>
            </a:r>
          </a:p>
          <a:p>
            <a:pPr marL="0" marR="0" lvl="0" indent="0" algn="l" defTabSz="914400" rtl="0" eaLnBrk="1" fontAlgn="auto" latinLnBrk="0" hangingPunct="1">
              <a:lnSpc>
                <a:spcPct val="120000"/>
              </a:lnSpc>
              <a:spcBef>
                <a:spcPts val="0"/>
              </a:spcBef>
              <a:spcAft>
                <a:spcPts val="0"/>
              </a:spcAft>
              <a:buClr>
                <a:srgbClr val="7F007F"/>
              </a:buClr>
              <a:buSzPct val="125000"/>
              <a:buFontTx/>
              <a:buNone/>
              <a:tabLst/>
              <a:defRPr/>
            </a:pPr>
            <a:r>
              <a:rPr kumimoji="0" lang="en-US" sz="1200" b="0" i="0" u="none" strike="noStrike" kern="1200" cap="none" spc="0" normalizeH="0" baseline="0" noProof="0" dirty="0">
                <a:ln>
                  <a:noFill/>
                </a:ln>
                <a:solidFill>
                  <a:srgbClr val="052B75"/>
                </a:solidFill>
                <a:effectLst/>
                <a:uLnTx/>
                <a:uFillTx/>
                <a:latin typeface="Calibri Bold" charset="0"/>
                <a:ea typeface="+mn-ea"/>
                <a:cs typeface="Calibri Bold" charset="0"/>
                <a:sym typeface="Calibri Bold" charset="0"/>
              </a:rPr>
              <a:t>6.</a:t>
            </a:r>
          </a:p>
          <a:p>
            <a:pPr marL="0" marR="0" lvl="0" indent="0" algn="l" defTabSz="914400" rtl="0" eaLnBrk="1" fontAlgn="auto" latinLnBrk="0" hangingPunct="1">
              <a:lnSpc>
                <a:spcPct val="120000"/>
              </a:lnSpc>
              <a:spcBef>
                <a:spcPts val="0"/>
              </a:spcBef>
              <a:spcAft>
                <a:spcPts val="0"/>
              </a:spcAft>
              <a:buClr>
                <a:srgbClr val="7F007F"/>
              </a:buClr>
              <a:buSzPct val="125000"/>
              <a:buFontTx/>
              <a:buNone/>
              <a:tabLst/>
              <a:defRPr/>
            </a:pPr>
            <a:r>
              <a:rPr kumimoji="0" lang="en-US" sz="1200" b="0" i="0" u="none" strike="noStrike" kern="1200" cap="none" spc="0" normalizeH="0" baseline="0" noProof="0" dirty="0">
                <a:ln>
                  <a:noFill/>
                </a:ln>
                <a:solidFill>
                  <a:srgbClr val="052B75"/>
                </a:solidFill>
                <a:effectLst/>
                <a:uLnTx/>
                <a:uFillTx/>
                <a:latin typeface="Calibri Bold" charset="0"/>
                <a:ea typeface="+mn-ea"/>
                <a:cs typeface="Calibri Bold" charset="0"/>
                <a:sym typeface="Calibri Bold" charset="0"/>
              </a:rPr>
              <a:t>7.</a:t>
            </a:r>
          </a:p>
          <a:p>
            <a:pPr marL="0" marR="0" lvl="0" indent="0" algn="l" defTabSz="914400" rtl="0" eaLnBrk="1" fontAlgn="auto" latinLnBrk="0" hangingPunct="1">
              <a:lnSpc>
                <a:spcPct val="120000"/>
              </a:lnSpc>
              <a:spcBef>
                <a:spcPts val="0"/>
              </a:spcBef>
              <a:spcAft>
                <a:spcPts val="0"/>
              </a:spcAft>
              <a:buClr>
                <a:srgbClr val="7F007F"/>
              </a:buClr>
              <a:buSzPct val="125000"/>
              <a:buFontTx/>
              <a:buNone/>
              <a:tabLst/>
              <a:defRPr/>
            </a:pPr>
            <a:r>
              <a:rPr kumimoji="0" lang="en-US" sz="1200" b="0" i="0" u="none" strike="noStrike" kern="1200" cap="none" spc="0" normalizeH="0" baseline="0" noProof="0" dirty="0">
                <a:ln>
                  <a:noFill/>
                </a:ln>
                <a:solidFill>
                  <a:srgbClr val="052B75"/>
                </a:solidFill>
                <a:effectLst/>
                <a:uLnTx/>
                <a:uFillTx/>
                <a:latin typeface="Calibri Bold" charset="0"/>
                <a:ea typeface="+mn-ea"/>
                <a:cs typeface="Calibri Bold" charset="0"/>
                <a:sym typeface="Calibri Bold" charset="0"/>
              </a:rPr>
              <a:t>8.</a:t>
            </a:r>
          </a:p>
          <a:p>
            <a:pPr marL="0" marR="0" lvl="0" indent="0" algn="l" defTabSz="914400" rtl="0" eaLnBrk="1" fontAlgn="auto" latinLnBrk="0" hangingPunct="1">
              <a:lnSpc>
                <a:spcPct val="120000"/>
              </a:lnSpc>
              <a:spcBef>
                <a:spcPts val="0"/>
              </a:spcBef>
              <a:spcAft>
                <a:spcPts val="0"/>
              </a:spcAft>
              <a:buClr>
                <a:srgbClr val="7F007F"/>
              </a:buClr>
              <a:buSzPct val="125000"/>
              <a:buFontTx/>
              <a:buNone/>
              <a:tabLst/>
              <a:defRPr/>
            </a:pPr>
            <a:r>
              <a:rPr kumimoji="0" lang="en-US" sz="1200" b="0" i="0" u="none" strike="noStrike" kern="1200" cap="none" spc="0" normalizeH="0" baseline="0" noProof="0" dirty="0">
                <a:ln>
                  <a:noFill/>
                </a:ln>
                <a:solidFill>
                  <a:srgbClr val="052B75"/>
                </a:solidFill>
                <a:effectLst/>
                <a:uLnTx/>
                <a:uFillTx/>
                <a:latin typeface="Calibri Bold" charset="0"/>
                <a:ea typeface="+mn-ea"/>
                <a:cs typeface="Calibri Bold" charset="0"/>
                <a:sym typeface="Calibri Bold" charset="0"/>
              </a:rPr>
              <a:t>9.</a:t>
            </a:r>
          </a:p>
          <a:p>
            <a:pPr marL="0" marR="0" lvl="0" indent="0" algn="l" defTabSz="914400" rtl="0" eaLnBrk="1" fontAlgn="auto" latinLnBrk="0" hangingPunct="1">
              <a:lnSpc>
                <a:spcPct val="120000"/>
              </a:lnSpc>
              <a:spcBef>
                <a:spcPts val="0"/>
              </a:spcBef>
              <a:spcAft>
                <a:spcPts val="0"/>
              </a:spcAft>
              <a:buClr>
                <a:srgbClr val="7F007F"/>
              </a:buClr>
              <a:buSzPct val="125000"/>
              <a:buFontTx/>
              <a:buNone/>
              <a:tabLst/>
              <a:defRPr/>
            </a:pPr>
            <a:r>
              <a:rPr kumimoji="0" lang="en-US" sz="1200" b="0" i="0" u="none" strike="noStrike" kern="1200" cap="none" spc="0" normalizeH="0" baseline="0" noProof="0" dirty="0">
                <a:ln>
                  <a:noFill/>
                </a:ln>
                <a:solidFill>
                  <a:srgbClr val="052B75"/>
                </a:solidFill>
                <a:effectLst/>
                <a:uLnTx/>
                <a:uFillTx/>
                <a:latin typeface="Calibri Bold" charset="0"/>
                <a:ea typeface="+mn-ea"/>
                <a:cs typeface="Calibri Bold" charset="0"/>
                <a:sym typeface="Calibri Bold" charset="0"/>
              </a:rPr>
              <a:t>10.</a:t>
            </a:r>
          </a:p>
        </p:txBody>
      </p:sp>
      <p:sp>
        <p:nvSpPr>
          <p:cNvPr id="11" name="Rectangle 2"/>
          <p:cNvSpPr>
            <a:spLocks/>
          </p:cNvSpPr>
          <p:nvPr/>
        </p:nvSpPr>
        <p:spPr bwMode="auto">
          <a:xfrm>
            <a:off x="5562600" y="2647950"/>
            <a:ext cx="3200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marL="0" marR="0" lvl="0" indent="0" algn="l" defTabSz="914400" rtl="0" eaLnBrk="1" fontAlgn="auto" latinLnBrk="0" hangingPunct="1">
              <a:lnSpc>
                <a:spcPct val="120000"/>
              </a:lnSpc>
              <a:spcBef>
                <a:spcPts val="0"/>
              </a:spcBef>
              <a:spcAft>
                <a:spcPts val="0"/>
              </a:spcAft>
              <a:buClr>
                <a:srgbClr val="7F007F"/>
              </a:buClr>
              <a:buSzPct val="125000"/>
              <a:buFontTx/>
              <a:buNone/>
              <a:tabLst/>
              <a:defRPr/>
            </a:pPr>
            <a:r>
              <a:rPr kumimoji="0" lang="en-US" sz="1800" b="0" i="0" u="none" strike="noStrike" kern="1200" cap="none" spc="0" normalizeH="0" baseline="0" noProof="0" dirty="0">
                <a:ln>
                  <a:noFill/>
                </a:ln>
                <a:solidFill>
                  <a:srgbClr val="052B75"/>
                </a:solidFill>
                <a:effectLst/>
                <a:uLnTx/>
                <a:uFillTx/>
                <a:latin typeface="Calibri Bold" charset="0"/>
                <a:ea typeface="+mn-ea"/>
                <a:cs typeface="Calibri Bold" charset="0"/>
                <a:sym typeface="Calibri Bold" charset="0"/>
              </a:rPr>
              <a:t>What are your top 10 </a:t>
            </a:r>
          </a:p>
          <a:p>
            <a:pPr marL="0" marR="0" lvl="0" indent="0" algn="l" defTabSz="914400" rtl="0" eaLnBrk="1" fontAlgn="auto" latinLnBrk="0" hangingPunct="1">
              <a:lnSpc>
                <a:spcPct val="120000"/>
              </a:lnSpc>
              <a:spcBef>
                <a:spcPts val="0"/>
              </a:spcBef>
              <a:spcAft>
                <a:spcPts val="0"/>
              </a:spcAft>
              <a:buClr>
                <a:srgbClr val="7F007F"/>
              </a:buClr>
              <a:buSzPct val="125000"/>
              <a:buFontTx/>
              <a:buNone/>
              <a:tabLst/>
              <a:defRPr/>
            </a:pPr>
            <a:r>
              <a:rPr kumimoji="0" lang="en-US" sz="1800" b="0" i="0" u="none" strike="noStrike" kern="1200" cap="none" spc="0" normalizeH="0" baseline="0" noProof="0" dirty="0">
                <a:ln>
                  <a:noFill/>
                </a:ln>
                <a:solidFill>
                  <a:srgbClr val="052B75"/>
                </a:solidFill>
                <a:effectLst/>
                <a:uLnTx/>
                <a:uFillTx/>
                <a:latin typeface="Calibri Bold" charset="0"/>
                <a:ea typeface="+mn-ea"/>
                <a:cs typeface="Calibri Bold" charset="0"/>
                <a:sym typeface="Calibri Bold" charset="0"/>
              </a:rPr>
              <a:t>LGBTQ-specific tourism assets?</a:t>
            </a:r>
          </a:p>
          <a:p>
            <a:pPr marL="0" marR="0" lvl="0" indent="0" algn="l" defTabSz="914400" rtl="0" eaLnBrk="1" fontAlgn="auto" latinLnBrk="0" hangingPunct="1">
              <a:lnSpc>
                <a:spcPct val="120000"/>
              </a:lnSpc>
              <a:spcBef>
                <a:spcPts val="0"/>
              </a:spcBef>
              <a:spcAft>
                <a:spcPts val="0"/>
              </a:spcAft>
              <a:buClr>
                <a:srgbClr val="7F007F"/>
              </a:buClr>
              <a:buSzPct val="125000"/>
              <a:buFontTx/>
              <a:buNone/>
              <a:tabLst/>
              <a:defRPr/>
            </a:pPr>
            <a:r>
              <a:rPr kumimoji="0" lang="en-US" sz="1200" b="0" i="0" u="none" strike="noStrike" kern="1200" cap="none" spc="0" normalizeH="0" baseline="0" noProof="0" dirty="0">
                <a:ln>
                  <a:noFill/>
                </a:ln>
                <a:solidFill>
                  <a:srgbClr val="052B75"/>
                </a:solidFill>
                <a:effectLst/>
                <a:uLnTx/>
                <a:uFillTx/>
                <a:latin typeface="Calibri Bold" charset="0"/>
                <a:ea typeface="+mn-ea"/>
                <a:cs typeface="Calibri Bold" charset="0"/>
                <a:sym typeface="Calibri Bold" charset="0"/>
              </a:rPr>
              <a:t>1.</a:t>
            </a:r>
          </a:p>
          <a:p>
            <a:pPr marL="0" marR="0" lvl="0" indent="0" algn="l" defTabSz="914400" rtl="0" eaLnBrk="1" fontAlgn="auto" latinLnBrk="0" hangingPunct="1">
              <a:lnSpc>
                <a:spcPct val="120000"/>
              </a:lnSpc>
              <a:spcBef>
                <a:spcPts val="0"/>
              </a:spcBef>
              <a:spcAft>
                <a:spcPts val="0"/>
              </a:spcAft>
              <a:buClr>
                <a:srgbClr val="7F007F"/>
              </a:buClr>
              <a:buSzPct val="125000"/>
              <a:buFontTx/>
              <a:buNone/>
              <a:tabLst/>
              <a:defRPr/>
            </a:pPr>
            <a:r>
              <a:rPr kumimoji="0" lang="en-US" sz="1200" b="0" i="0" u="none" strike="noStrike" kern="1200" cap="none" spc="0" normalizeH="0" baseline="0" noProof="0" dirty="0">
                <a:ln>
                  <a:noFill/>
                </a:ln>
                <a:solidFill>
                  <a:srgbClr val="052B75"/>
                </a:solidFill>
                <a:effectLst/>
                <a:uLnTx/>
                <a:uFillTx/>
                <a:latin typeface="Calibri Bold" charset="0"/>
                <a:ea typeface="+mn-ea"/>
                <a:cs typeface="Calibri Bold" charset="0"/>
                <a:sym typeface="Calibri Bold" charset="0"/>
              </a:rPr>
              <a:t>2.</a:t>
            </a:r>
          </a:p>
          <a:p>
            <a:pPr marL="0" marR="0" lvl="0" indent="0" algn="l" defTabSz="914400" rtl="0" eaLnBrk="1" fontAlgn="auto" latinLnBrk="0" hangingPunct="1">
              <a:lnSpc>
                <a:spcPct val="120000"/>
              </a:lnSpc>
              <a:spcBef>
                <a:spcPts val="0"/>
              </a:spcBef>
              <a:spcAft>
                <a:spcPts val="0"/>
              </a:spcAft>
              <a:buClr>
                <a:srgbClr val="7F007F"/>
              </a:buClr>
              <a:buSzPct val="125000"/>
              <a:buFontTx/>
              <a:buNone/>
              <a:tabLst/>
              <a:defRPr/>
            </a:pPr>
            <a:r>
              <a:rPr kumimoji="0" lang="en-US" sz="1200" b="0" i="0" u="none" strike="noStrike" kern="1200" cap="none" spc="0" normalizeH="0" baseline="0" noProof="0" dirty="0">
                <a:ln>
                  <a:noFill/>
                </a:ln>
                <a:solidFill>
                  <a:srgbClr val="052B75"/>
                </a:solidFill>
                <a:effectLst/>
                <a:uLnTx/>
                <a:uFillTx/>
                <a:latin typeface="Calibri Bold" charset="0"/>
                <a:ea typeface="+mn-ea"/>
                <a:cs typeface="Calibri Bold" charset="0"/>
                <a:sym typeface="Calibri Bold" charset="0"/>
              </a:rPr>
              <a:t>3.</a:t>
            </a:r>
          </a:p>
          <a:p>
            <a:pPr marL="0" marR="0" lvl="0" indent="0" algn="l" defTabSz="914400" rtl="0" eaLnBrk="1" fontAlgn="auto" latinLnBrk="0" hangingPunct="1">
              <a:lnSpc>
                <a:spcPct val="120000"/>
              </a:lnSpc>
              <a:spcBef>
                <a:spcPts val="0"/>
              </a:spcBef>
              <a:spcAft>
                <a:spcPts val="0"/>
              </a:spcAft>
              <a:buClr>
                <a:srgbClr val="7F007F"/>
              </a:buClr>
              <a:buSzPct val="125000"/>
              <a:buFontTx/>
              <a:buNone/>
              <a:tabLst/>
              <a:defRPr/>
            </a:pPr>
            <a:r>
              <a:rPr kumimoji="0" lang="en-US" sz="1200" b="0" i="0" u="none" strike="noStrike" kern="1200" cap="none" spc="0" normalizeH="0" baseline="0" noProof="0" dirty="0">
                <a:ln>
                  <a:noFill/>
                </a:ln>
                <a:solidFill>
                  <a:srgbClr val="052B75"/>
                </a:solidFill>
                <a:effectLst/>
                <a:uLnTx/>
                <a:uFillTx/>
                <a:latin typeface="Calibri Bold" charset="0"/>
                <a:ea typeface="+mn-ea"/>
                <a:cs typeface="Calibri Bold" charset="0"/>
                <a:sym typeface="Calibri Bold" charset="0"/>
              </a:rPr>
              <a:t>4.</a:t>
            </a:r>
          </a:p>
          <a:p>
            <a:pPr marL="0" marR="0" lvl="0" indent="0" algn="l" defTabSz="914400" rtl="0" eaLnBrk="1" fontAlgn="auto" latinLnBrk="0" hangingPunct="1">
              <a:lnSpc>
                <a:spcPct val="120000"/>
              </a:lnSpc>
              <a:spcBef>
                <a:spcPts val="0"/>
              </a:spcBef>
              <a:spcAft>
                <a:spcPts val="0"/>
              </a:spcAft>
              <a:buClr>
                <a:srgbClr val="7F007F"/>
              </a:buClr>
              <a:buSzPct val="125000"/>
              <a:buFontTx/>
              <a:buNone/>
              <a:tabLst/>
              <a:defRPr/>
            </a:pPr>
            <a:r>
              <a:rPr kumimoji="0" lang="en-US" sz="1200" b="0" i="0" u="none" strike="noStrike" kern="1200" cap="none" spc="0" normalizeH="0" baseline="0" noProof="0" dirty="0">
                <a:ln>
                  <a:noFill/>
                </a:ln>
                <a:solidFill>
                  <a:srgbClr val="052B75"/>
                </a:solidFill>
                <a:effectLst/>
                <a:uLnTx/>
                <a:uFillTx/>
                <a:latin typeface="Calibri Bold" charset="0"/>
                <a:ea typeface="+mn-ea"/>
                <a:cs typeface="Calibri Bold" charset="0"/>
                <a:sym typeface="Calibri Bold" charset="0"/>
              </a:rPr>
              <a:t>5.</a:t>
            </a:r>
          </a:p>
          <a:p>
            <a:pPr marL="0" marR="0" lvl="0" indent="0" algn="l" defTabSz="914400" rtl="0" eaLnBrk="1" fontAlgn="auto" latinLnBrk="0" hangingPunct="1">
              <a:lnSpc>
                <a:spcPct val="120000"/>
              </a:lnSpc>
              <a:spcBef>
                <a:spcPts val="0"/>
              </a:spcBef>
              <a:spcAft>
                <a:spcPts val="0"/>
              </a:spcAft>
              <a:buClr>
                <a:srgbClr val="7F007F"/>
              </a:buClr>
              <a:buSzPct val="125000"/>
              <a:buFontTx/>
              <a:buNone/>
              <a:tabLst/>
              <a:defRPr/>
            </a:pPr>
            <a:r>
              <a:rPr kumimoji="0" lang="en-US" sz="1200" b="0" i="0" u="none" strike="noStrike" kern="1200" cap="none" spc="0" normalizeH="0" baseline="0" noProof="0" dirty="0">
                <a:ln>
                  <a:noFill/>
                </a:ln>
                <a:solidFill>
                  <a:srgbClr val="052B75"/>
                </a:solidFill>
                <a:effectLst/>
                <a:uLnTx/>
                <a:uFillTx/>
                <a:latin typeface="Calibri Bold" charset="0"/>
                <a:ea typeface="+mn-ea"/>
                <a:cs typeface="Calibri Bold" charset="0"/>
                <a:sym typeface="Calibri Bold" charset="0"/>
              </a:rPr>
              <a:t>6.</a:t>
            </a:r>
          </a:p>
          <a:p>
            <a:pPr marL="0" marR="0" lvl="0" indent="0" algn="l" defTabSz="914400" rtl="0" eaLnBrk="1" fontAlgn="auto" latinLnBrk="0" hangingPunct="1">
              <a:lnSpc>
                <a:spcPct val="120000"/>
              </a:lnSpc>
              <a:spcBef>
                <a:spcPts val="0"/>
              </a:spcBef>
              <a:spcAft>
                <a:spcPts val="0"/>
              </a:spcAft>
              <a:buClr>
                <a:srgbClr val="7F007F"/>
              </a:buClr>
              <a:buSzPct val="125000"/>
              <a:buFontTx/>
              <a:buNone/>
              <a:tabLst/>
              <a:defRPr/>
            </a:pPr>
            <a:r>
              <a:rPr kumimoji="0" lang="en-US" sz="1200" b="0" i="0" u="none" strike="noStrike" kern="1200" cap="none" spc="0" normalizeH="0" baseline="0" noProof="0" dirty="0">
                <a:ln>
                  <a:noFill/>
                </a:ln>
                <a:solidFill>
                  <a:srgbClr val="052B75"/>
                </a:solidFill>
                <a:effectLst/>
                <a:uLnTx/>
                <a:uFillTx/>
                <a:latin typeface="Calibri Bold" charset="0"/>
                <a:ea typeface="+mn-ea"/>
                <a:cs typeface="Calibri Bold" charset="0"/>
                <a:sym typeface="Calibri Bold" charset="0"/>
              </a:rPr>
              <a:t>7.</a:t>
            </a:r>
          </a:p>
          <a:p>
            <a:pPr marL="0" marR="0" lvl="0" indent="0" algn="l" defTabSz="914400" rtl="0" eaLnBrk="1" fontAlgn="auto" latinLnBrk="0" hangingPunct="1">
              <a:lnSpc>
                <a:spcPct val="120000"/>
              </a:lnSpc>
              <a:spcBef>
                <a:spcPts val="0"/>
              </a:spcBef>
              <a:spcAft>
                <a:spcPts val="0"/>
              </a:spcAft>
              <a:buClr>
                <a:srgbClr val="7F007F"/>
              </a:buClr>
              <a:buSzPct val="125000"/>
              <a:buFontTx/>
              <a:buNone/>
              <a:tabLst/>
              <a:defRPr/>
            </a:pPr>
            <a:r>
              <a:rPr kumimoji="0" lang="en-US" sz="1200" b="0" i="0" u="none" strike="noStrike" kern="1200" cap="none" spc="0" normalizeH="0" baseline="0" noProof="0" dirty="0">
                <a:ln>
                  <a:noFill/>
                </a:ln>
                <a:solidFill>
                  <a:srgbClr val="052B75"/>
                </a:solidFill>
                <a:effectLst/>
                <a:uLnTx/>
                <a:uFillTx/>
                <a:latin typeface="Calibri Bold" charset="0"/>
                <a:ea typeface="+mn-ea"/>
                <a:cs typeface="Calibri Bold" charset="0"/>
                <a:sym typeface="Calibri Bold" charset="0"/>
              </a:rPr>
              <a:t>8.</a:t>
            </a:r>
          </a:p>
          <a:p>
            <a:pPr marL="0" marR="0" lvl="0" indent="0" algn="l" defTabSz="914400" rtl="0" eaLnBrk="1" fontAlgn="auto" latinLnBrk="0" hangingPunct="1">
              <a:lnSpc>
                <a:spcPct val="120000"/>
              </a:lnSpc>
              <a:spcBef>
                <a:spcPts val="0"/>
              </a:spcBef>
              <a:spcAft>
                <a:spcPts val="0"/>
              </a:spcAft>
              <a:buClr>
                <a:srgbClr val="7F007F"/>
              </a:buClr>
              <a:buSzPct val="125000"/>
              <a:buFontTx/>
              <a:buNone/>
              <a:tabLst/>
              <a:defRPr/>
            </a:pPr>
            <a:r>
              <a:rPr kumimoji="0" lang="en-US" sz="1200" b="0" i="0" u="none" strike="noStrike" kern="1200" cap="none" spc="0" normalizeH="0" baseline="0" noProof="0" dirty="0">
                <a:ln>
                  <a:noFill/>
                </a:ln>
                <a:solidFill>
                  <a:srgbClr val="052B75"/>
                </a:solidFill>
                <a:effectLst/>
                <a:uLnTx/>
                <a:uFillTx/>
                <a:latin typeface="Calibri Bold" charset="0"/>
                <a:ea typeface="+mn-ea"/>
                <a:cs typeface="Calibri Bold" charset="0"/>
                <a:sym typeface="Calibri Bold" charset="0"/>
              </a:rPr>
              <a:t>9.</a:t>
            </a:r>
          </a:p>
          <a:p>
            <a:pPr marL="0" marR="0" lvl="0" indent="0" algn="l" defTabSz="914400" rtl="0" eaLnBrk="1" fontAlgn="auto" latinLnBrk="0" hangingPunct="1">
              <a:lnSpc>
                <a:spcPct val="120000"/>
              </a:lnSpc>
              <a:spcBef>
                <a:spcPts val="0"/>
              </a:spcBef>
              <a:spcAft>
                <a:spcPts val="0"/>
              </a:spcAft>
              <a:buClr>
                <a:srgbClr val="7F007F"/>
              </a:buClr>
              <a:buSzPct val="125000"/>
              <a:buFontTx/>
              <a:buNone/>
              <a:tabLst/>
              <a:defRPr/>
            </a:pPr>
            <a:r>
              <a:rPr kumimoji="0" lang="en-US" sz="1200" b="0" i="0" u="none" strike="noStrike" kern="1200" cap="none" spc="0" normalizeH="0" baseline="0" noProof="0" dirty="0">
                <a:ln>
                  <a:noFill/>
                </a:ln>
                <a:solidFill>
                  <a:srgbClr val="052B75"/>
                </a:solidFill>
                <a:effectLst/>
                <a:uLnTx/>
                <a:uFillTx/>
                <a:latin typeface="Calibri Bold" charset="0"/>
                <a:ea typeface="+mn-ea"/>
                <a:cs typeface="Calibri Bold" charset="0"/>
                <a:sym typeface="Calibri Bold" charset="0"/>
              </a:rPr>
              <a:t>10.</a:t>
            </a:r>
          </a:p>
          <a:p>
            <a:pPr marL="0" marR="0" lvl="0" indent="0" algn="l" defTabSz="914400" rtl="0" eaLnBrk="1" fontAlgn="auto" latinLnBrk="0" hangingPunct="1">
              <a:lnSpc>
                <a:spcPct val="120000"/>
              </a:lnSpc>
              <a:spcBef>
                <a:spcPts val="0"/>
              </a:spcBef>
              <a:spcAft>
                <a:spcPts val="0"/>
              </a:spcAft>
              <a:buClr>
                <a:srgbClr val="7F007F"/>
              </a:buClr>
              <a:buSzPct val="125000"/>
              <a:buFontTx/>
              <a:buNone/>
              <a:tabLst/>
              <a:defRPr/>
            </a:pPr>
            <a:endParaRPr kumimoji="0" lang="en-US" sz="1800" b="0" i="0" u="none" strike="noStrike" kern="1200" cap="none" spc="0" normalizeH="0" baseline="0" noProof="0" dirty="0">
              <a:ln>
                <a:noFill/>
              </a:ln>
              <a:solidFill>
                <a:srgbClr val="052B75"/>
              </a:solidFill>
              <a:effectLst/>
              <a:uLnTx/>
              <a:uFillTx/>
              <a:latin typeface="Calibri Bold" charset="0"/>
              <a:ea typeface="+mn-ea"/>
              <a:cs typeface="Calibri Bold" charset="0"/>
              <a:sym typeface="Calibri Bold" charset="0"/>
            </a:endParaRPr>
          </a:p>
        </p:txBody>
      </p:sp>
    </p:spTree>
    <p:extLst>
      <p:ext uri="{BB962C8B-B14F-4D97-AF65-F5344CB8AC3E}">
        <p14:creationId xmlns:p14="http://schemas.microsoft.com/office/powerpoint/2010/main" val="1966077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p:cNvSpPr>
          <p:nvPr/>
        </p:nvSpPr>
        <p:spPr bwMode="auto">
          <a:xfrm>
            <a:off x="647699" y="2176462"/>
            <a:ext cx="7646377"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marL="0" marR="0" lvl="0" indent="0" algn="l" defTabSz="914400" rtl="0" eaLnBrk="1" fontAlgn="auto" latinLnBrk="0" hangingPunct="1">
              <a:lnSpc>
                <a:spcPct val="120000"/>
              </a:lnSpc>
              <a:spcBef>
                <a:spcPts val="0"/>
              </a:spcBef>
              <a:spcAft>
                <a:spcPts val="0"/>
              </a:spcAft>
              <a:buClr>
                <a:srgbClr val="7F007F"/>
              </a:buClr>
              <a:buSzPct val="125000"/>
              <a:buFontTx/>
              <a:buNone/>
              <a:tabLst/>
              <a:defRPr/>
            </a:pPr>
            <a:r>
              <a:rPr kumimoji="0" lang="en-US" sz="1800" b="0" i="0" u="none" strike="noStrike" kern="1200" cap="none" spc="0" normalizeH="0" baseline="0" noProof="0" dirty="0">
                <a:ln>
                  <a:noFill/>
                </a:ln>
                <a:solidFill>
                  <a:srgbClr val="052B75"/>
                </a:solidFill>
                <a:effectLst/>
                <a:uLnTx/>
                <a:uFillTx/>
                <a:latin typeface="Calibri Bold" charset="0"/>
                <a:ea typeface="+mn-ea"/>
                <a:cs typeface="Calibri Bold" charset="0"/>
                <a:sym typeface="Calibri Bold" charset="0"/>
              </a:rPr>
              <a:t>Are there potential barriers for LGBTQ travel?</a:t>
            </a:r>
          </a:p>
          <a:p>
            <a:pPr marL="0" marR="0" lvl="0" indent="0" algn="l" defTabSz="914400" rtl="0" eaLnBrk="1" fontAlgn="auto" latinLnBrk="0" hangingPunct="1">
              <a:lnSpc>
                <a:spcPct val="120000"/>
              </a:lnSpc>
              <a:spcBef>
                <a:spcPts val="0"/>
              </a:spcBef>
              <a:spcAft>
                <a:spcPts val="0"/>
              </a:spcAft>
              <a:buClr>
                <a:srgbClr val="7F007F"/>
              </a:buClr>
              <a:buSzPct val="125000"/>
              <a:buFontTx/>
              <a:buNone/>
              <a:tabLst/>
              <a:defRPr/>
            </a:pPr>
            <a:r>
              <a:rPr kumimoji="0" lang="en-US" sz="1200" b="0" i="0" u="none" strike="noStrike" kern="1200" cap="none" spc="0" normalizeH="0" baseline="0" noProof="0" dirty="0">
                <a:ln>
                  <a:noFill/>
                </a:ln>
                <a:solidFill>
                  <a:srgbClr val="052B75"/>
                </a:solidFill>
                <a:effectLst/>
                <a:uLnTx/>
                <a:uFillTx/>
                <a:latin typeface="Calibri Bold" charset="0"/>
                <a:ea typeface="+mn-ea"/>
                <a:cs typeface="Calibri Bold" charset="0"/>
                <a:sym typeface="Calibri Bold" charset="0"/>
              </a:rPr>
              <a:t>1.</a:t>
            </a:r>
          </a:p>
          <a:p>
            <a:pPr marL="0" marR="0" lvl="0" indent="0" algn="l" defTabSz="914400" rtl="0" eaLnBrk="1" fontAlgn="auto" latinLnBrk="0" hangingPunct="1">
              <a:lnSpc>
                <a:spcPct val="120000"/>
              </a:lnSpc>
              <a:spcBef>
                <a:spcPts val="0"/>
              </a:spcBef>
              <a:spcAft>
                <a:spcPts val="0"/>
              </a:spcAft>
              <a:buClr>
                <a:srgbClr val="7F007F"/>
              </a:buClr>
              <a:buSzPct val="125000"/>
              <a:buFontTx/>
              <a:buNone/>
              <a:tabLst/>
              <a:defRPr/>
            </a:pPr>
            <a:r>
              <a:rPr kumimoji="0" lang="en-US" sz="1200" b="0" i="0" u="none" strike="noStrike" kern="1200" cap="none" spc="0" normalizeH="0" baseline="0" noProof="0" dirty="0">
                <a:ln>
                  <a:noFill/>
                </a:ln>
                <a:solidFill>
                  <a:srgbClr val="052B75"/>
                </a:solidFill>
                <a:effectLst/>
                <a:uLnTx/>
                <a:uFillTx/>
                <a:latin typeface="Calibri Bold" charset="0"/>
                <a:ea typeface="+mn-ea"/>
                <a:cs typeface="Calibri Bold" charset="0"/>
                <a:sym typeface="Calibri Bold" charset="0"/>
              </a:rPr>
              <a:t>2.</a:t>
            </a:r>
          </a:p>
          <a:p>
            <a:pPr marL="0" marR="0" lvl="0" indent="0" algn="l" defTabSz="914400" rtl="0" eaLnBrk="1" fontAlgn="auto" latinLnBrk="0" hangingPunct="1">
              <a:lnSpc>
                <a:spcPct val="120000"/>
              </a:lnSpc>
              <a:spcBef>
                <a:spcPts val="0"/>
              </a:spcBef>
              <a:spcAft>
                <a:spcPts val="0"/>
              </a:spcAft>
              <a:buClr>
                <a:srgbClr val="7F007F"/>
              </a:buClr>
              <a:buSzPct val="125000"/>
              <a:buFontTx/>
              <a:buNone/>
              <a:tabLst/>
              <a:defRPr/>
            </a:pPr>
            <a:r>
              <a:rPr kumimoji="0" lang="en-US" sz="1200" b="0" i="0" u="none" strike="noStrike" kern="1200" cap="none" spc="0" normalizeH="0" baseline="0" noProof="0" dirty="0">
                <a:ln>
                  <a:noFill/>
                </a:ln>
                <a:solidFill>
                  <a:srgbClr val="052B75"/>
                </a:solidFill>
                <a:effectLst/>
                <a:uLnTx/>
                <a:uFillTx/>
                <a:latin typeface="Calibri Bold" charset="0"/>
                <a:ea typeface="+mn-ea"/>
                <a:cs typeface="Calibri Bold" charset="0"/>
                <a:sym typeface="Calibri Bold" charset="0"/>
              </a:rPr>
              <a:t>3.</a:t>
            </a:r>
          </a:p>
          <a:p>
            <a:pPr marL="0" marR="0" lvl="0" indent="0" algn="l" defTabSz="914400" rtl="0" eaLnBrk="1" fontAlgn="auto" latinLnBrk="0" hangingPunct="1">
              <a:lnSpc>
                <a:spcPct val="120000"/>
              </a:lnSpc>
              <a:spcBef>
                <a:spcPts val="0"/>
              </a:spcBef>
              <a:spcAft>
                <a:spcPts val="0"/>
              </a:spcAft>
              <a:buClr>
                <a:srgbClr val="7F007F"/>
              </a:buClr>
              <a:buSzPct val="125000"/>
              <a:buFontTx/>
              <a:buNone/>
              <a:tabLst/>
              <a:defRPr/>
            </a:pPr>
            <a:r>
              <a:rPr kumimoji="0" lang="en-US" sz="1200" b="0" i="0" u="none" strike="noStrike" kern="1200" cap="none" spc="0" normalizeH="0" baseline="0" noProof="0" dirty="0">
                <a:ln>
                  <a:noFill/>
                </a:ln>
                <a:solidFill>
                  <a:srgbClr val="052B75"/>
                </a:solidFill>
                <a:effectLst/>
                <a:uLnTx/>
                <a:uFillTx/>
                <a:latin typeface="Calibri Bold" charset="0"/>
                <a:ea typeface="+mn-ea"/>
                <a:cs typeface="Calibri Bold" charset="0"/>
                <a:sym typeface="Calibri Bold" charset="0"/>
              </a:rPr>
              <a:t>4.</a:t>
            </a:r>
          </a:p>
          <a:p>
            <a:pPr marL="0" marR="0" lvl="0" indent="0" algn="l" defTabSz="914400" rtl="0" eaLnBrk="1" fontAlgn="auto" latinLnBrk="0" hangingPunct="1">
              <a:lnSpc>
                <a:spcPct val="120000"/>
              </a:lnSpc>
              <a:spcBef>
                <a:spcPts val="0"/>
              </a:spcBef>
              <a:spcAft>
                <a:spcPts val="0"/>
              </a:spcAft>
              <a:buClr>
                <a:srgbClr val="7F007F"/>
              </a:buClr>
              <a:buSzPct val="125000"/>
              <a:buFontTx/>
              <a:buNone/>
              <a:tabLst/>
              <a:defRPr/>
            </a:pPr>
            <a:r>
              <a:rPr kumimoji="0" lang="en-US" sz="1200" b="0" i="0" u="none" strike="noStrike" kern="1200" cap="none" spc="0" normalizeH="0" baseline="0" noProof="0" dirty="0">
                <a:ln>
                  <a:noFill/>
                </a:ln>
                <a:solidFill>
                  <a:srgbClr val="052B75"/>
                </a:solidFill>
                <a:effectLst/>
                <a:uLnTx/>
                <a:uFillTx/>
                <a:latin typeface="Calibri Bold" charset="0"/>
                <a:ea typeface="+mn-ea"/>
                <a:cs typeface="Calibri Bold" charset="0"/>
                <a:sym typeface="Calibri Bold" charset="0"/>
              </a:rPr>
              <a:t>5.</a:t>
            </a:r>
          </a:p>
          <a:p>
            <a:pPr marL="0" marR="0" lvl="0" indent="0" algn="l" defTabSz="914400" rtl="0" eaLnBrk="1" fontAlgn="auto" latinLnBrk="0" hangingPunct="1">
              <a:lnSpc>
                <a:spcPct val="120000"/>
              </a:lnSpc>
              <a:spcBef>
                <a:spcPts val="0"/>
              </a:spcBef>
              <a:spcAft>
                <a:spcPts val="0"/>
              </a:spcAft>
              <a:buClr>
                <a:srgbClr val="7F007F"/>
              </a:buClr>
              <a:buSzPct val="125000"/>
              <a:buFontTx/>
              <a:buNone/>
              <a:tabLst/>
              <a:defRPr/>
            </a:pPr>
            <a:r>
              <a:rPr kumimoji="0" lang="en-US" sz="1200" b="0" i="0" u="none" strike="noStrike" kern="1200" cap="none" spc="0" normalizeH="0" baseline="0" noProof="0" dirty="0">
                <a:ln>
                  <a:noFill/>
                </a:ln>
                <a:solidFill>
                  <a:srgbClr val="052B75"/>
                </a:solidFill>
                <a:effectLst/>
                <a:uLnTx/>
                <a:uFillTx/>
                <a:latin typeface="Calibri Bold" charset="0"/>
                <a:ea typeface="+mn-ea"/>
                <a:cs typeface="Calibri Bold" charset="0"/>
                <a:sym typeface="Calibri Bold" charset="0"/>
              </a:rPr>
              <a:t>6.</a:t>
            </a:r>
          </a:p>
          <a:p>
            <a:pPr marL="0" marR="0" lvl="0" indent="0" algn="l" defTabSz="914400" rtl="0" eaLnBrk="1" fontAlgn="auto" latinLnBrk="0" hangingPunct="1">
              <a:lnSpc>
                <a:spcPct val="120000"/>
              </a:lnSpc>
              <a:spcBef>
                <a:spcPts val="0"/>
              </a:spcBef>
              <a:spcAft>
                <a:spcPts val="0"/>
              </a:spcAft>
              <a:buClr>
                <a:srgbClr val="7F007F"/>
              </a:buClr>
              <a:buSzPct val="125000"/>
              <a:buFontTx/>
              <a:buNone/>
              <a:tabLst/>
              <a:defRPr/>
            </a:pPr>
            <a:r>
              <a:rPr kumimoji="0" lang="en-US" sz="1200" b="0" i="0" u="none" strike="noStrike" kern="1200" cap="none" spc="0" normalizeH="0" baseline="0" noProof="0" dirty="0">
                <a:ln>
                  <a:noFill/>
                </a:ln>
                <a:solidFill>
                  <a:srgbClr val="052B75"/>
                </a:solidFill>
                <a:effectLst/>
                <a:uLnTx/>
                <a:uFillTx/>
                <a:latin typeface="Calibri Bold" charset="0"/>
                <a:ea typeface="+mn-ea"/>
                <a:cs typeface="Calibri Bold" charset="0"/>
                <a:sym typeface="Calibri Bold" charset="0"/>
              </a:rPr>
              <a:t>7.</a:t>
            </a:r>
          </a:p>
          <a:p>
            <a:pPr marL="0" marR="0" lvl="0" indent="0" algn="l" defTabSz="914400" rtl="0" eaLnBrk="1" fontAlgn="auto" latinLnBrk="0" hangingPunct="1">
              <a:lnSpc>
                <a:spcPct val="120000"/>
              </a:lnSpc>
              <a:spcBef>
                <a:spcPts val="0"/>
              </a:spcBef>
              <a:spcAft>
                <a:spcPts val="0"/>
              </a:spcAft>
              <a:buClr>
                <a:srgbClr val="7F007F"/>
              </a:buClr>
              <a:buSzPct val="125000"/>
              <a:buFontTx/>
              <a:buNone/>
              <a:tabLst/>
              <a:defRPr/>
            </a:pPr>
            <a:r>
              <a:rPr kumimoji="0" lang="en-US" sz="1200" b="0" i="0" u="none" strike="noStrike" kern="1200" cap="none" spc="0" normalizeH="0" baseline="0" noProof="0" dirty="0">
                <a:ln>
                  <a:noFill/>
                </a:ln>
                <a:solidFill>
                  <a:srgbClr val="052B75"/>
                </a:solidFill>
                <a:effectLst/>
                <a:uLnTx/>
                <a:uFillTx/>
                <a:latin typeface="Calibri Bold" charset="0"/>
                <a:ea typeface="+mn-ea"/>
                <a:cs typeface="Calibri Bold" charset="0"/>
                <a:sym typeface="Calibri Bold" charset="0"/>
              </a:rPr>
              <a:t>8.</a:t>
            </a:r>
          </a:p>
          <a:p>
            <a:pPr marL="0" marR="0" lvl="0" indent="0" algn="l" defTabSz="914400" rtl="0" eaLnBrk="1" fontAlgn="auto" latinLnBrk="0" hangingPunct="1">
              <a:lnSpc>
                <a:spcPct val="120000"/>
              </a:lnSpc>
              <a:spcBef>
                <a:spcPts val="0"/>
              </a:spcBef>
              <a:spcAft>
                <a:spcPts val="0"/>
              </a:spcAft>
              <a:buClr>
                <a:srgbClr val="7F007F"/>
              </a:buClr>
              <a:buSzPct val="125000"/>
              <a:buFontTx/>
              <a:buNone/>
              <a:tabLst/>
              <a:defRPr/>
            </a:pPr>
            <a:r>
              <a:rPr kumimoji="0" lang="en-US" sz="1200" b="0" i="0" u="none" strike="noStrike" kern="1200" cap="none" spc="0" normalizeH="0" baseline="0" noProof="0" dirty="0">
                <a:ln>
                  <a:noFill/>
                </a:ln>
                <a:solidFill>
                  <a:srgbClr val="052B75"/>
                </a:solidFill>
                <a:effectLst/>
                <a:uLnTx/>
                <a:uFillTx/>
                <a:latin typeface="Calibri Bold" charset="0"/>
                <a:ea typeface="+mn-ea"/>
                <a:cs typeface="Calibri Bold" charset="0"/>
                <a:sym typeface="Calibri Bold" charset="0"/>
              </a:rPr>
              <a:t>9.</a:t>
            </a:r>
          </a:p>
          <a:p>
            <a:pPr marL="0" marR="0" lvl="0" indent="0" algn="l" defTabSz="914400" rtl="0" eaLnBrk="1" fontAlgn="auto" latinLnBrk="0" hangingPunct="1">
              <a:lnSpc>
                <a:spcPct val="120000"/>
              </a:lnSpc>
              <a:spcBef>
                <a:spcPts val="0"/>
              </a:spcBef>
              <a:spcAft>
                <a:spcPts val="0"/>
              </a:spcAft>
              <a:buClr>
                <a:srgbClr val="7F007F"/>
              </a:buClr>
              <a:buSzPct val="125000"/>
              <a:buFontTx/>
              <a:buNone/>
              <a:tabLst/>
              <a:defRPr/>
            </a:pPr>
            <a:r>
              <a:rPr kumimoji="0" lang="en-US" sz="1200" b="0" i="0" u="none" strike="noStrike" kern="1200" cap="none" spc="0" normalizeH="0" baseline="0" noProof="0" dirty="0">
                <a:ln>
                  <a:noFill/>
                </a:ln>
                <a:solidFill>
                  <a:srgbClr val="052B75"/>
                </a:solidFill>
                <a:effectLst/>
                <a:uLnTx/>
                <a:uFillTx/>
                <a:latin typeface="Calibri Bold" charset="0"/>
                <a:ea typeface="+mn-ea"/>
                <a:cs typeface="Calibri Bold" charset="0"/>
                <a:sym typeface="Calibri Bold" charset="0"/>
              </a:rPr>
              <a:t>10.</a:t>
            </a:r>
          </a:p>
        </p:txBody>
      </p:sp>
      <p:sp>
        <p:nvSpPr>
          <p:cNvPr id="5" name="Text Box 4">
            <a:extLst>
              <a:ext uri="{FF2B5EF4-FFF2-40B4-BE49-F238E27FC236}">
                <a16:creationId xmlns:a16="http://schemas.microsoft.com/office/drawing/2014/main" xmlns="" id="{8C8B1DDC-BBE8-7D43-BF9A-C7ADCB61F59D}"/>
              </a:ext>
            </a:extLst>
          </p:cNvPr>
          <p:cNvSpPr txBox="1">
            <a:spLocks noChangeArrowheads="1"/>
          </p:cNvSpPr>
          <p:nvPr/>
        </p:nvSpPr>
        <p:spPr bwMode="auto">
          <a:xfrm>
            <a:off x="647700" y="666750"/>
            <a:ext cx="8115300"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2" tIns="45716" rIns="91432" bIns="45716">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srgbClr val="1F497D"/>
                  </a:solidFill>
                </a:ln>
                <a:solidFill>
                  <a:srgbClr val="29518C"/>
                </a:solidFill>
                <a:effectLst/>
                <a:uLnTx/>
                <a:uFillTx/>
                <a:latin typeface="Calibri"/>
                <a:ea typeface="ＭＳ Ｐゴシック" charset="0"/>
                <a:cs typeface="Calibri"/>
              </a:rPr>
              <a:t>Identify your LGBTQ tourism barriers.</a:t>
            </a:r>
          </a:p>
        </p:txBody>
      </p:sp>
    </p:spTree>
    <p:extLst>
      <p:ext uri="{BB962C8B-B14F-4D97-AF65-F5344CB8AC3E}">
        <p14:creationId xmlns:p14="http://schemas.microsoft.com/office/powerpoint/2010/main" val="2758757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3562350"/>
            <a:ext cx="5562600" cy="646331"/>
          </a:xfrm>
          <a:prstGeom prst="rect">
            <a:avLst/>
          </a:prstGeom>
          <a:noFill/>
        </p:spPr>
        <p:txBody>
          <a:bodyPr wrap="square" rtlCol="0">
            <a:spAutoFit/>
          </a:bodyPr>
          <a:lstStyle/>
          <a:p>
            <a:pPr algn="ctr"/>
            <a:r>
              <a:rPr lang="en-US" sz="3600" b="1" dirty="0" err="1">
                <a:solidFill>
                  <a:srgbClr val="FF0000"/>
                </a:solidFill>
              </a:rPr>
              <a:t>www.IGLTA.org</a:t>
            </a:r>
            <a:endParaRPr lang="en-US" sz="3600" b="1" dirty="0">
              <a:solidFill>
                <a:srgbClr val="FF0000"/>
              </a:solidFill>
            </a:endParaRPr>
          </a:p>
        </p:txBody>
      </p:sp>
      <p:pic>
        <p:nvPicPr>
          <p:cNvPr id="3" name="Picture 2">
            <a:extLst>
              <a:ext uri="{FF2B5EF4-FFF2-40B4-BE49-F238E27FC236}">
                <a16:creationId xmlns:a16="http://schemas.microsoft.com/office/drawing/2014/main" xmlns="" id="{5AE52602-A122-7B4C-9566-E18141270CBE}"/>
              </a:ext>
            </a:extLst>
          </p:cNvPr>
          <p:cNvPicPr>
            <a:picLocks noChangeAspect="1"/>
          </p:cNvPicPr>
          <p:nvPr/>
        </p:nvPicPr>
        <p:blipFill>
          <a:blip r:embed="rId2"/>
          <a:stretch>
            <a:fillRect/>
          </a:stretch>
        </p:blipFill>
        <p:spPr>
          <a:xfrm>
            <a:off x="2373884" y="895350"/>
            <a:ext cx="4472432" cy="2362200"/>
          </a:xfrm>
          <a:prstGeom prst="rect">
            <a:avLst/>
          </a:prstGeom>
        </p:spPr>
      </p:pic>
    </p:spTree>
    <p:extLst>
      <p:ext uri="{BB962C8B-B14F-4D97-AF65-F5344CB8AC3E}">
        <p14:creationId xmlns:p14="http://schemas.microsoft.com/office/powerpoint/2010/main" val="418837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433951"/>
            <a:ext cx="9144000" cy="1384995"/>
          </a:xfrm>
          <a:prstGeom prst="rect">
            <a:avLst/>
          </a:prstGeom>
          <a:noFill/>
        </p:spPr>
        <p:txBody>
          <a:bodyPr wrap="square" rtlCol="0">
            <a:spAutoFit/>
          </a:bodyPr>
          <a:lstStyle/>
          <a:p>
            <a:pPr algn="ctr"/>
            <a:r>
              <a:rPr lang="en-US" sz="4000" b="1" i="1" dirty="0">
                <a:solidFill>
                  <a:srgbClr val="1F497D"/>
                </a:solidFill>
                <a:latin typeface="Calibri"/>
                <a:cs typeface="Calibri"/>
              </a:rPr>
              <a:t>Learn more…  </a:t>
            </a:r>
            <a:r>
              <a:rPr lang="en-US" sz="4000" b="1" dirty="0" err="1">
                <a:solidFill>
                  <a:srgbClr val="1F497D"/>
                </a:solidFill>
                <a:cs typeface="Calibri"/>
              </a:rPr>
              <a:t>www.CMI.</a:t>
            </a:r>
            <a:r>
              <a:rPr lang="en-US" sz="4000" b="1" dirty="0" err="1">
                <a:solidFill>
                  <a:srgbClr val="FF0000"/>
                </a:solidFill>
                <a:cs typeface="Calibri"/>
              </a:rPr>
              <a:t>info</a:t>
            </a:r>
            <a:r>
              <a:rPr lang="en-US" sz="4000" b="1" dirty="0">
                <a:solidFill>
                  <a:srgbClr val="1F497D"/>
                </a:solidFill>
                <a:cs typeface="Calibri"/>
              </a:rPr>
              <a:t> </a:t>
            </a:r>
          </a:p>
          <a:p>
            <a:pPr algn="ctr"/>
            <a:endParaRPr lang="en-US" sz="100" b="1" dirty="0">
              <a:solidFill>
                <a:srgbClr val="1F497D"/>
              </a:solidFill>
              <a:latin typeface="Calibri"/>
              <a:cs typeface="Calibri"/>
            </a:endParaRPr>
          </a:p>
          <a:p>
            <a:pPr algn="ctr"/>
            <a:r>
              <a:rPr lang="en-US" sz="4000" b="1" dirty="0" err="1">
                <a:solidFill>
                  <a:srgbClr val="1F497D"/>
                </a:solidFill>
                <a:latin typeface="Calibri"/>
                <a:cs typeface="Calibri"/>
              </a:rPr>
              <a:t>david</a:t>
            </a:r>
            <a:r>
              <a:rPr lang="en-US" sz="4000" b="1" dirty="0" err="1">
                <a:solidFill>
                  <a:srgbClr val="1F497D"/>
                </a:solidFill>
                <a:cs typeface="Calibri"/>
              </a:rPr>
              <a:t>@CMI.</a:t>
            </a:r>
            <a:r>
              <a:rPr lang="en-US" sz="4000" b="1" dirty="0" err="1">
                <a:solidFill>
                  <a:srgbClr val="FF0000"/>
                </a:solidFill>
                <a:cs typeface="Calibri"/>
              </a:rPr>
              <a:t>info</a:t>
            </a:r>
            <a:r>
              <a:rPr lang="en-US" sz="4000" b="1" dirty="0">
                <a:solidFill>
                  <a:srgbClr val="1F497D"/>
                </a:solidFill>
                <a:latin typeface="Calibri"/>
                <a:cs typeface="Calibri"/>
              </a:rPr>
              <a:t> </a:t>
            </a:r>
            <a:r>
              <a:rPr lang="en-US" sz="3200" b="1" dirty="0">
                <a:solidFill>
                  <a:srgbClr val="1F497D"/>
                </a:solidFill>
                <a:latin typeface="Calibri"/>
                <a:cs typeface="Calibri"/>
              </a:rPr>
              <a:t>  </a:t>
            </a:r>
          </a:p>
        </p:txBody>
      </p:sp>
      <p:sp>
        <p:nvSpPr>
          <p:cNvPr id="10" name="Rectangle 9"/>
          <p:cNvSpPr/>
          <p:nvPr/>
        </p:nvSpPr>
        <p:spPr>
          <a:xfrm>
            <a:off x="4572000" y="2005473"/>
            <a:ext cx="4191000" cy="1446550"/>
          </a:xfrm>
          <a:prstGeom prst="rect">
            <a:avLst/>
          </a:prstGeom>
        </p:spPr>
        <p:txBody>
          <a:bodyPr wrap="square">
            <a:spAutoFit/>
          </a:bodyPr>
          <a:lstStyle/>
          <a:p>
            <a:pPr>
              <a:spcBef>
                <a:spcPts val="300"/>
              </a:spcBef>
            </a:pPr>
            <a:r>
              <a:rPr lang="en-US" b="1" dirty="0">
                <a:solidFill>
                  <a:srgbClr val="1F497D">
                    <a:lumMod val="75000"/>
                  </a:srgbClr>
                </a:solidFill>
                <a:latin typeface="Calibri"/>
                <a:cs typeface="Calibri"/>
              </a:rPr>
              <a:t>David Paisley, Senior Research Director</a:t>
            </a:r>
          </a:p>
          <a:p>
            <a:pPr>
              <a:spcBef>
                <a:spcPts val="300"/>
              </a:spcBef>
            </a:pPr>
            <a:r>
              <a:rPr lang="en-US" b="1" dirty="0">
                <a:solidFill>
                  <a:srgbClr val="1F497D">
                    <a:lumMod val="75000"/>
                  </a:srgbClr>
                </a:solidFill>
                <a:latin typeface="Calibri"/>
                <a:cs typeface="Calibri"/>
              </a:rPr>
              <a:t>Community Marketing &amp; Insights</a:t>
            </a:r>
            <a:r>
              <a:rPr lang="en-US" dirty="0">
                <a:solidFill>
                  <a:srgbClr val="1F497D">
                    <a:lumMod val="75000"/>
                  </a:srgbClr>
                </a:solidFill>
                <a:latin typeface="Calibri"/>
                <a:cs typeface="Calibri"/>
              </a:rPr>
              <a:t> </a:t>
            </a:r>
          </a:p>
          <a:p>
            <a:pPr>
              <a:spcBef>
                <a:spcPts val="300"/>
              </a:spcBef>
            </a:pPr>
            <a:r>
              <a:rPr lang="en-US" sz="1400" b="1" dirty="0">
                <a:solidFill>
                  <a:prstClr val="black"/>
                </a:solidFill>
                <a:latin typeface="Calibri"/>
                <a:cs typeface="Calibri"/>
              </a:rPr>
              <a:t>584 Castro St. #834</a:t>
            </a:r>
          </a:p>
          <a:p>
            <a:pPr>
              <a:spcBef>
                <a:spcPts val="300"/>
              </a:spcBef>
            </a:pPr>
            <a:r>
              <a:rPr lang="en-US" sz="1400" b="1" dirty="0">
                <a:solidFill>
                  <a:prstClr val="black"/>
                </a:solidFill>
                <a:latin typeface="Calibri"/>
                <a:cs typeface="Calibri"/>
              </a:rPr>
              <a:t>San Francisco, CA 94114 </a:t>
            </a:r>
          </a:p>
          <a:p>
            <a:pPr>
              <a:spcBef>
                <a:spcPts val="300"/>
              </a:spcBef>
            </a:pPr>
            <a:r>
              <a:rPr lang="en-US" sz="1400" b="1" dirty="0">
                <a:solidFill>
                  <a:prstClr val="black"/>
                </a:solidFill>
                <a:latin typeface="Calibri"/>
                <a:cs typeface="Calibri"/>
              </a:rPr>
              <a:t>Tel +1 415/437-3800 • Fax +1 415/552-5104 </a:t>
            </a:r>
          </a:p>
        </p:txBody>
      </p:sp>
      <p:pic>
        <p:nvPicPr>
          <p:cNvPr id="11" name="Picture 10" descr="travel-directory-cover-people-lores-transpar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733550"/>
            <a:ext cx="3971335" cy="3048000"/>
          </a:xfrm>
          <a:prstGeom prst="rect">
            <a:avLst/>
          </a:prstGeom>
        </p:spPr>
      </p:pic>
      <p:pic>
        <p:nvPicPr>
          <p:cNvPr id="7" name="Picture 6">
            <a:extLst>
              <a:ext uri="{FF2B5EF4-FFF2-40B4-BE49-F238E27FC236}">
                <a16:creationId xmlns:a16="http://schemas.microsoft.com/office/drawing/2014/main" xmlns="" id="{57F468F5-52D9-0646-9DF1-33D2DB6A2EA6}"/>
              </a:ext>
            </a:extLst>
          </p:cNvPr>
          <p:cNvPicPr>
            <a:picLocks noChangeAspect="1"/>
          </p:cNvPicPr>
          <p:nvPr/>
        </p:nvPicPr>
        <p:blipFill>
          <a:blip r:embed="rId4"/>
          <a:stretch>
            <a:fillRect/>
          </a:stretch>
        </p:blipFill>
        <p:spPr>
          <a:xfrm>
            <a:off x="7924800" y="3638550"/>
            <a:ext cx="838200" cy="465667"/>
          </a:xfrm>
          <a:prstGeom prst="rect">
            <a:avLst/>
          </a:prstGeom>
        </p:spPr>
      </p:pic>
      <p:sp>
        <p:nvSpPr>
          <p:cNvPr id="9" name="TextBox 8">
            <a:extLst>
              <a:ext uri="{FF2B5EF4-FFF2-40B4-BE49-F238E27FC236}">
                <a16:creationId xmlns:a16="http://schemas.microsoft.com/office/drawing/2014/main" xmlns="" id="{A4CCD99E-4105-A24E-AB8C-D42BA029180D}"/>
              </a:ext>
            </a:extLst>
          </p:cNvPr>
          <p:cNvSpPr txBox="1"/>
          <p:nvPr/>
        </p:nvSpPr>
        <p:spPr>
          <a:xfrm>
            <a:off x="7719753" y="4104217"/>
            <a:ext cx="1155469" cy="430887"/>
          </a:xfrm>
          <a:prstGeom prst="rect">
            <a:avLst/>
          </a:prstGeom>
          <a:noFill/>
        </p:spPr>
        <p:txBody>
          <a:bodyPr wrap="square" rtlCol="0">
            <a:spAutoFit/>
          </a:bodyPr>
          <a:lstStyle/>
          <a:p>
            <a:pPr algn="r"/>
            <a:r>
              <a:rPr lang="en-US" sz="1050" i="1" dirty="0">
                <a:solidFill>
                  <a:srgbClr val="233A76"/>
                </a:solidFill>
              </a:rPr>
              <a:t>Proud members since 1993</a:t>
            </a:r>
          </a:p>
        </p:txBody>
      </p:sp>
    </p:spTree>
    <p:extLst>
      <p:ext uri="{BB962C8B-B14F-4D97-AF65-F5344CB8AC3E}">
        <p14:creationId xmlns:p14="http://schemas.microsoft.com/office/powerpoint/2010/main" val="3100339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82965" y="2724150"/>
            <a:ext cx="5445069" cy="1200329"/>
          </a:xfrm>
          <a:prstGeom prst="rect">
            <a:avLst/>
          </a:prstGeom>
          <a:noFill/>
        </p:spPr>
        <p:txBody>
          <a:bodyPr wrap="square" rtlCol="0">
            <a:spAutoFit/>
          </a:bodyPr>
          <a:lstStyle/>
          <a:p>
            <a:pPr algn="ctr"/>
            <a:r>
              <a:rPr lang="en-US" sz="3600" b="1" dirty="0">
                <a:solidFill>
                  <a:srgbClr val="1F497D"/>
                </a:solidFill>
              </a:rPr>
              <a:t>Exploring</a:t>
            </a:r>
          </a:p>
          <a:p>
            <a:pPr algn="ctr"/>
            <a:r>
              <a:rPr lang="en-US" sz="3600" b="1" dirty="0">
                <a:solidFill>
                  <a:srgbClr val="1F497D"/>
                </a:solidFill>
              </a:rPr>
              <a:t>LGBTQ Demographics</a:t>
            </a:r>
          </a:p>
        </p:txBody>
      </p:sp>
      <p:grpSp>
        <p:nvGrpSpPr>
          <p:cNvPr id="10" name="Group 9">
            <a:extLst>
              <a:ext uri="{FF2B5EF4-FFF2-40B4-BE49-F238E27FC236}">
                <a16:creationId xmlns:a16="http://schemas.microsoft.com/office/drawing/2014/main" xmlns="" id="{43D81C35-6AEF-A443-B88B-7C9D608F8272}"/>
              </a:ext>
            </a:extLst>
          </p:cNvPr>
          <p:cNvGrpSpPr/>
          <p:nvPr/>
        </p:nvGrpSpPr>
        <p:grpSpPr>
          <a:xfrm>
            <a:off x="304800" y="590550"/>
            <a:ext cx="2286000" cy="4019550"/>
            <a:chOff x="304800" y="742950"/>
            <a:chExt cx="2286000" cy="4019550"/>
          </a:xfrm>
        </p:grpSpPr>
        <p:pic>
          <p:nvPicPr>
            <p:cNvPr id="7" name="Picture 6">
              <a:extLst>
                <a:ext uri="{FF2B5EF4-FFF2-40B4-BE49-F238E27FC236}">
                  <a16:creationId xmlns:a16="http://schemas.microsoft.com/office/drawing/2014/main" xmlns="" id="{3F3DAE79-3AB9-454B-87B7-123A9A3B090D}"/>
                </a:ext>
              </a:extLst>
            </p:cNvPr>
            <p:cNvPicPr>
              <a:picLocks noChangeAspect="1"/>
            </p:cNvPicPr>
            <p:nvPr/>
          </p:nvPicPr>
          <p:blipFill>
            <a:blip r:embed="rId3"/>
            <a:stretch>
              <a:fillRect/>
            </a:stretch>
          </p:blipFill>
          <p:spPr>
            <a:xfrm>
              <a:off x="304800" y="742950"/>
              <a:ext cx="1939870" cy="4019550"/>
            </a:xfrm>
            <a:prstGeom prst="rect">
              <a:avLst/>
            </a:prstGeom>
          </p:spPr>
        </p:pic>
        <p:cxnSp>
          <p:nvCxnSpPr>
            <p:cNvPr id="9" name="Straight Connector 8">
              <a:extLst>
                <a:ext uri="{FF2B5EF4-FFF2-40B4-BE49-F238E27FC236}">
                  <a16:creationId xmlns:a16="http://schemas.microsoft.com/office/drawing/2014/main" xmlns="" id="{6F742EB6-1F1C-BD47-8D3D-1A90AC30024A}"/>
                </a:ext>
              </a:extLst>
            </p:cNvPr>
            <p:cNvCxnSpPr/>
            <p:nvPr/>
          </p:nvCxnSpPr>
          <p:spPr>
            <a:xfrm>
              <a:off x="2590800" y="742950"/>
              <a:ext cx="0" cy="401955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xmlns="" id="{2EC41EC7-0F4B-054B-BB3C-3A84F951DA43}"/>
              </a:ext>
            </a:extLst>
          </p:cNvPr>
          <p:cNvGrpSpPr/>
          <p:nvPr/>
        </p:nvGrpSpPr>
        <p:grpSpPr>
          <a:xfrm>
            <a:off x="5372100" y="1082866"/>
            <a:ext cx="1066800" cy="1323439"/>
            <a:chOff x="5943600" y="1494613"/>
            <a:chExt cx="1066800" cy="1323439"/>
          </a:xfrm>
        </p:grpSpPr>
        <p:sp>
          <p:nvSpPr>
            <p:cNvPr id="8" name="Oval 7">
              <a:extLst>
                <a:ext uri="{FF2B5EF4-FFF2-40B4-BE49-F238E27FC236}">
                  <a16:creationId xmlns:a16="http://schemas.microsoft.com/office/drawing/2014/main" xmlns="" id="{03FE2AE5-99D1-3547-A20D-351E20680A24}"/>
                </a:ext>
              </a:extLst>
            </p:cNvPr>
            <p:cNvSpPr/>
            <p:nvPr/>
          </p:nvSpPr>
          <p:spPr>
            <a:xfrm>
              <a:off x="5943600" y="1657112"/>
              <a:ext cx="1066800" cy="1066800"/>
            </a:xfrm>
            <a:prstGeom prst="ellipse">
              <a:avLst/>
            </a:prstGeom>
            <a:solidFill>
              <a:schemeClr val="accent2"/>
            </a:solidFill>
            <a:ln w="381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D11712A3-4F40-C34B-B3A6-CEDC58B5236B}"/>
                </a:ext>
              </a:extLst>
            </p:cNvPr>
            <p:cNvSpPr txBox="1"/>
            <p:nvPr/>
          </p:nvSpPr>
          <p:spPr>
            <a:xfrm>
              <a:off x="6019800" y="1494613"/>
              <a:ext cx="914400" cy="1323439"/>
            </a:xfrm>
            <a:prstGeom prst="rect">
              <a:avLst/>
            </a:prstGeom>
            <a:noFill/>
          </p:spPr>
          <p:txBody>
            <a:bodyPr wrap="square" rtlCol="0">
              <a:spAutoFit/>
            </a:bodyPr>
            <a:lstStyle/>
            <a:p>
              <a:pPr algn="ctr"/>
              <a:r>
                <a:rPr lang="en-US" sz="8000" b="1" dirty="0">
                  <a:solidFill>
                    <a:schemeClr val="bg1"/>
                  </a:solidFill>
                  <a:latin typeface="Calibri"/>
                  <a:cs typeface="Calibri"/>
                </a:rPr>
                <a:t>1</a:t>
              </a:r>
            </a:p>
          </p:txBody>
        </p:sp>
      </p:grpSp>
    </p:spTree>
    <p:extLst>
      <p:ext uri="{BB962C8B-B14F-4D97-AF65-F5344CB8AC3E}">
        <p14:creationId xmlns:p14="http://schemas.microsoft.com/office/powerpoint/2010/main" val="315399117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p:cNvSpPr>
          <p:nvPr/>
        </p:nvSpPr>
        <p:spPr bwMode="auto">
          <a:xfrm>
            <a:off x="762000" y="666750"/>
            <a:ext cx="7696201"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defTabSz="914400"/>
            <a:r>
              <a:rPr lang="en-US" sz="1600" dirty="0">
                <a:solidFill>
                  <a:srgbClr val="0D2D71"/>
                </a:solidFill>
                <a:latin typeface="Calibri Bold Italic" charset="0"/>
                <a:cs typeface="Calibri Bold Italic" charset="0"/>
                <a:sym typeface="Calibri Bold Italic" charset="0"/>
              </a:rPr>
              <a:t>You might ask…</a:t>
            </a:r>
          </a:p>
          <a:p>
            <a:pPr defTabSz="914400"/>
            <a:r>
              <a:rPr lang="en-US" sz="1600" dirty="0">
                <a:solidFill>
                  <a:srgbClr val="0D2D71"/>
                </a:solidFill>
                <a:latin typeface="Calibri Bold Italic" charset="0"/>
                <a:cs typeface="Calibri Bold Italic" charset="0"/>
                <a:sym typeface="Calibri Bold Italic" charset="0"/>
              </a:rPr>
              <a:t> </a:t>
            </a:r>
            <a:r>
              <a:rPr lang="en-US" altLang="ja-JP" sz="3200" b="1" i="1" dirty="0">
                <a:solidFill>
                  <a:srgbClr val="0D2D71"/>
                </a:solidFill>
                <a:latin typeface="Calibri Bold Italic" charset="0"/>
                <a:ea typeface="ＭＳ Ｐゴシック"/>
                <a:cs typeface="Calibri Bold Italic" charset="0"/>
                <a:sym typeface="Calibri Bold Italic" charset="0"/>
              </a:rPr>
              <a:t>Why does the LGBTQ community receive so much attention in the travel Industry?</a:t>
            </a:r>
            <a:endParaRPr lang="en-US" sz="3200" b="1" i="1" dirty="0">
              <a:solidFill>
                <a:srgbClr val="0D2D71"/>
              </a:solidFill>
              <a:latin typeface="Calibri Bold Italic" charset="0"/>
              <a:cs typeface="Calibri Bold Italic" charset="0"/>
              <a:sym typeface="Calibri Bold Italic" charset="0"/>
            </a:endParaRPr>
          </a:p>
        </p:txBody>
      </p:sp>
      <p:sp>
        <p:nvSpPr>
          <p:cNvPr id="26627" name="Rectangle 2"/>
          <p:cNvSpPr>
            <a:spLocks/>
          </p:cNvSpPr>
          <p:nvPr/>
        </p:nvSpPr>
        <p:spPr bwMode="auto">
          <a:xfrm>
            <a:off x="759823" y="2343150"/>
            <a:ext cx="807720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marL="381000" indent="-381000" defTabSz="914400">
              <a:buClr>
                <a:srgbClr val="7F007F"/>
              </a:buClr>
              <a:buSzPct val="125000"/>
              <a:buFont typeface="Lucida Grande" charset="0"/>
              <a:buChar char="✓"/>
            </a:pPr>
            <a:r>
              <a:rPr lang="en-US" sz="2000" dirty="0">
                <a:solidFill>
                  <a:srgbClr val="052B75"/>
                </a:solidFill>
                <a:latin typeface="Calibri Bold" charset="0"/>
                <a:cs typeface="Calibri Bold" charset="0"/>
                <a:sym typeface="Calibri Bold" charset="0"/>
              </a:rPr>
              <a:t>Mostly DINK “Dual Income - No Kids”… but that is changing</a:t>
            </a:r>
          </a:p>
          <a:p>
            <a:pPr marL="381000" indent="-381000" defTabSz="914400">
              <a:buClr>
                <a:srgbClr val="7F007F"/>
              </a:buClr>
              <a:buSzPct val="125000"/>
              <a:buFont typeface="Lucida Grande" charset="0"/>
              <a:buChar char="✓"/>
            </a:pPr>
            <a:r>
              <a:rPr lang="en-US" sz="2000" dirty="0">
                <a:solidFill>
                  <a:srgbClr val="052B75"/>
                </a:solidFill>
                <a:latin typeface="Calibri Bold" charset="0"/>
                <a:cs typeface="Calibri Bold" charset="0"/>
                <a:sym typeface="Calibri Bold" charset="0"/>
              </a:rPr>
              <a:t>Perception of greater income / wealth, but that may be a false narrative</a:t>
            </a:r>
          </a:p>
          <a:p>
            <a:pPr marL="381000" indent="-381000" defTabSz="914400">
              <a:buClr>
                <a:srgbClr val="7F007F"/>
              </a:buClr>
              <a:buSzPct val="125000"/>
              <a:buFont typeface="Lucida Grande" charset="0"/>
              <a:buChar char="✓"/>
            </a:pPr>
            <a:r>
              <a:rPr lang="en-US" sz="2000" dirty="0">
                <a:solidFill>
                  <a:srgbClr val="052B75"/>
                </a:solidFill>
                <a:latin typeface="Calibri Bold" charset="0"/>
                <a:cs typeface="Calibri Bold" charset="0"/>
                <a:sym typeface="Calibri Bold" charset="0"/>
              </a:rPr>
              <a:t>Targeted outreach opportunities</a:t>
            </a:r>
          </a:p>
          <a:p>
            <a:pPr marL="381000" indent="-381000" defTabSz="914400">
              <a:buClr>
                <a:srgbClr val="7F007F"/>
              </a:buClr>
              <a:buSzPct val="125000"/>
              <a:buFont typeface="Lucida Grande" charset="0"/>
              <a:buChar char="✓"/>
            </a:pPr>
            <a:r>
              <a:rPr lang="en-US" sz="2000" dirty="0">
                <a:solidFill>
                  <a:srgbClr val="052B75"/>
                </a:solidFill>
                <a:latin typeface="Calibri Bold" charset="0"/>
                <a:cs typeface="Calibri Bold" charset="0"/>
                <a:sym typeface="Calibri Bold" charset="0"/>
              </a:rPr>
              <a:t>Exceptionally brand / destination loyal</a:t>
            </a:r>
          </a:p>
          <a:p>
            <a:pPr marL="381000" indent="-381000" defTabSz="914400">
              <a:buClr>
                <a:srgbClr val="7F007F"/>
              </a:buClr>
              <a:buSzPct val="125000"/>
              <a:buFont typeface="Lucida Grande" charset="0"/>
              <a:buChar char="✓"/>
            </a:pPr>
            <a:r>
              <a:rPr lang="en-US" sz="2000" dirty="0">
                <a:solidFill>
                  <a:srgbClr val="052B75"/>
                </a:solidFill>
                <a:latin typeface="Calibri Bold" charset="0"/>
                <a:cs typeface="Calibri Bold" charset="0"/>
                <a:sym typeface="Calibri Bold" charset="0"/>
              </a:rPr>
              <a:t>Although only 4% to 8% of the adult population, surveys show our travel patterns are greater than the general population.</a:t>
            </a:r>
          </a:p>
          <a:p>
            <a:pPr marL="381000" indent="-381000">
              <a:buClr>
                <a:srgbClr val="7F007F"/>
              </a:buClr>
              <a:buSzPct val="125000"/>
              <a:buFont typeface="Lucida Grande" charset="0"/>
              <a:buChar char="✓"/>
            </a:pPr>
            <a:r>
              <a:rPr lang="en-US" sz="2000" dirty="0">
                <a:solidFill>
                  <a:srgbClr val="052B75"/>
                </a:solidFill>
                <a:latin typeface="Calibri Bold" charset="0"/>
                <a:cs typeface="Calibri Bold" charset="0"/>
                <a:sym typeface="Calibri Bold" charset="0"/>
              </a:rPr>
              <a:t>Travel and geographic migration is part of cultural identity</a:t>
            </a:r>
          </a:p>
          <a:p>
            <a:pPr marL="381000" indent="-381000" defTabSz="914400">
              <a:buClr>
                <a:srgbClr val="7F007F"/>
              </a:buClr>
              <a:buSzPct val="125000"/>
              <a:buFont typeface="Lucida Grande" charset="0"/>
              <a:buChar char="✓"/>
            </a:pPr>
            <a:endParaRPr lang="en-US" sz="2000" dirty="0">
              <a:solidFill>
                <a:srgbClr val="052B75"/>
              </a:solidFill>
              <a:latin typeface="Calibri Bold" charset="0"/>
              <a:cs typeface="Calibri Bold" charset="0"/>
              <a:sym typeface="Calibri Bold" charset="0"/>
            </a:endParaRPr>
          </a:p>
        </p:txBody>
      </p:sp>
      <p:sp>
        <p:nvSpPr>
          <p:cNvPr id="6" name="Slide Number Placeholder 3">
            <a:extLst>
              <a:ext uri="{FF2B5EF4-FFF2-40B4-BE49-F238E27FC236}">
                <a16:creationId xmlns:a16="http://schemas.microsoft.com/office/drawing/2014/main" xmlns="" id="{55060334-7EC4-3543-ADC2-53E7C5DB1126}"/>
              </a:ext>
            </a:extLst>
          </p:cNvPr>
          <p:cNvSpPr txBox="1">
            <a:spLocks/>
          </p:cNvSpPr>
          <p:nvPr/>
        </p:nvSpPr>
        <p:spPr>
          <a:xfrm>
            <a:off x="8631716" y="4723362"/>
            <a:ext cx="456842" cy="262199"/>
          </a:xfrm>
          <a:prstGeom prst="rect">
            <a:avLst/>
          </a:prstGeom>
        </p:spPr>
        <p:txBody>
          <a:bodyPr/>
          <a:lstStyle>
            <a:defPPr>
              <a:defRPr lang="en-US"/>
            </a:defPPr>
            <a:lvl1pPr marL="0" algn="l" defTabSz="914400" rtl="0" eaLnBrk="1" latinLnBrk="0" hangingPunct="1">
              <a:defRPr sz="18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31D1D2E-F6BA-4B28-9179-634641B93D11}" type="slidenum">
              <a:rPr lang="en-US" sz="1400" smtClean="0">
                <a:solidFill>
                  <a:schemeClr val="tx2"/>
                </a:solidFill>
              </a:rPr>
              <a:pPr algn="ctr"/>
              <a:t>7</a:t>
            </a:fld>
            <a:endParaRPr lang="en-US" sz="1600" dirty="0">
              <a:solidFill>
                <a:schemeClr val="tx2"/>
              </a:solidFill>
            </a:endParaRPr>
          </a:p>
        </p:txBody>
      </p:sp>
    </p:spTree>
    <p:extLst>
      <p:ext uri="{BB962C8B-B14F-4D97-AF65-F5344CB8AC3E}">
        <p14:creationId xmlns:p14="http://schemas.microsoft.com/office/powerpoint/2010/main" val="286926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entagon 26"/>
          <p:cNvSpPr/>
          <p:nvPr/>
        </p:nvSpPr>
        <p:spPr>
          <a:xfrm>
            <a:off x="339910" y="1379574"/>
            <a:ext cx="8423090" cy="3124200"/>
          </a:xfrm>
          <a:prstGeom prst="homePlate">
            <a:avLst>
              <a:gd name="adj" fmla="val 0"/>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913155" y="1200150"/>
            <a:ext cx="3276600" cy="381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243A74"/>
                </a:solidFill>
                <a:latin typeface="Cambria" panose="02040503050406030204" pitchFamily="18" charset="0"/>
              </a:rPr>
              <a:t>TYPE OF TRAVELER</a:t>
            </a:r>
          </a:p>
        </p:txBody>
      </p:sp>
      <p:sp>
        <p:nvSpPr>
          <p:cNvPr id="65" name="TextBox 64"/>
          <p:cNvSpPr txBox="1"/>
          <p:nvPr/>
        </p:nvSpPr>
        <p:spPr>
          <a:xfrm>
            <a:off x="339910" y="4705350"/>
            <a:ext cx="5023293" cy="553998"/>
          </a:xfrm>
          <a:prstGeom prst="rect">
            <a:avLst/>
          </a:prstGeom>
          <a:noFill/>
        </p:spPr>
        <p:txBody>
          <a:bodyPr wrap="none" rtlCol="0">
            <a:spAutoFit/>
          </a:bodyPr>
          <a:lstStyle/>
          <a:p>
            <a:r>
              <a:rPr lang="en-US" sz="1000" dirty="0"/>
              <a:t>Base: </a:t>
            </a:r>
            <a:r>
              <a:rPr lang="en-US" sz="1000" i="1" dirty="0"/>
              <a:t>(Weighted) </a:t>
            </a:r>
            <a:r>
              <a:rPr lang="en-US" sz="1000" dirty="0"/>
              <a:t>All LGBTQ n=3,633; Gay &amp; Bi Men n=2,242; Lesbian &amp; Bi Women n=1,116; </a:t>
            </a:r>
          </a:p>
          <a:p>
            <a:r>
              <a:rPr lang="en-US" sz="1000" dirty="0"/>
              <a:t>Gender Expansive n=275; Millennials n=1,183; Gen X n=1,203; Boomers n=1,247</a:t>
            </a:r>
          </a:p>
          <a:p>
            <a:endParaRPr lang="en-US" sz="1000" dirty="0"/>
          </a:p>
        </p:txBody>
      </p:sp>
      <p:sp>
        <p:nvSpPr>
          <p:cNvPr id="15" name="Oval 14"/>
          <p:cNvSpPr/>
          <p:nvPr/>
        </p:nvSpPr>
        <p:spPr>
          <a:xfrm>
            <a:off x="1410585" y="1684374"/>
            <a:ext cx="457200" cy="457200"/>
          </a:xfrm>
          <a:prstGeom prst="ellipse">
            <a:avLst/>
          </a:prstGeom>
          <a:solidFill>
            <a:schemeClr val="accent6"/>
          </a:solidFill>
          <a:ln w="19050">
            <a:solidFill>
              <a:srgbClr val="243A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243A74"/>
                </a:solidFill>
                <a:latin typeface="Cambria" panose="02040503050406030204" pitchFamily="18" charset="0"/>
              </a:rPr>
              <a:t>Q</a:t>
            </a:r>
          </a:p>
        </p:txBody>
      </p:sp>
      <p:sp>
        <p:nvSpPr>
          <p:cNvPr id="16" name="TextBox 15"/>
          <p:cNvSpPr txBox="1"/>
          <p:nvPr/>
        </p:nvSpPr>
        <p:spPr>
          <a:xfrm>
            <a:off x="1905000" y="1766780"/>
            <a:ext cx="5867400" cy="292388"/>
          </a:xfrm>
          <a:prstGeom prst="rect">
            <a:avLst/>
          </a:prstGeom>
          <a:noFill/>
        </p:spPr>
        <p:txBody>
          <a:bodyPr wrap="square" rtlCol="0">
            <a:spAutoFit/>
          </a:bodyPr>
          <a:lstStyle/>
          <a:p>
            <a:r>
              <a:rPr lang="en-US" sz="1300" dirty="0">
                <a:solidFill>
                  <a:srgbClr val="243A74"/>
                </a:solidFill>
                <a:latin typeface="Cambria" panose="02040503050406030204" pitchFamily="18" charset="0"/>
              </a:rPr>
              <a:t>In the past year, if you had to pick one, what type of price point traveler are you? </a:t>
            </a:r>
          </a:p>
        </p:txBody>
      </p:sp>
      <p:graphicFrame>
        <p:nvGraphicFramePr>
          <p:cNvPr id="2" name="Table 1"/>
          <p:cNvGraphicFramePr>
            <a:graphicFrameLocks noGrp="1"/>
          </p:cNvGraphicFramePr>
          <p:nvPr>
            <p:extLst>
              <p:ext uri="{D42A27DB-BD31-4B8C-83A1-F6EECF244321}">
                <p14:modId xmlns:p14="http://schemas.microsoft.com/office/powerpoint/2010/main" val="3192272807"/>
              </p:ext>
            </p:extLst>
          </p:nvPr>
        </p:nvGraphicFramePr>
        <p:xfrm>
          <a:off x="685798" y="2268574"/>
          <a:ext cx="7543800" cy="2116938"/>
        </p:xfrm>
        <a:graphic>
          <a:graphicData uri="http://schemas.openxmlformats.org/drawingml/2006/table">
            <a:tbl>
              <a:tblPr>
                <a:tableStyleId>{5C22544A-7EE6-4342-B048-85BDC9FD1C3A}</a:tableStyleId>
              </a:tblPr>
              <a:tblGrid>
                <a:gridCol w="3322944">
                  <a:extLst>
                    <a:ext uri="{9D8B030D-6E8A-4147-A177-3AD203B41FA5}">
                      <a16:colId xmlns:a16="http://schemas.microsoft.com/office/drawing/2014/main" xmlns="" val="20000"/>
                    </a:ext>
                  </a:extLst>
                </a:gridCol>
                <a:gridCol w="1055214">
                  <a:extLst>
                    <a:ext uri="{9D8B030D-6E8A-4147-A177-3AD203B41FA5}">
                      <a16:colId xmlns:a16="http://schemas.microsoft.com/office/drawing/2014/main" xmlns="" val="20001"/>
                    </a:ext>
                  </a:extLst>
                </a:gridCol>
                <a:gridCol w="1055214">
                  <a:extLst>
                    <a:ext uri="{9D8B030D-6E8A-4147-A177-3AD203B41FA5}">
                      <a16:colId xmlns:a16="http://schemas.microsoft.com/office/drawing/2014/main" xmlns="" val="20002"/>
                    </a:ext>
                  </a:extLst>
                </a:gridCol>
                <a:gridCol w="1055214">
                  <a:extLst>
                    <a:ext uri="{9D8B030D-6E8A-4147-A177-3AD203B41FA5}">
                      <a16:colId xmlns:a16="http://schemas.microsoft.com/office/drawing/2014/main" xmlns="" val="20003"/>
                    </a:ext>
                  </a:extLst>
                </a:gridCol>
                <a:gridCol w="1055214">
                  <a:extLst>
                    <a:ext uri="{9D8B030D-6E8A-4147-A177-3AD203B41FA5}">
                      <a16:colId xmlns:a16="http://schemas.microsoft.com/office/drawing/2014/main" xmlns="" val="20007"/>
                    </a:ext>
                  </a:extLst>
                </a:gridCol>
              </a:tblGrid>
              <a:tr h="342663">
                <a:tc>
                  <a:txBody>
                    <a:bodyPr/>
                    <a:lstStyle/>
                    <a:p>
                      <a:pPr algn="ctr" fontAlgn="ctr"/>
                      <a:r>
                        <a:rPr lang="en-US" sz="1100" b="1" u="none" strike="noStrike" dirty="0">
                          <a:solidFill>
                            <a:schemeClr val="accent1"/>
                          </a:solidFill>
                          <a:effectLst/>
                        </a:rPr>
                        <a:t>TRAVELER TYPE</a:t>
                      </a:r>
                      <a:endParaRPr lang="en-US" sz="1100" b="1" i="0" u="none" strike="noStrike" dirty="0">
                        <a:solidFill>
                          <a:schemeClr val="accent1"/>
                        </a:solidFill>
                        <a:effectLst/>
                        <a:latin typeface="Arial"/>
                      </a:endParaRPr>
                    </a:p>
                  </a:txBody>
                  <a:tcPr marL="7383" marR="7383" marT="7383" marB="0" anchor="ctr">
                    <a:noFill/>
                  </a:tcPr>
                </a:tc>
                <a:tc>
                  <a:txBody>
                    <a:bodyPr/>
                    <a:lstStyle/>
                    <a:p>
                      <a:pPr algn="ctr" fontAlgn="b"/>
                      <a:r>
                        <a:rPr lang="en-US" sz="1100" b="1" u="none" strike="noStrike" dirty="0">
                          <a:effectLst/>
                        </a:rPr>
                        <a:t>All LGBTQ</a:t>
                      </a:r>
                      <a:endParaRPr lang="en-US" sz="1100" b="1" i="0" u="none" strike="noStrike" dirty="0">
                        <a:solidFill>
                          <a:srgbClr val="C00000"/>
                        </a:solidFill>
                        <a:effectLst/>
                        <a:latin typeface="Arial"/>
                      </a:endParaRPr>
                    </a:p>
                  </a:txBody>
                  <a:tcPr marL="7383" marR="7383" marT="7383" marB="0" anchor="ctr">
                    <a:solidFill>
                      <a:srgbClr val="E8EDF8"/>
                    </a:solidFill>
                  </a:tcPr>
                </a:tc>
                <a:tc>
                  <a:txBody>
                    <a:bodyPr/>
                    <a:lstStyle/>
                    <a:p>
                      <a:pPr algn="ctr" fontAlgn="b"/>
                      <a:r>
                        <a:rPr lang="en-US" sz="1100" b="1" u="none" strike="noStrike" dirty="0">
                          <a:effectLst/>
                        </a:rPr>
                        <a:t>Gay &amp; </a:t>
                      </a:r>
                    </a:p>
                    <a:p>
                      <a:pPr algn="ctr" fontAlgn="b"/>
                      <a:r>
                        <a:rPr lang="en-US" sz="1100" b="1" u="none" strike="noStrike" dirty="0">
                          <a:effectLst/>
                        </a:rPr>
                        <a:t>Bi Men</a:t>
                      </a:r>
                      <a:endParaRPr lang="en-US" sz="1100" b="1" i="0" u="none" strike="noStrike" dirty="0">
                        <a:solidFill>
                          <a:srgbClr val="305496"/>
                        </a:solidFill>
                        <a:effectLst/>
                        <a:latin typeface="Arial"/>
                      </a:endParaRPr>
                    </a:p>
                  </a:txBody>
                  <a:tcPr marL="7383" marR="7383" marT="7383" marB="0" anchor="ctr">
                    <a:solidFill>
                      <a:schemeClr val="accent6">
                        <a:lumMod val="20000"/>
                        <a:lumOff val="80000"/>
                      </a:schemeClr>
                    </a:solidFill>
                  </a:tcPr>
                </a:tc>
                <a:tc>
                  <a:txBody>
                    <a:bodyPr/>
                    <a:lstStyle/>
                    <a:p>
                      <a:pPr algn="ctr" fontAlgn="b"/>
                      <a:r>
                        <a:rPr lang="en-US" sz="1100" b="1" u="none" strike="noStrike" dirty="0">
                          <a:effectLst/>
                        </a:rPr>
                        <a:t>Lesbian &amp; </a:t>
                      </a:r>
                    </a:p>
                    <a:p>
                      <a:pPr algn="ctr" fontAlgn="b"/>
                      <a:r>
                        <a:rPr lang="en-US" sz="1100" b="1" u="none" strike="noStrike" dirty="0">
                          <a:effectLst/>
                        </a:rPr>
                        <a:t>Bi Women</a:t>
                      </a:r>
                      <a:endParaRPr lang="en-US" sz="1100" b="1" i="0" u="none" strike="noStrike" dirty="0">
                        <a:solidFill>
                          <a:srgbClr val="305496"/>
                        </a:solidFill>
                        <a:effectLst/>
                        <a:latin typeface="Arial"/>
                      </a:endParaRPr>
                    </a:p>
                  </a:txBody>
                  <a:tcPr marL="7383" marR="7383" marT="7383" marB="0" anchor="ctr">
                    <a:solidFill>
                      <a:schemeClr val="accent6">
                        <a:lumMod val="20000"/>
                        <a:lumOff val="80000"/>
                      </a:schemeClr>
                    </a:solidFill>
                  </a:tcPr>
                </a:tc>
                <a:tc>
                  <a:txBody>
                    <a:bodyPr/>
                    <a:lstStyle/>
                    <a:p>
                      <a:pPr algn="ctr" fontAlgn="b"/>
                      <a:r>
                        <a:rPr lang="en-US" sz="1100" b="1" i="0" u="none" strike="noStrike" dirty="0">
                          <a:solidFill>
                            <a:schemeClr val="tx1"/>
                          </a:solidFill>
                          <a:effectLst/>
                          <a:latin typeface="+mj-lt"/>
                        </a:rPr>
                        <a:t>Gender </a:t>
                      </a:r>
                    </a:p>
                    <a:p>
                      <a:pPr algn="ctr" fontAlgn="b"/>
                      <a:r>
                        <a:rPr lang="en-US" sz="1100" b="1" i="0" u="none" strike="noStrike" dirty="0">
                          <a:solidFill>
                            <a:schemeClr val="tx1"/>
                          </a:solidFill>
                          <a:effectLst/>
                          <a:latin typeface="+mj-lt"/>
                        </a:rPr>
                        <a:t>Expansive</a:t>
                      </a:r>
                    </a:p>
                  </a:txBody>
                  <a:tcPr marL="7383" marR="7383" marT="7383" marB="0" anchor="ctr">
                    <a:solidFill>
                      <a:schemeClr val="accent6">
                        <a:lumMod val="20000"/>
                        <a:lumOff val="80000"/>
                      </a:schemeClr>
                    </a:solidFill>
                  </a:tcPr>
                </a:tc>
                <a:extLst>
                  <a:ext uri="{0D108BD9-81ED-4DB2-BD59-A6C34878D82A}">
                    <a16:rowId xmlns:a16="http://schemas.microsoft.com/office/drawing/2014/main" xmlns="" val="10000"/>
                  </a:ext>
                </a:extLst>
              </a:tr>
              <a:tr h="342663">
                <a:tc>
                  <a:txBody>
                    <a:bodyPr/>
                    <a:lstStyle/>
                    <a:p>
                      <a:pPr algn="ctr" fontAlgn="ctr"/>
                      <a:r>
                        <a:rPr lang="en-US" sz="1200" b="1" u="none" strike="noStrike" dirty="0">
                          <a:effectLst/>
                        </a:rPr>
                        <a:t>5 - Luxury traveler</a:t>
                      </a:r>
                      <a:endParaRPr lang="en-US" sz="1200" b="1" i="0" u="none" strike="noStrike" dirty="0">
                        <a:effectLst/>
                        <a:latin typeface="Arial"/>
                      </a:endParaRPr>
                    </a:p>
                  </a:txBody>
                  <a:tcPr marL="7383" marR="7383" marT="7383" marB="0" anchor="ctr">
                    <a:solidFill>
                      <a:schemeClr val="bg1">
                        <a:lumMod val="95000"/>
                      </a:schemeClr>
                    </a:solidFill>
                  </a:tcPr>
                </a:tc>
                <a:tc>
                  <a:txBody>
                    <a:bodyPr/>
                    <a:lstStyle/>
                    <a:p>
                      <a:pPr algn="ctr" fontAlgn="b"/>
                      <a:r>
                        <a:rPr lang="en-US" sz="1400" u="none" strike="noStrike" dirty="0">
                          <a:effectLst/>
                        </a:rPr>
                        <a:t>4%</a:t>
                      </a:r>
                      <a:endParaRPr lang="en-US" sz="1400" b="0" i="0" u="none" strike="noStrike" dirty="0">
                        <a:solidFill>
                          <a:srgbClr val="C00000"/>
                        </a:solidFill>
                        <a:effectLst/>
                        <a:latin typeface="Arial"/>
                      </a:endParaRPr>
                    </a:p>
                  </a:txBody>
                  <a:tcPr marL="7383" marR="7383" marT="7383" marB="0" anchor="ctr">
                    <a:solidFill>
                      <a:srgbClr val="E8EDF8"/>
                    </a:solidFill>
                  </a:tcPr>
                </a:tc>
                <a:tc>
                  <a:txBody>
                    <a:bodyPr/>
                    <a:lstStyle/>
                    <a:p>
                      <a:pPr algn="ctr" fontAlgn="b"/>
                      <a:r>
                        <a:rPr lang="en-US" sz="1400" u="none" strike="noStrike" dirty="0">
                          <a:effectLst/>
                        </a:rPr>
                        <a:t>5%</a:t>
                      </a:r>
                      <a:endParaRPr lang="en-US" sz="1400" b="0" i="0" u="none" strike="noStrike" dirty="0">
                        <a:solidFill>
                          <a:srgbClr val="305496"/>
                        </a:solidFill>
                        <a:effectLst/>
                        <a:latin typeface="Arial"/>
                      </a:endParaRPr>
                    </a:p>
                  </a:txBody>
                  <a:tcPr marL="7383" marR="7383" marT="7383" marB="0" anchor="ctr">
                    <a:solidFill>
                      <a:schemeClr val="accent6">
                        <a:lumMod val="20000"/>
                        <a:lumOff val="80000"/>
                      </a:schemeClr>
                    </a:solidFill>
                  </a:tcPr>
                </a:tc>
                <a:tc>
                  <a:txBody>
                    <a:bodyPr/>
                    <a:lstStyle/>
                    <a:p>
                      <a:pPr algn="ctr" fontAlgn="b"/>
                      <a:r>
                        <a:rPr lang="en-US" sz="1400" u="none" strike="noStrike" dirty="0">
                          <a:effectLst/>
                        </a:rPr>
                        <a:t>2%</a:t>
                      </a:r>
                      <a:endParaRPr lang="en-US" sz="1400" b="0" i="0" u="none" strike="noStrike" dirty="0">
                        <a:solidFill>
                          <a:srgbClr val="305496"/>
                        </a:solidFill>
                        <a:effectLst/>
                        <a:latin typeface="Arial"/>
                      </a:endParaRPr>
                    </a:p>
                  </a:txBody>
                  <a:tcPr marL="7383" marR="7383" marT="7383" marB="0" anchor="ctr">
                    <a:solidFill>
                      <a:schemeClr val="accent6">
                        <a:lumMod val="20000"/>
                        <a:lumOff val="80000"/>
                      </a:schemeClr>
                    </a:solidFill>
                  </a:tcPr>
                </a:tc>
                <a:tc>
                  <a:txBody>
                    <a:bodyPr/>
                    <a:lstStyle/>
                    <a:p>
                      <a:pPr algn="ctr" fontAlgn="b"/>
                      <a:r>
                        <a:rPr lang="en-US" sz="1400" b="0" i="0" u="none" strike="noStrike" dirty="0">
                          <a:solidFill>
                            <a:schemeClr val="tx1"/>
                          </a:solidFill>
                          <a:effectLst/>
                          <a:latin typeface="+mj-lt"/>
                        </a:rPr>
                        <a:t>0%</a:t>
                      </a:r>
                    </a:p>
                  </a:txBody>
                  <a:tcPr marL="7383" marR="7383" marT="7383" marB="0" anchor="ctr">
                    <a:solidFill>
                      <a:schemeClr val="accent6">
                        <a:lumMod val="20000"/>
                        <a:lumOff val="80000"/>
                      </a:schemeClr>
                    </a:solidFill>
                  </a:tcPr>
                </a:tc>
                <a:extLst>
                  <a:ext uri="{0D108BD9-81ED-4DB2-BD59-A6C34878D82A}">
                    <a16:rowId xmlns:a16="http://schemas.microsoft.com/office/drawing/2014/main" xmlns="" val="10001"/>
                  </a:ext>
                </a:extLst>
              </a:tr>
              <a:tr h="342663">
                <a:tc>
                  <a:txBody>
                    <a:bodyPr/>
                    <a:lstStyle/>
                    <a:p>
                      <a:pPr algn="ctr" fontAlgn="ctr"/>
                      <a:r>
                        <a:rPr lang="en-US" sz="1200" b="1" u="none" strike="noStrike" dirty="0">
                          <a:effectLst/>
                        </a:rPr>
                        <a:t>4 - Moderate price traveler, </a:t>
                      </a:r>
                    </a:p>
                    <a:p>
                      <a:pPr algn="ctr" fontAlgn="ctr"/>
                      <a:r>
                        <a:rPr lang="en-US" sz="1200" b="1" u="none" strike="noStrike" dirty="0">
                          <a:effectLst/>
                        </a:rPr>
                        <a:t>with a little luxury</a:t>
                      </a:r>
                      <a:endParaRPr lang="en-US" sz="1200" b="1" i="0" u="none" strike="noStrike" dirty="0">
                        <a:effectLst/>
                        <a:latin typeface="Arial"/>
                      </a:endParaRPr>
                    </a:p>
                  </a:txBody>
                  <a:tcPr marL="7383" marR="7383" marT="7383" marB="0" anchor="ctr">
                    <a:noFill/>
                  </a:tcPr>
                </a:tc>
                <a:tc>
                  <a:txBody>
                    <a:bodyPr/>
                    <a:lstStyle/>
                    <a:p>
                      <a:pPr algn="ctr" fontAlgn="b"/>
                      <a:r>
                        <a:rPr lang="en-US" sz="1400" u="none" strike="noStrike" dirty="0">
                          <a:effectLst/>
                        </a:rPr>
                        <a:t>32%</a:t>
                      </a:r>
                      <a:endParaRPr lang="en-US" sz="1400" b="0" i="0" u="none" strike="noStrike" dirty="0">
                        <a:solidFill>
                          <a:srgbClr val="C00000"/>
                        </a:solidFill>
                        <a:effectLst/>
                        <a:latin typeface="Arial"/>
                      </a:endParaRPr>
                    </a:p>
                  </a:txBody>
                  <a:tcPr marL="7383" marR="7383" marT="7383" marB="0" anchor="ctr">
                    <a:solidFill>
                      <a:srgbClr val="E8EDF8"/>
                    </a:solidFill>
                  </a:tcPr>
                </a:tc>
                <a:tc>
                  <a:txBody>
                    <a:bodyPr/>
                    <a:lstStyle/>
                    <a:p>
                      <a:pPr algn="ctr" fontAlgn="b"/>
                      <a:r>
                        <a:rPr lang="en-US" sz="1400" u="none" strike="noStrike" dirty="0">
                          <a:effectLst/>
                        </a:rPr>
                        <a:t>36%</a:t>
                      </a:r>
                      <a:endParaRPr lang="en-US" sz="1400" b="0" i="0" u="none" strike="noStrike" dirty="0">
                        <a:solidFill>
                          <a:srgbClr val="305496"/>
                        </a:solidFill>
                        <a:effectLst/>
                        <a:latin typeface="Arial"/>
                      </a:endParaRPr>
                    </a:p>
                  </a:txBody>
                  <a:tcPr marL="7383" marR="7383" marT="7383" marB="0" anchor="ctr">
                    <a:solidFill>
                      <a:schemeClr val="accent6">
                        <a:lumMod val="20000"/>
                        <a:lumOff val="80000"/>
                      </a:schemeClr>
                    </a:solidFill>
                  </a:tcPr>
                </a:tc>
                <a:tc>
                  <a:txBody>
                    <a:bodyPr/>
                    <a:lstStyle/>
                    <a:p>
                      <a:pPr algn="ctr" fontAlgn="b"/>
                      <a:r>
                        <a:rPr lang="en-US" sz="1400" u="none" strike="noStrike" dirty="0">
                          <a:effectLst/>
                        </a:rPr>
                        <a:t>28%</a:t>
                      </a:r>
                      <a:endParaRPr lang="en-US" sz="1400" b="0" i="0" u="none" strike="noStrike" dirty="0">
                        <a:solidFill>
                          <a:srgbClr val="305496"/>
                        </a:solidFill>
                        <a:effectLst/>
                        <a:latin typeface="Arial"/>
                      </a:endParaRPr>
                    </a:p>
                  </a:txBody>
                  <a:tcPr marL="7383" marR="7383" marT="7383" marB="0" anchor="ctr">
                    <a:solidFill>
                      <a:schemeClr val="accent6">
                        <a:lumMod val="20000"/>
                        <a:lumOff val="80000"/>
                      </a:schemeClr>
                    </a:solidFill>
                  </a:tcPr>
                </a:tc>
                <a:tc>
                  <a:txBody>
                    <a:bodyPr/>
                    <a:lstStyle/>
                    <a:p>
                      <a:pPr algn="ctr" fontAlgn="b"/>
                      <a:r>
                        <a:rPr lang="en-US" sz="1400" b="0" i="0" u="none" strike="noStrike" dirty="0">
                          <a:solidFill>
                            <a:schemeClr val="tx1"/>
                          </a:solidFill>
                          <a:effectLst/>
                          <a:latin typeface="+mj-lt"/>
                        </a:rPr>
                        <a:t>21%</a:t>
                      </a:r>
                    </a:p>
                  </a:txBody>
                  <a:tcPr marL="7383" marR="7383" marT="7383" marB="0" anchor="ctr">
                    <a:solidFill>
                      <a:schemeClr val="accent6">
                        <a:lumMod val="20000"/>
                        <a:lumOff val="80000"/>
                      </a:schemeClr>
                    </a:solidFill>
                  </a:tcPr>
                </a:tc>
                <a:extLst>
                  <a:ext uri="{0D108BD9-81ED-4DB2-BD59-A6C34878D82A}">
                    <a16:rowId xmlns:a16="http://schemas.microsoft.com/office/drawing/2014/main" xmlns="" val="10002"/>
                  </a:ext>
                </a:extLst>
              </a:tr>
              <a:tr h="342663">
                <a:tc>
                  <a:txBody>
                    <a:bodyPr/>
                    <a:lstStyle/>
                    <a:p>
                      <a:pPr algn="ctr" fontAlgn="ctr"/>
                      <a:r>
                        <a:rPr lang="en-US" sz="1200" b="1" u="none" strike="noStrike" dirty="0">
                          <a:effectLst/>
                        </a:rPr>
                        <a:t>3 - Moderate price travel</a:t>
                      </a:r>
                      <a:endParaRPr lang="en-US" sz="1200" b="1" i="0" u="none" strike="noStrike" dirty="0">
                        <a:effectLst/>
                        <a:latin typeface="Arial"/>
                      </a:endParaRPr>
                    </a:p>
                  </a:txBody>
                  <a:tcPr marL="7383" marR="7383" marT="7383" marB="0" anchor="ctr">
                    <a:solidFill>
                      <a:schemeClr val="bg1">
                        <a:lumMod val="95000"/>
                      </a:schemeClr>
                    </a:solidFill>
                  </a:tcPr>
                </a:tc>
                <a:tc>
                  <a:txBody>
                    <a:bodyPr/>
                    <a:lstStyle/>
                    <a:p>
                      <a:pPr algn="ctr" fontAlgn="b"/>
                      <a:r>
                        <a:rPr lang="en-US" sz="1400" u="none" strike="noStrike" dirty="0">
                          <a:effectLst/>
                        </a:rPr>
                        <a:t>24%</a:t>
                      </a:r>
                      <a:endParaRPr lang="en-US" sz="1400" b="0" i="0" u="none" strike="noStrike" dirty="0">
                        <a:solidFill>
                          <a:srgbClr val="C00000"/>
                        </a:solidFill>
                        <a:effectLst/>
                        <a:latin typeface="Arial"/>
                      </a:endParaRPr>
                    </a:p>
                  </a:txBody>
                  <a:tcPr marL="7383" marR="7383" marT="7383" marB="0" anchor="ctr">
                    <a:solidFill>
                      <a:srgbClr val="E8EDF8"/>
                    </a:solidFill>
                  </a:tcPr>
                </a:tc>
                <a:tc>
                  <a:txBody>
                    <a:bodyPr/>
                    <a:lstStyle/>
                    <a:p>
                      <a:pPr algn="ctr" fontAlgn="b"/>
                      <a:r>
                        <a:rPr lang="en-US" sz="1400" u="none" strike="noStrike" dirty="0">
                          <a:effectLst/>
                        </a:rPr>
                        <a:t>25%</a:t>
                      </a:r>
                      <a:endParaRPr lang="en-US" sz="1400" b="0" i="0" u="none" strike="noStrike" dirty="0">
                        <a:solidFill>
                          <a:srgbClr val="305496"/>
                        </a:solidFill>
                        <a:effectLst/>
                        <a:latin typeface="Arial"/>
                      </a:endParaRPr>
                    </a:p>
                  </a:txBody>
                  <a:tcPr marL="7383" marR="7383" marT="7383" marB="0" anchor="ctr">
                    <a:solidFill>
                      <a:schemeClr val="accent6">
                        <a:lumMod val="20000"/>
                        <a:lumOff val="80000"/>
                      </a:schemeClr>
                    </a:solidFill>
                  </a:tcPr>
                </a:tc>
                <a:tc>
                  <a:txBody>
                    <a:bodyPr/>
                    <a:lstStyle/>
                    <a:p>
                      <a:pPr algn="ctr" fontAlgn="b"/>
                      <a:r>
                        <a:rPr lang="en-US" sz="1400" u="none" strike="noStrike" dirty="0">
                          <a:effectLst/>
                        </a:rPr>
                        <a:t>25%</a:t>
                      </a:r>
                      <a:endParaRPr lang="en-US" sz="1400" b="0" i="0" u="none" strike="noStrike" dirty="0">
                        <a:solidFill>
                          <a:srgbClr val="305496"/>
                        </a:solidFill>
                        <a:effectLst/>
                        <a:latin typeface="Arial"/>
                      </a:endParaRPr>
                    </a:p>
                  </a:txBody>
                  <a:tcPr marL="7383" marR="7383" marT="7383" marB="0" anchor="ctr">
                    <a:solidFill>
                      <a:schemeClr val="accent6">
                        <a:lumMod val="20000"/>
                        <a:lumOff val="80000"/>
                      </a:schemeClr>
                    </a:solidFill>
                  </a:tcPr>
                </a:tc>
                <a:tc>
                  <a:txBody>
                    <a:bodyPr/>
                    <a:lstStyle/>
                    <a:p>
                      <a:pPr algn="ctr" fontAlgn="b"/>
                      <a:r>
                        <a:rPr lang="en-US" sz="1400" b="0" i="0" u="none" strike="noStrike" dirty="0">
                          <a:solidFill>
                            <a:schemeClr val="tx1"/>
                          </a:solidFill>
                          <a:effectLst/>
                          <a:latin typeface="+mj-lt"/>
                        </a:rPr>
                        <a:t>16%</a:t>
                      </a:r>
                    </a:p>
                  </a:txBody>
                  <a:tcPr marL="7383" marR="7383" marT="7383" marB="0" anchor="ctr">
                    <a:solidFill>
                      <a:schemeClr val="accent6">
                        <a:lumMod val="20000"/>
                        <a:lumOff val="80000"/>
                      </a:schemeClr>
                    </a:solidFill>
                  </a:tcPr>
                </a:tc>
                <a:extLst>
                  <a:ext uri="{0D108BD9-81ED-4DB2-BD59-A6C34878D82A}">
                    <a16:rowId xmlns:a16="http://schemas.microsoft.com/office/drawing/2014/main" xmlns="" val="10003"/>
                  </a:ext>
                </a:extLst>
              </a:tr>
              <a:tr h="342663">
                <a:tc>
                  <a:txBody>
                    <a:bodyPr/>
                    <a:lstStyle/>
                    <a:p>
                      <a:pPr algn="ctr" fontAlgn="ctr"/>
                      <a:r>
                        <a:rPr lang="en-US" sz="1200" b="1" u="none" strike="noStrike" dirty="0">
                          <a:effectLst/>
                        </a:rPr>
                        <a:t>2 - Budget traveler with </a:t>
                      </a:r>
                    </a:p>
                    <a:p>
                      <a:pPr algn="ctr" fontAlgn="ctr"/>
                      <a:r>
                        <a:rPr lang="en-US" sz="1200" b="1" u="none" strike="noStrike" dirty="0">
                          <a:effectLst/>
                        </a:rPr>
                        <a:t>an occasional splurge</a:t>
                      </a:r>
                      <a:endParaRPr lang="en-US" sz="1200" b="1" i="0" u="none" strike="noStrike" dirty="0">
                        <a:effectLst/>
                        <a:latin typeface="Arial"/>
                      </a:endParaRPr>
                    </a:p>
                  </a:txBody>
                  <a:tcPr marL="7383" marR="7383" marT="7383" marB="0" anchor="ctr">
                    <a:noFill/>
                  </a:tcPr>
                </a:tc>
                <a:tc>
                  <a:txBody>
                    <a:bodyPr/>
                    <a:lstStyle/>
                    <a:p>
                      <a:pPr algn="ctr" fontAlgn="b"/>
                      <a:r>
                        <a:rPr lang="en-US" sz="1400" u="none" strike="noStrike" dirty="0">
                          <a:effectLst/>
                        </a:rPr>
                        <a:t>29%</a:t>
                      </a:r>
                      <a:endParaRPr lang="en-US" sz="1400" b="0" i="0" u="none" strike="noStrike" dirty="0">
                        <a:solidFill>
                          <a:srgbClr val="C00000"/>
                        </a:solidFill>
                        <a:effectLst/>
                        <a:latin typeface="Arial"/>
                      </a:endParaRPr>
                    </a:p>
                  </a:txBody>
                  <a:tcPr marL="7383" marR="7383" marT="7383" marB="0" anchor="ctr">
                    <a:solidFill>
                      <a:srgbClr val="E8EDF8"/>
                    </a:solidFill>
                  </a:tcPr>
                </a:tc>
                <a:tc>
                  <a:txBody>
                    <a:bodyPr/>
                    <a:lstStyle/>
                    <a:p>
                      <a:pPr algn="ctr" fontAlgn="b"/>
                      <a:r>
                        <a:rPr lang="en-US" sz="1400" u="none" strike="noStrike" dirty="0">
                          <a:effectLst/>
                        </a:rPr>
                        <a:t>24%</a:t>
                      </a:r>
                      <a:endParaRPr lang="en-US" sz="1400" b="0" i="0" u="none" strike="noStrike" dirty="0">
                        <a:solidFill>
                          <a:srgbClr val="305496"/>
                        </a:solidFill>
                        <a:effectLst/>
                        <a:latin typeface="Arial"/>
                      </a:endParaRPr>
                    </a:p>
                  </a:txBody>
                  <a:tcPr marL="7383" marR="7383" marT="7383" marB="0" anchor="ctr">
                    <a:solidFill>
                      <a:schemeClr val="accent6">
                        <a:lumMod val="20000"/>
                        <a:lumOff val="80000"/>
                      </a:schemeClr>
                    </a:solidFill>
                  </a:tcPr>
                </a:tc>
                <a:tc>
                  <a:txBody>
                    <a:bodyPr/>
                    <a:lstStyle/>
                    <a:p>
                      <a:pPr algn="ctr" fontAlgn="b"/>
                      <a:r>
                        <a:rPr lang="en-US" sz="1400" u="none" strike="noStrike" dirty="0">
                          <a:effectLst/>
                        </a:rPr>
                        <a:t>34%</a:t>
                      </a:r>
                      <a:endParaRPr lang="en-US" sz="1400" b="0" i="0" u="none" strike="noStrike" dirty="0">
                        <a:solidFill>
                          <a:srgbClr val="305496"/>
                        </a:solidFill>
                        <a:effectLst/>
                        <a:latin typeface="Arial"/>
                      </a:endParaRPr>
                    </a:p>
                  </a:txBody>
                  <a:tcPr marL="7383" marR="7383" marT="7383" marB="0" anchor="ctr">
                    <a:solidFill>
                      <a:schemeClr val="accent6">
                        <a:lumMod val="20000"/>
                        <a:lumOff val="80000"/>
                      </a:schemeClr>
                    </a:solidFill>
                  </a:tcPr>
                </a:tc>
                <a:tc>
                  <a:txBody>
                    <a:bodyPr/>
                    <a:lstStyle/>
                    <a:p>
                      <a:pPr algn="ctr" fontAlgn="b"/>
                      <a:r>
                        <a:rPr lang="en-US" sz="1400" b="0" i="0" u="none" strike="noStrike" dirty="0">
                          <a:solidFill>
                            <a:schemeClr val="tx1"/>
                          </a:solidFill>
                          <a:effectLst/>
                          <a:latin typeface="+mj-lt"/>
                        </a:rPr>
                        <a:t>41%</a:t>
                      </a:r>
                    </a:p>
                  </a:txBody>
                  <a:tcPr marL="7383" marR="7383" marT="7383" marB="0" anchor="ctr">
                    <a:solidFill>
                      <a:schemeClr val="accent6">
                        <a:lumMod val="20000"/>
                        <a:lumOff val="80000"/>
                      </a:schemeClr>
                    </a:solidFill>
                  </a:tcPr>
                </a:tc>
                <a:extLst>
                  <a:ext uri="{0D108BD9-81ED-4DB2-BD59-A6C34878D82A}">
                    <a16:rowId xmlns:a16="http://schemas.microsoft.com/office/drawing/2014/main" xmlns="" val="10004"/>
                  </a:ext>
                </a:extLst>
              </a:tr>
              <a:tr h="342663">
                <a:tc>
                  <a:txBody>
                    <a:bodyPr/>
                    <a:lstStyle/>
                    <a:p>
                      <a:pPr algn="ctr" fontAlgn="ctr"/>
                      <a:r>
                        <a:rPr lang="en-US" sz="1200" b="1" u="none" strike="noStrike" dirty="0">
                          <a:effectLst/>
                        </a:rPr>
                        <a:t>1 - Budget / economy traveler</a:t>
                      </a:r>
                      <a:endParaRPr lang="en-US" sz="1200" b="1" i="0" u="none" strike="noStrike" dirty="0">
                        <a:effectLst/>
                        <a:latin typeface="Arial"/>
                      </a:endParaRPr>
                    </a:p>
                  </a:txBody>
                  <a:tcPr marL="7383" marR="7383" marT="7383" marB="0" anchor="ctr">
                    <a:solidFill>
                      <a:schemeClr val="bg1">
                        <a:lumMod val="95000"/>
                      </a:schemeClr>
                    </a:solidFill>
                  </a:tcPr>
                </a:tc>
                <a:tc>
                  <a:txBody>
                    <a:bodyPr/>
                    <a:lstStyle/>
                    <a:p>
                      <a:pPr algn="ctr" fontAlgn="b"/>
                      <a:r>
                        <a:rPr lang="en-US" sz="1400" u="none" strike="noStrike" dirty="0">
                          <a:effectLst/>
                        </a:rPr>
                        <a:t>11%</a:t>
                      </a:r>
                      <a:endParaRPr lang="en-US" sz="1400" b="0" i="0" u="none" strike="noStrike" dirty="0">
                        <a:solidFill>
                          <a:srgbClr val="C00000"/>
                        </a:solidFill>
                        <a:effectLst/>
                        <a:latin typeface="Arial"/>
                      </a:endParaRPr>
                    </a:p>
                  </a:txBody>
                  <a:tcPr marL="7383" marR="7383" marT="7383" marB="0" anchor="ctr">
                    <a:solidFill>
                      <a:srgbClr val="E8EDF8"/>
                    </a:solidFill>
                  </a:tcPr>
                </a:tc>
                <a:tc>
                  <a:txBody>
                    <a:bodyPr/>
                    <a:lstStyle/>
                    <a:p>
                      <a:pPr algn="ctr" fontAlgn="b"/>
                      <a:r>
                        <a:rPr lang="en-US" sz="1400" u="none" strike="noStrike" dirty="0">
                          <a:effectLst/>
                        </a:rPr>
                        <a:t>10%</a:t>
                      </a:r>
                      <a:endParaRPr lang="en-US" sz="1400" b="0" i="0" u="none" strike="noStrike" dirty="0">
                        <a:solidFill>
                          <a:srgbClr val="305496"/>
                        </a:solidFill>
                        <a:effectLst/>
                        <a:latin typeface="Arial"/>
                      </a:endParaRPr>
                    </a:p>
                  </a:txBody>
                  <a:tcPr marL="7383" marR="7383" marT="7383" marB="0" anchor="ctr">
                    <a:solidFill>
                      <a:schemeClr val="accent6">
                        <a:lumMod val="20000"/>
                        <a:lumOff val="80000"/>
                      </a:schemeClr>
                    </a:solidFill>
                  </a:tcPr>
                </a:tc>
                <a:tc>
                  <a:txBody>
                    <a:bodyPr/>
                    <a:lstStyle/>
                    <a:p>
                      <a:pPr algn="ctr" fontAlgn="b"/>
                      <a:r>
                        <a:rPr lang="en-US" sz="1400" u="none" strike="noStrike" dirty="0">
                          <a:effectLst/>
                        </a:rPr>
                        <a:t>11%</a:t>
                      </a:r>
                      <a:endParaRPr lang="en-US" sz="1400" b="0" i="0" u="none" strike="noStrike" dirty="0">
                        <a:solidFill>
                          <a:srgbClr val="305496"/>
                        </a:solidFill>
                        <a:effectLst/>
                        <a:latin typeface="Arial"/>
                      </a:endParaRPr>
                    </a:p>
                  </a:txBody>
                  <a:tcPr marL="7383" marR="7383" marT="7383" marB="0" anchor="ctr">
                    <a:solidFill>
                      <a:schemeClr val="accent6">
                        <a:lumMod val="20000"/>
                        <a:lumOff val="80000"/>
                      </a:schemeClr>
                    </a:solidFill>
                  </a:tcPr>
                </a:tc>
                <a:tc>
                  <a:txBody>
                    <a:bodyPr/>
                    <a:lstStyle/>
                    <a:p>
                      <a:pPr algn="ctr" fontAlgn="b"/>
                      <a:r>
                        <a:rPr lang="en-US" sz="1400" b="0" i="0" u="none" strike="noStrike" dirty="0">
                          <a:solidFill>
                            <a:schemeClr val="tx1"/>
                          </a:solidFill>
                          <a:effectLst/>
                          <a:latin typeface="+mj-lt"/>
                        </a:rPr>
                        <a:t>21%</a:t>
                      </a:r>
                    </a:p>
                  </a:txBody>
                  <a:tcPr marL="7383" marR="7383" marT="7383" marB="0" anchor="ctr">
                    <a:solidFill>
                      <a:schemeClr val="accent6">
                        <a:lumMod val="20000"/>
                        <a:lumOff val="80000"/>
                      </a:schemeClr>
                    </a:solidFill>
                  </a:tcPr>
                </a:tc>
                <a:extLst>
                  <a:ext uri="{0D108BD9-81ED-4DB2-BD59-A6C34878D82A}">
                    <a16:rowId xmlns:a16="http://schemas.microsoft.com/office/drawing/2014/main" xmlns="" val="10005"/>
                  </a:ext>
                </a:extLst>
              </a:tr>
            </a:tbl>
          </a:graphicData>
        </a:graphic>
      </p:graphicFrame>
      <p:sp>
        <p:nvSpPr>
          <p:cNvPr id="8" name="TextBox 7"/>
          <p:cNvSpPr txBox="1"/>
          <p:nvPr/>
        </p:nvSpPr>
        <p:spPr>
          <a:xfrm>
            <a:off x="304800" y="514350"/>
            <a:ext cx="8423090" cy="523220"/>
          </a:xfrm>
          <a:prstGeom prst="rect">
            <a:avLst/>
          </a:prstGeom>
          <a:noFill/>
        </p:spPr>
        <p:txBody>
          <a:bodyPr wrap="square" rtlCol="0">
            <a:spAutoFit/>
          </a:bodyPr>
          <a:lstStyle/>
          <a:p>
            <a:r>
              <a:rPr lang="en-US" sz="1400" b="1" dirty="0">
                <a:solidFill>
                  <a:schemeClr val="accent1"/>
                </a:solidFill>
              </a:rPr>
              <a:t>TYPE OF TRAVELER: </a:t>
            </a:r>
            <a:r>
              <a:rPr lang="en-US" sz="1400" dirty="0"/>
              <a:t>LGBTQ travelers tend to be more moderate-price travelers, although there are some gender and generational differences. </a:t>
            </a:r>
            <a:endParaRPr lang="en-US" sz="1400" dirty="0">
              <a:solidFill>
                <a:srgbClr val="FF0000"/>
              </a:solidFill>
            </a:endParaRPr>
          </a:p>
        </p:txBody>
      </p:sp>
      <p:sp>
        <p:nvSpPr>
          <p:cNvPr id="3" name="Slide Number Placeholder 2"/>
          <p:cNvSpPr>
            <a:spLocks noGrp="1"/>
          </p:cNvSpPr>
          <p:nvPr>
            <p:ph type="sldNum" sz="quarter" idx="12"/>
          </p:nvPr>
        </p:nvSpPr>
        <p:spPr>
          <a:xfrm>
            <a:off x="6705600" y="4781550"/>
            <a:ext cx="2133600" cy="273844"/>
          </a:xfrm>
        </p:spPr>
        <p:txBody>
          <a:bodyPr/>
          <a:lstStyle/>
          <a:p>
            <a:fld id="{4F142C22-2712-43D2-A74D-C3745D65E3A2}" type="slidenum">
              <a:rPr lang="en-US" smtClean="0"/>
              <a:t>8</a:t>
            </a:fld>
            <a:endParaRPr lang="en-US" dirty="0"/>
          </a:p>
        </p:txBody>
      </p:sp>
    </p:spTree>
    <p:extLst>
      <p:ext uri="{BB962C8B-B14F-4D97-AF65-F5344CB8AC3E}">
        <p14:creationId xmlns:p14="http://schemas.microsoft.com/office/powerpoint/2010/main" val="8615271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743200" y="1491808"/>
            <a:ext cx="2362200" cy="3263458"/>
          </a:xfrm>
          <a:prstGeom prst="rect">
            <a:avLst/>
          </a:prstGeom>
          <a:noFill/>
        </p:spPr>
        <p:txBody>
          <a:bodyPr wrap="square" rtlCol="0">
            <a:spAutoFit/>
          </a:bodyPr>
          <a:lstStyle/>
          <a:p>
            <a:pPr marL="171450" indent="-171450">
              <a:lnSpc>
                <a:spcPct val="80000"/>
              </a:lnSpc>
              <a:spcAft>
                <a:spcPts val="600"/>
              </a:spcAft>
              <a:buFont typeface="Arial"/>
              <a:buChar char="•"/>
            </a:pPr>
            <a:r>
              <a:rPr lang="en-US" sz="1400" b="1" dirty="0">
                <a:solidFill>
                  <a:srgbClr val="1F497D"/>
                </a:solidFill>
                <a:cs typeface="Calibri"/>
              </a:rPr>
              <a:t>Lesbian</a:t>
            </a:r>
          </a:p>
          <a:p>
            <a:pPr marL="171450" indent="-171450">
              <a:lnSpc>
                <a:spcPct val="80000"/>
              </a:lnSpc>
              <a:spcAft>
                <a:spcPts val="600"/>
              </a:spcAft>
              <a:buFont typeface="Arial"/>
              <a:buChar char="•"/>
            </a:pPr>
            <a:r>
              <a:rPr lang="en-US" sz="1400" b="1" dirty="0">
                <a:solidFill>
                  <a:srgbClr val="1F497D"/>
                </a:solidFill>
                <a:cs typeface="Calibri"/>
              </a:rPr>
              <a:t>Gay woman</a:t>
            </a:r>
          </a:p>
          <a:p>
            <a:pPr marL="171450" indent="-171450">
              <a:lnSpc>
                <a:spcPct val="80000"/>
              </a:lnSpc>
              <a:spcAft>
                <a:spcPts val="600"/>
              </a:spcAft>
              <a:buFont typeface="Arial"/>
              <a:buChar char="•"/>
            </a:pPr>
            <a:r>
              <a:rPr lang="en-US" sz="1400" b="1" dirty="0">
                <a:solidFill>
                  <a:srgbClr val="1F497D"/>
                </a:solidFill>
                <a:cs typeface="Calibri"/>
              </a:rPr>
              <a:t>Gay man</a:t>
            </a:r>
          </a:p>
          <a:p>
            <a:pPr marL="171450" indent="-171450">
              <a:lnSpc>
                <a:spcPct val="80000"/>
              </a:lnSpc>
              <a:spcAft>
                <a:spcPts val="600"/>
              </a:spcAft>
              <a:buFont typeface="Arial"/>
              <a:buChar char="•"/>
            </a:pPr>
            <a:r>
              <a:rPr lang="en-US" sz="1400" b="1" dirty="0">
                <a:solidFill>
                  <a:srgbClr val="1F497D"/>
                </a:solidFill>
                <a:cs typeface="Calibri"/>
              </a:rPr>
              <a:t>Bisexual</a:t>
            </a:r>
          </a:p>
          <a:p>
            <a:pPr marL="171450" indent="-171450">
              <a:lnSpc>
                <a:spcPct val="80000"/>
              </a:lnSpc>
              <a:spcAft>
                <a:spcPts val="600"/>
              </a:spcAft>
              <a:buFont typeface="Arial"/>
              <a:buChar char="•"/>
            </a:pPr>
            <a:r>
              <a:rPr lang="en-US" sz="1400" b="1" dirty="0" err="1">
                <a:solidFill>
                  <a:srgbClr val="1F497D"/>
                </a:solidFill>
                <a:cs typeface="Calibri"/>
              </a:rPr>
              <a:t>Biromantic</a:t>
            </a:r>
            <a:endParaRPr lang="en-US" sz="1400" b="1" dirty="0">
              <a:solidFill>
                <a:srgbClr val="1F497D"/>
              </a:solidFill>
              <a:cs typeface="Calibri"/>
            </a:endParaRPr>
          </a:p>
          <a:p>
            <a:pPr marL="171450" indent="-171450">
              <a:lnSpc>
                <a:spcPct val="80000"/>
              </a:lnSpc>
              <a:spcAft>
                <a:spcPts val="600"/>
              </a:spcAft>
              <a:buFont typeface="Arial"/>
              <a:buChar char="•"/>
            </a:pPr>
            <a:r>
              <a:rPr lang="en-US" sz="1400" b="1" dirty="0">
                <a:solidFill>
                  <a:srgbClr val="1F497D"/>
                </a:solidFill>
                <a:cs typeface="Calibri"/>
              </a:rPr>
              <a:t>Pansexual</a:t>
            </a:r>
          </a:p>
          <a:p>
            <a:pPr marL="171450" indent="-171450">
              <a:lnSpc>
                <a:spcPct val="80000"/>
              </a:lnSpc>
              <a:spcAft>
                <a:spcPts val="600"/>
              </a:spcAft>
              <a:buFont typeface="Arial"/>
              <a:buChar char="•"/>
            </a:pPr>
            <a:r>
              <a:rPr lang="en-US" sz="1400" b="1" dirty="0" err="1">
                <a:solidFill>
                  <a:srgbClr val="1F497D"/>
                </a:solidFill>
                <a:cs typeface="Calibri"/>
              </a:rPr>
              <a:t>Panromantic</a:t>
            </a:r>
            <a:endParaRPr lang="en-US" sz="1400" b="1" dirty="0">
              <a:solidFill>
                <a:srgbClr val="1F497D"/>
              </a:solidFill>
              <a:cs typeface="Calibri"/>
            </a:endParaRPr>
          </a:p>
          <a:p>
            <a:pPr marL="171450" indent="-171450">
              <a:lnSpc>
                <a:spcPct val="80000"/>
              </a:lnSpc>
              <a:spcAft>
                <a:spcPts val="600"/>
              </a:spcAft>
              <a:buFont typeface="Arial"/>
              <a:buChar char="•"/>
            </a:pPr>
            <a:r>
              <a:rPr lang="en-US" sz="1400" b="1" dirty="0">
                <a:solidFill>
                  <a:srgbClr val="1F497D"/>
                </a:solidFill>
                <a:cs typeface="Calibri"/>
              </a:rPr>
              <a:t>Bi+</a:t>
            </a:r>
          </a:p>
          <a:p>
            <a:pPr marL="171450" indent="-171450">
              <a:lnSpc>
                <a:spcPct val="80000"/>
              </a:lnSpc>
              <a:spcAft>
                <a:spcPts val="600"/>
              </a:spcAft>
              <a:buFont typeface="Arial"/>
              <a:buChar char="•"/>
            </a:pPr>
            <a:r>
              <a:rPr lang="en-US" sz="1400" b="1" dirty="0">
                <a:solidFill>
                  <a:srgbClr val="1F497D"/>
                </a:solidFill>
                <a:cs typeface="Calibri"/>
              </a:rPr>
              <a:t>Same-gender loving</a:t>
            </a:r>
          </a:p>
          <a:p>
            <a:pPr marL="171450" indent="-171450">
              <a:lnSpc>
                <a:spcPct val="80000"/>
              </a:lnSpc>
              <a:spcAft>
                <a:spcPts val="600"/>
              </a:spcAft>
              <a:buFont typeface="Arial"/>
              <a:buChar char="•"/>
            </a:pPr>
            <a:r>
              <a:rPr lang="en-US" sz="1400" b="1" dirty="0">
                <a:solidFill>
                  <a:srgbClr val="1F497D"/>
                </a:solidFill>
                <a:cs typeface="Calibri"/>
              </a:rPr>
              <a:t>Asexual</a:t>
            </a:r>
          </a:p>
          <a:p>
            <a:pPr marL="171450" indent="-171450">
              <a:lnSpc>
                <a:spcPct val="80000"/>
              </a:lnSpc>
              <a:spcAft>
                <a:spcPts val="600"/>
              </a:spcAft>
              <a:buFont typeface="Arial"/>
              <a:buChar char="•"/>
            </a:pPr>
            <a:r>
              <a:rPr lang="en-US" sz="1400" b="1" dirty="0">
                <a:solidFill>
                  <a:srgbClr val="1F497D"/>
                </a:solidFill>
                <a:cs typeface="Calibri"/>
              </a:rPr>
              <a:t>Queer</a:t>
            </a:r>
          </a:p>
          <a:p>
            <a:pPr marL="171450" indent="-171450">
              <a:lnSpc>
                <a:spcPct val="80000"/>
              </a:lnSpc>
              <a:spcAft>
                <a:spcPts val="600"/>
              </a:spcAft>
              <a:buFont typeface="Arial"/>
              <a:buChar char="•"/>
            </a:pPr>
            <a:r>
              <a:rPr lang="en-US" sz="1400" b="1" dirty="0">
                <a:solidFill>
                  <a:srgbClr val="1F497D"/>
                </a:solidFill>
                <a:cs typeface="Calibri"/>
              </a:rPr>
              <a:t>Questioning</a:t>
            </a:r>
          </a:p>
          <a:p>
            <a:pPr marL="171450" indent="-171450">
              <a:lnSpc>
                <a:spcPct val="80000"/>
              </a:lnSpc>
              <a:spcAft>
                <a:spcPts val="600"/>
              </a:spcAft>
              <a:buFont typeface="Arial"/>
              <a:buChar char="•"/>
            </a:pPr>
            <a:r>
              <a:rPr lang="en-US" sz="1400" b="1" dirty="0">
                <a:solidFill>
                  <a:srgbClr val="1F497D"/>
                </a:solidFill>
                <a:cs typeface="Calibri"/>
              </a:rPr>
              <a:t>Straight or heterosexual</a:t>
            </a:r>
          </a:p>
        </p:txBody>
      </p:sp>
      <p:sp>
        <p:nvSpPr>
          <p:cNvPr id="10" name="TextBox 9"/>
          <p:cNvSpPr txBox="1"/>
          <p:nvPr/>
        </p:nvSpPr>
        <p:spPr>
          <a:xfrm>
            <a:off x="152400" y="460929"/>
            <a:ext cx="8839200" cy="738664"/>
          </a:xfrm>
          <a:prstGeom prst="rect">
            <a:avLst/>
          </a:prstGeom>
          <a:noFill/>
        </p:spPr>
        <p:txBody>
          <a:bodyPr wrap="square" rtlCol="0">
            <a:spAutoFit/>
          </a:bodyPr>
          <a:lstStyle/>
          <a:p>
            <a:pPr algn="ctr"/>
            <a:r>
              <a:rPr lang="en-US" sz="2400" b="1" dirty="0">
                <a:solidFill>
                  <a:srgbClr val="1F497D"/>
                </a:solidFill>
                <a:cs typeface="Calibri"/>
              </a:rPr>
              <a:t>There is No One LGBTQ Market</a:t>
            </a:r>
            <a:endParaRPr lang="en-US" sz="2400" b="1" dirty="0">
              <a:solidFill>
                <a:srgbClr val="1F497D"/>
              </a:solidFill>
              <a:latin typeface="Calibri"/>
              <a:cs typeface="Calibri"/>
            </a:endParaRPr>
          </a:p>
          <a:p>
            <a:pPr algn="ctr"/>
            <a:r>
              <a:rPr lang="en-US" b="1" dirty="0">
                <a:solidFill>
                  <a:srgbClr val="1F497D"/>
                </a:solidFill>
                <a:latin typeface="Calibri"/>
                <a:cs typeface="Calibri"/>
              </a:rPr>
              <a:t>CMI currently tracks 26 SOGI identities and we add more every year</a:t>
            </a:r>
          </a:p>
        </p:txBody>
      </p:sp>
      <p:sp>
        <p:nvSpPr>
          <p:cNvPr id="11" name="TextBox 10"/>
          <p:cNvSpPr txBox="1"/>
          <p:nvPr/>
        </p:nvSpPr>
        <p:spPr>
          <a:xfrm>
            <a:off x="5181600" y="1568008"/>
            <a:ext cx="2667000" cy="2764859"/>
          </a:xfrm>
          <a:prstGeom prst="rect">
            <a:avLst/>
          </a:prstGeom>
          <a:noFill/>
        </p:spPr>
        <p:txBody>
          <a:bodyPr wrap="square" rtlCol="0">
            <a:spAutoFit/>
          </a:bodyPr>
          <a:lstStyle/>
          <a:p>
            <a:pPr marL="171450" indent="-171450">
              <a:lnSpc>
                <a:spcPct val="80000"/>
              </a:lnSpc>
              <a:spcAft>
                <a:spcPts val="600"/>
              </a:spcAft>
              <a:buFont typeface="Arial"/>
              <a:buChar char="•"/>
            </a:pPr>
            <a:r>
              <a:rPr lang="en-US" sz="1400" b="1" dirty="0">
                <a:solidFill>
                  <a:srgbClr val="1F497D"/>
                </a:solidFill>
                <a:cs typeface="Calibri"/>
              </a:rPr>
              <a:t>Woman</a:t>
            </a:r>
          </a:p>
          <a:p>
            <a:pPr marL="171450" indent="-171450">
              <a:lnSpc>
                <a:spcPct val="80000"/>
              </a:lnSpc>
              <a:spcAft>
                <a:spcPts val="600"/>
              </a:spcAft>
              <a:buFont typeface="Arial"/>
              <a:buChar char="•"/>
            </a:pPr>
            <a:r>
              <a:rPr lang="en-US" sz="1400" b="1" dirty="0">
                <a:solidFill>
                  <a:srgbClr val="1F497D"/>
                </a:solidFill>
                <a:cs typeface="Calibri"/>
              </a:rPr>
              <a:t>Man</a:t>
            </a:r>
          </a:p>
          <a:p>
            <a:pPr marL="171450" indent="-171450">
              <a:lnSpc>
                <a:spcPct val="80000"/>
              </a:lnSpc>
              <a:spcAft>
                <a:spcPts val="600"/>
              </a:spcAft>
              <a:buFont typeface="Arial"/>
              <a:buChar char="•"/>
            </a:pPr>
            <a:r>
              <a:rPr lang="en-US" sz="1400" b="1" dirty="0">
                <a:solidFill>
                  <a:srgbClr val="1F497D"/>
                </a:solidFill>
                <a:cs typeface="Calibri"/>
              </a:rPr>
              <a:t>Transgender</a:t>
            </a:r>
          </a:p>
          <a:p>
            <a:pPr marL="171450" indent="-171450">
              <a:lnSpc>
                <a:spcPct val="80000"/>
              </a:lnSpc>
              <a:spcAft>
                <a:spcPts val="600"/>
              </a:spcAft>
              <a:buFont typeface="Arial"/>
              <a:buChar char="•"/>
            </a:pPr>
            <a:r>
              <a:rPr lang="en-US" sz="1400" b="1" dirty="0">
                <a:solidFill>
                  <a:srgbClr val="1F497D"/>
                </a:solidFill>
                <a:cs typeface="Calibri"/>
              </a:rPr>
              <a:t>Trans Man</a:t>
            </a:r>
          </a:p>
          <a:p>
            <a:pPr marL="171450" indent="-171450">
              <a:lnSpc>
                <a:spcPct val="80000"/>
              </a:lnSpc>
              <a:spcAft>
                <a:spcPts val="600"/>
              </a:spcAft>
              <a:buFont typeface="Arial"/>
              <a:buChar char="•"/>
            </a:pPr>
            <a:r>
              <a:rPr lang="en-US" sz="1400" b="1" dirty="0">
                <a:solidFill>
                  <a:srgbClr val="1F497D"/>
                </a:solidFill>
                <a:cs typeface="Calibri"/>
              </a:rPr>
              <a:t>Trans Woman</a:t>
            </a:r>
          </a:p>
          <a:p>
            <a:pPr marL="171450" indent="-171450">
              <a:lnSpc>
                <a:spcPct val="80000"/>
              </a:lnSpc>
              <a:spcAft>
                <a:spcPts val="600"/>
              </a:spcAft>
              <a:buFont typeface="Arial"/>
              <a:buChar char="•"/>
            </a:pPr>
            <a:r>
              <a:rPr lang="en-US" sz="1400" b="1" dirty="0">
                <a:solidFill>
                  <a:srgbClr val="1F497D"/>
                </a:solidFill>
                <a:cs typeface="Calibri"/>
              </a:rPr>
              <a:t>Intersex</a:t>
            </a:r>
          </a:p>
          <a:p>
            <a:pPr marL="171450" indent="-171450">
              <a:lnSpc>
                <a:spcPct val="80000"/>
              </a:lnSpc>
              <a:spcAft>
                <a:spcPts val="600"/>
              </a:spcAft>
              <a:buFont typeface="Arial"/>
              <a:buChar char="•"/>
            </a:pPr>
            <a:r>
              <a:rPr lang="en-US" sz="1400" b="1" dirty="0">
                <a:solidFill>
                  <a:srgbClr val="1F497D"/>
                </a:solidFill>
                <a:cs typeface="Calibri"/>
              </a:rPr>
              <a:t>Non-binary </a:t>
            </a:r>
          </a:p>
          <a:p>
            <a:pPr marL="171450" indent="-171450">
              <a:lnSpc>
                <a:spcPct val="80000"/>
              </a:lnSpc>
              <a:spcAft>
                <a:spcPts val="600"/>
              </a:spcAft>
              <a:buFont typeface="Arial"/>
              <a:buChar char="•"/>
            </a:pPr>
            <a:r>
              <a:rPr lang="en-US" sz="1400" b="1" dirty="0" err="1">
                <a:solidFill>
                  <a:srgbClr val="1F497D"/>
                </a:solidFill>
                <a:cs typeface="Calibri"/>
              </a:rPr>
              <a:t>Genderqueer</a:t>
            </a:r>
            <a:endParaRPr lang="en-US" sz="1400" b="1" dirty="0">
              <a:solidFill>
                <a:srgbClr val="1F497D"/>
              </a:solidFill>
              <a:cs typeface="Calibri"/>
            </a:endParaRPr>
          </a:p>
          <a:p>
            <a:pPr marL="171450" indent="-171450">
              <a:lnSpc>
                <a:spcPct val="80000"/>
              </a:lnSpc>
              <a:spcAft>
                <a:spcPts val="600"/>
              </a:spcAft>
              <a:buFont typeface="Arial"/>
              <a:buChar char="•"/>
            </a:pPr>
            <a:r>
              <a:rPr lang="en-US" sz="1400" b="1" dirty="0">
                <a:solidFill>
                  <a:srgbClr val="1F497D"/>
                </a:solidFill>
                <a:cs typeface="Calibri"/>
              </a:rPr>
              <a:t>Gender Fluid</a:t>
            </a:r>
          </a:p>
          <a:p>
            <a:pPr marL="171450" indent="-171450">
              <a:lnSpc>
                <a:spcPct val="80000"/>
              </a:lnSpc>
              <a:spcAft>
                <a:spcPts val="600"/>
              </a:spcAft>
              <a:buFont typeface="Arial"/>
              <a:buChar char="•"/>
            </a:pPr>
            <a:r>
              <a:rPr lang="en-US" sz="1400" b="1" dirty="0" err="1">
                <a:solidFill>
                  <a:srgbClr val="1F497D"/>
                </a:solidFill>
                <a:cs typeface="Calibri"/>
              </a:rPr>
              <a:t>Agender</a:t>
            </a:r>
            <a:endParaRPr lang="en-US" sz="1400" b="1" dirty="0">
              <a:solidFill>
                <a:srgbClr val="1F497D"/>
              </a:solidFill>
              <a:cs typeface="Calibri"/>
            </a:endParaRPr>
          </a:p>
          <a:p>
            <a:pPr marL="171450" indent="-171450">
              <a:lnSpc>
                <a:spcPct val="80000"/>
              </a:lnSpc>
              <a:spcAft>
                <a:spcPts val="600"/>
              </a:spcAft>
              <a:buFont typeface="Arial"/>
              <a:buChar char="•"/>
            </a:pPr>
            <a:r>
              <a:rPr lang="en-US" sz="1400" b="1" dirty="0">
                <a:solidFill>
                  <a:srgbClr val="1F497D"/>
                </a:solidFill>
                <a:cs typeface="Calibri"/>
              </a:rPr>
              <a:t>Questioning</a:t>
            </a:r>
          </a:p>
        </p:txBody>
      </p:sp>
      <p:sp>
        <p:nvSpPr>
          <p:cNvPr id="12" name="TextBox 11"/>
          <p:cNvSpPr txBox="1"/>
          <p:nvPr/>
        </p:nvSpPr>
        <p:spPr>
          <a:xfrm>
            <a:off x="6934200" y="1593382"/>
            <a:ext cx="1752600" cy="521168"/>
          </a:xfrm>
          <a:prstGeom prst="rect">
            <a:avLst/>
          </a:prstGeom>
          <a:noFill/>
        </p:spPr>
        <p:txBody>
          <a:bodyPr wrap="square" rtlCol="0">
            <a:spAutoFit/>
          </a:bodyPr>
          <a:lstStyle/>
          <a:p>
            <a:pPr marL="171450" indent="-171450">
              <a:lnSpc>
                <a:spcPct val="80000"/>
              </a:lnSpc>
              <a:spcAft>
                <a:spcPts val="600"/>
              </a:spcAft>
              <a:buFont typeface="Arial"/>
              <a:buChar char="•"/>
            </a:pPr>
            <a:r>
              <a:rPr lang="en-US" sz="1400" b="1" dirty="0">
                <a:solidFill>
                  <a:srgbClr val="1F497D"/>
                </a:solidFill>
                <a:cs typeface="Calibri"/>
              </a:rPr>
              <a:t>Queer</a:t>
            </a:r>
          </a:p>
          <a:p>
            <a:pPr marL="171450" indent="-171450">
              <a:lnSpc>
                <a:spcPct val="80000"/>
              </a:lnSpc>
              <a:spcAft>
                <a:spcPts val="600"/>
              </a:spcAft>
              <a:buFont typeface="Arial"/>
              <a:buChar char="•"/>
            </a:pPr>
            <a:r>
              <a:rPr lang="en-US" sz="1400" b="1" dirty="0">
                <a:solidFill>
                  <a:srgbClr val="1F497D"/>
                </a:solidFill>
                <a:cs typeface="Calibri"/>
              </a:rPr>
              <a:t>Straight Ally </a:t>
            </a:r>
          </a:p>
        </p:txBody>
      </p:sp>
      <p:sp>
        <p:nvSpPr>
          <p:cNvPr id="19" name="TextBox 18"/>
          <p:cNvSpPr txBox="1"/>
          <p:nvPr/>
        </p:nvSpPr>
        <p:spPr>
          <a:xfrm>
            <a:off x="533400" y="2002484"/>
            <a:ext cx="1676400" cy="271869"/>
          </a:xfrm>
          <a:prstGeom prst="rect">
            <a:avLst/>
          </a:prstGeom>
          <a:noFill/>
        </p:spPr>
        <p:txBody>
          <a:bodyPr wrap="square" rtlCol="0">
            <a:spAutoFit/>
          </a:bodyPr>
          <a:lstStyle/>
          <a:p>
            <a:pPr algn="ctr">
              <a:lnSpc>
                <a:spcPct val="80000"/>
              </a:lnSpc>
              <a:spcAft>
                <a:spcPts val="600"/>
              </a:spcAft>
            </a:pPr>
            <a:r>
              <a:rPr lang="en-US" sz="1400" b="1" dirty="0">
                <a:solidFill>
                  <a:srgbClr val="1F497D"/>
                </a:solidFill>
                <a:cs typeface="Calibri"/>
              </a:rPr>
              <a:t>GLBT</a:t>
            </a:r>
            <a:endParaRPr lang="en-US" sz="1400" b="1" dirty="0">
              <a:solidFill>
                <a:srgbClr val="1F497D"/>
              </a:solidFill>
              <a:latin typeface="Calibri"/>
              <a:cs typeface="Calibri"/>
            </a:endParaRPr>
          </a:p>
        </p:txBody>
      </p:sp>
      <p:sp>
        <p:nvSpPr>
          <p:cNvPr id="20" name="TextBox 19"/>
          <p:cNvSpPr txBox="1"/>
          <p:nvPr/>
        </p:nvSpPr>
        <p:spPr>
          <a:xfrm>
            <a:off x="533399" y="2462389"/>
            <a:ext cx="1676400" cy="271869"/>
          </a:xfrm>
          <a:prstGeom prst="rect">
            <a:avLst/>
          </a:prstGeom>
          <a:noFill/>
        </p:spPr>
        <p:txBody>
          <a:bodyPr wrap="square" rtlCol="0">
            <a:spAutoFit/>
          </a:bodyPr>
          <a:lstStyle/>
          <a:p>
            <a:pPr algn="ctr">
              <a:lnSpc>
                <a:spcPct val="80000"/>
              </a:lnSpc>
              <a:spcAft>
                <a:spcPts val="600"/>
              </a:spcAft>
            </a:pPr>
            <a:r>
              <a:rPr lang="en-US" sz="1400" b="1" dirty="0">
                <a:solidFill>
                  <a:srgbClr val="1F497D"/>
                </a:solidFill>
                <a:cs typeface="Calibri"/>
              </a:rPr>
              <a:t>LGBT</a:t>
            </a:r>
            <a:endParaRPr lang="en-US" sz="1400" b="1" dirty="0">
              <a:solidFill>
                <a:srgbClr val="1F497D"/>
              </a:solidFill>
              <a:latin typeface="Calibri"/>
              <a:cs typeface="Calibri"/>
            </a:endParaRPr>
          </a:p>
        </p:txBody>
      </p:sp>
      <p:sp>
        <p:nvSpPr>
          <p:cNvPr id="21" name="TextBox 20"/>
          <p:cNvSpPr txBox="1"/>
          <p:nvPr/>
        </p:nvSpPr>
        <p:spPr>
          <a:xfrm>
            <a:off x="533399" y="2924902"/>
            <a:ext cx="1676400" cy="271869"/>
          </a:xfrm>
          <a:prstGeom prst="rect">
            <a:avLst/>
          </a:prstGeom>
          <a:noFill/>
        </p:spPr>
        <p:txBody>
          <a:bodyPr wrap="square" rtlCol="0">
            <a:spAutoFit/>
          </a:bodyPr>
          <a:lstStyle/>
          <a:p>
            <a:pPr algn="ctr">
              <a:lnSpc>
                <a:spcPct val="80000"/>
              </a:lnSpc>
              <a:spcAft>
                <a:spcPts val="600"/>
              </a:spcAft>
            </a:pPr>
            <a:r>
              <a:rPr lang="en-US" sz="1400" b="1" dirty="0">
                <a:solidFill>
                  <a:srgbClr val="1F497D"/>
                </a:solidFill>
                <a:cs typeface="Calibri"/>
              </a:rPr>
              <a:t>LGBTQ</a:t>
            </a:r>
            <a:endParaRPr lang="en-US" sz="1400" b="1" dirty="0">
              <a:solidFill>
                <a:srgbClr val="1F497D"/>
              </a:solidFill>
              <a:latin typeface="Calibri"/>
              <a:cs typeface="Calibri"/>
            </a:endParaRPr>
          </a:p>
        </p:txBody>
      </p:sp>
      <p:cxnSp>
        <p:nvCxnSpPr>
          <p:cNvPr id="22" name="Straight Connector 21"/>
          <p:cNvCxnSpPr/>
          <p:nvPr/>
        </p:nvCxnSpPr>
        <p:spPr>
          <a:xfrm>
            <a:off x="2362200" y="1428750"/>
            <a:ext cx="0" cy="3276600"/>
          </a:xfrm>
          <a:prstGeom prst="line">
            <a:avLst/>
          </a:prstGeom>
        </p:spPr>
        <p:style>
          <a:lnRef idx="2">
            <a:schemeClr val="accent1"/>
          </a:lnRef>
          <a:fillRef idx="0">
            <a:schemeClr val="accent1"/>
          </a:fillRef>
          <a:effectRef idx="1">
            <a:schemeClr val="accent1"/>
          </a:effectRef>
          <a:fontRef idx="minor">
            <a:schemeClr val="tx1"/>
          </a:fontRef>
        </p:style>
      </p:cxnSp>
      <p:grpSp>
        <p:nvGrpSpPr>
          <p:cNvPr id="23" name="Group 22">
            <a:extLst>
              <a:ext uri="{FF2B5EF4-FFF2-40B4-BE49-F238E27FC236}">
                <a16:creationId xmlns:a16="http://schemas.microsoft.com/office/drawing/2014/main" xmlns="" id="{69D1D151-8F89-024F-88D9-BFF0B2653A6E}"/>
              </a:ext>
            </a:extLst>
          </p:cNvPr>
          <p:cNvGrpSpPr/>
          <p:nvPr/>
        </p:nvGrpSpPr>
        <p:grpSpPr>
          <a:xfrm>
            <a:off x="685800" y="1581150"/>
            <a:ext cx="1447800" cy="2819399"/>
            <a:chOff x="381001" y="1256366"/>
            <a:chExt cx="1447800" cy="2819399"/>
          </a:xfrm>
        </p:grpSpPr>
        <p:sp>
          <p:nvSpPr>
            <p:cNvPr id="24" name="TextBox 23"/>
            <p:cNvSpPr txBox="1"/>
            <p:nvPr/>
          </p:nvSpPr>
          <p:spPr>
            <a:xfrm>
              <a:off x="419099" y="1256366"/>
              <a:ext cx="1371601" cy="271869"/>
            </a:xfrm>
            <a:prstGeom prst="rect">
              <a:avLst/>
            </a:prstGeom>
            <a:noFill/>
          </p:spPr>
          <p:txBody>
            <a:bodyPr wrap="square" rtlCol="0">
              <a:spAutoFit/>
            </a:bodyPr>
            <a:lstStyle/>
            <a:p>
              <a:pPr algn="ctr">
                <a:lnSpc>
                  <a:spcPct val="80000"/>
                </a:lnSpc>
                <a:spcAft>
                  <a:spcPts val="600"/>
                </a:spcAft>
              </a:pPr>
              <a:r>
                <a:rPr lang="en-US" sz="1400" b="1" dirty="0">
                  <a:solidFill>
                    <a:srgbClr val="1F497D"/>
                  </a:solidFill>
                  <a:cs typeface="Calibri"/>
                </a:rPr>
                <a:t>Gay &amp; Lesbian</a:t>
              </a:r>
              <a:endParaRPr lang="en-US" sz="1400" b="1" dirty="0">
                <a:solidFill>
                  <a:srgbClr val="1F497D"/>
                </a:solidFill>
                <a:latin typeface="Calibri"/>
                <a:cs typeface="Calibri"/>
              </a:endParaRPr>
            </a:p>
          </p:txBody>
        </p:sp>
        <p:sp>
          <p:nvSpPr>
            <p:cNvPr id="25" name="TextBox 24"/>
            <p:cNvSpPr txBox="1"/>
            <p:nvPr/>
          </p:nvSpPr>
          <p:spPr>
            <a:xfrm>
              <a:off x="381001" y="3096703"/>
              <a:ext cx="1447800" cy="770467"/>
            </a:xfrm>
            <a:prstGeom prst="rect">
              <a:avLst/>
            </a:prstGeom>
            <a:noFill/>
          </p:spPr>
          <p:txBody>
            <a:bodyPr wrap="square" rtlCol="0">
              <a:spAutoFit/>
            </a:bodyPr>
            <a:lstStyle/>
            <a:p>
              <a:pPr algn="ctr">
                <a:lnSpc>
                  <a:spcPct val="80000"/>
                </a:lnSpc>
                <a:spcAft>
                  <a:spcPts val="600"/>
                </a:spcAft>
              </a:pPr>
              <a:r>
                <a:rPr lang="en-US" sz="1400" b="1" dirty="0">
                  <a:solidFill>
                    <a:srgbClr val="1F497D"/>
                  </a:solidFill>
                  <a:cs typeface="Calibri"/>
                </a:rPr>
                <a:t>LGBTQ+</a:t>
              </a:r>
            </a:p>
            <a:p>
              <a:pPr algn="ctr">
                <a:lnSpc>
                  <a:spcPct val="80000"/>
                </a:lnSpc>
                <a:spcAft>
                  <a:spcPts val="600"/>
                </a:spcAft>
              </a:pPr>
              <a:r>
                <a:rPr lang="en-US" sz="1400" b="1" dirty="0">
                  <a:solidFill>
                    <a:srgbClr val="1F497D"/>
                  </a:solidFill>
                  <a:cs typeface="Calibri"/>
                </a:rPr>
                <a:t>LGBTQIA+</a:t>
              </a:r>
            </a:p>
            <a:p>
              <a:pPr algn="ctr">
                <a:lnSpc>
                  <a:spcPct val="80000"/>
                </a:lnSpc>
                <a:spcAft>
                  <a:spcPts val="600"/>
                </a:spcAft>
              </a:pPr>
              <a:r>
                <a:rPr lang="en-US" sz="1400" b="1" dirty="0">
                  <a:solidFill>
                    <a:srgbClr val="1F497D"/>
                  </a:solidFill>
                  <a:cs typeface="Calibri"/>
                </a:rPr>
                <a:t>LGBTQ2+</a:t>
              </a:r>
            </a:p>
          </p:txBody>
        </p:sp>
        <p:sp>
          <p:nvSpPr>
            <p:cNvPr id="26" name="Right Arrow 25"/>
            <p:cNvSpPr/>
            <p:nvPr/>
          </p:nvSpPr>
          <p:spPr>
            <a:xfrm rot="5400000">
              <a:off x="968965" y="1965916"/>
              <a:ext cx="195669" cy="1524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ight Arrow 26"/>
            <p:cNvSpPr/>
            <p:nvPr/>
          </p:nvSpPr>
          <p:spPr>
            <a:xfrm rot="5400000">
              <a:off x="970639" y="2420309"/>
              <a:ext cx="195669" cy="1524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ight Arrow 27"/>
            <p:cNvSpPr/>
            <p:nvPr/>
          </p:nvSpPr>
          <p:spPr>
            <a:xfrm rot="5400000">
              <a:off x="950542" y="2876199"/>
              <a:ext cx="195669" cy="1524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ight Arrow 28"/>
            <p:cNvSpPr/>
            <p:nvPr/>
          </p:nvSpPr>
          <p:spPr>
            <a:xfrm rot="5400000">
              <a:off x="960589" y="3901731"/>
              <a:ext cx="195669" cy="1524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0" name="TextBox 29"/>
          <p:cNvSpPr txBox="1"/>
          <p:nvPr/>
        </p:nvSpPr>
        <p:spPr>
          <a:xfrm>
            <a:off x="533400" y="4476750"/>
            <a:ext cx="1676400" cy="271869"/>
          </a:xfrm>
          <a:prstGeom prst="rect">
            <a:avLst/>
          </a:prstGeom>
          <a:noFill/>
        </p:spPr>
        <p:txBody>
          <a:bodyPr wrap="square" rtlCol="0">
            <a:spAutoFit/>
          </a:bodyPr>
          <a:lstStyle/>
          <a:p>
            <a:pPr algn="ctr">
              <a:lnSpc>
                <a:spcPct val="80000"/>
              </a:lnSpc>
              <a:spcAft>
                <a:spcPts val="600"/>
              </a:spcAft>
            </a:pPr>
            <a:r>
              <a:rPr lang="en-US" sz="1400" b="1" dirty="0">
                <a:solidFill>
                  <a:srgbClr val="1F497D"/>
                </a:solidFill>
                <a:cs typeface="Calibri"/>
              </a:rPr>
              <a:t>???</a:t>
            </a:r>
            <a:endParaRPr lang="en-US" sz="1400" b="1" dirty="0">
              <a:solidFill>
                <a:srgbClr val="1F497D"/>
              </a:solidFill>
              <a:latin typeface="Calibri"/>
              <a:cs typeface="Calibri"/>
            </a:endParaRPr>
          </a:p>
        </p:txBody>
      </p:sp>
      <p:sp>
        <p:nvSpPr>
          <p:cNvPr id="31" name="Right Arrow 30"/>
          <p:cNvSpPr/>
          <p:nvPr/>
        </p:nvSpPr>
        <p:spPr>
          <a:xfrm rot="5400000">
            <a:off x="1273765" y="1838788"/>
            <a:ext cx="195669" cy="1524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2250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TS 2018">
    <a:dk1>
      <a:srgbClr val="000000"/>
    </a:dk1>
    <a:lt1>
      <a:srgbClr val="FFFFFF"/>
    </a:lt1>
    <a:dk2>
      <a:srgbClr val="44546A"/>
    </a:dk2>
    <a:lt2>
      <a:srgbClr val="6F359E"/>
    </a:lt2>
    <a:accent1>
      <a:srgbClr val="243C72"/>
    </a:accent1>
    <a:accent2>
      <a:srgbClr val="A61F27"/>
    </a:accent2>
    <a:accent3>
      <a:srgbClr val="EF591F"/>
    </a:accent3>
    <a:accent4>
      <a:srgbClr val="FFC000"/>
    </a:accent4>
    <a:accent5>
      <a:srgbClr val="1EA8DE"/>
    </a:accent5>
    <a:accent6>
      <a:srgbClr val="1AAE53"/>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TS 2018">
    <a:dk1>
      <a:srgbClr val="000000"/>
    </a:dk1>
    <a:lt1>
      <a:srgbClr val="FFFFFF"/>
    </a:lt1>
    <a:dk2>
      <a:srgbClr val="44546A"/>
    </a:dk2>
    <a:lt2>
      <a:srgbClr val="6F359E"/>
    </a:lt2>
    <a:accent1>
      <a:srgbClr val="243C72"/>
    </a:accent1>
    <a:accent2>
      <a:srgbClr val="A61F27"/>
    </a:accent2>
    <a:accent3>
      <a:srgbClr val="EF591F"/>
    </a:accent3>
    <a:accent4>
      <a:srgbClr val="FFC000"/>
    </a:accent4>
    <a:accent5>
      <a:srgbClr val="1EA8DE"/>
    </a:accent5>
    <a:accent6>
      <a:srgbClr val="1AAE53"/>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33951</TotalTime>
  <Words>4393</Words>
  <Application>Microsoft Office PowerPoint</Application>
  <PresentationFormat>On-screen Show (16:9)</PresentationFormat>
  <Paragraphs>950</Paragraphs>
  <Slides>59</Slides>
  <Notes>36</Notes>
  <HiddenSlides>0</HiddenSlides>
  <MMClips>0</MMClips>
  <ScaleCrop>false</ScaleCrop>
  <HeadingPairs>
    <vt:vector size="4" baseType="variant">
      <vt:variant>
        <vt:lpstr>Theme</vt:lpstr>
      </vt:variant>
      <vt:variant>
        <vt:i4>2</vt:i4>
      </vt:variant>
      <vt:variant>
        <vt:lpstr>Slide Titles</vt:lpstr>
      </vt:variant>
      <vt:variant>
        <vt:i4>59</vt:i4>
      </vt:variant>
    </vt:vector>
  </HeadingPairs>
  <TitlesOfParts>
    <vt:vector size="61" baseType="lpstr">
      <vt:lpstr>Custom Design</vt:lpstr>
      <vt:lpstr>2_Office Theme</vt:lpstr>
      <vt:lpstr>2020 Visit Santa Cruz County LBGTQ+ Hospitality Forum and Training LGBTQ+ Market Research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Santa Cruz County and the LGBTQ Traveler | October 2019</vt:lpstr>
      <vt:lpstr>PowerPoint Presentation</vt:lpstr>
      <vt:lpstr>PowerPoint Presentation</vt:lpstr>
      <vt:lpstr>PowerPoint Presentation</vt:lpstr>
      <vt:lpstr>PowerPoint Presentation</vt:lpstr>
      <vt:lpstr>PowerPoint Presentation</vt:lpstr>
      <vt:lpstr>Santa Cruz County and the LGBTQ Traveler | October 2019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Heather Torch</dc:creator>
  <cp:lastModifiedBy>Denise Harris</cp:lastModifiedBy>
  <cp:revision>1269</cp:revision>
  <cp:lastPrinted>2019-09-23T16:49:23Z</cp:lastPrinted>
  <dcterms:created xsi:type="dcterms:W3CDTF">2014-10-29T17:57:41Z</dcterms:created>
  <dcterms:modified xsi:type="dcterms:W3CDTF">2020-01-29T01:17:25Z</dcterms:modified>
</cp:coreProperties>
</file>